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662" r:id="rId1"/>
  </p:sldMasterIdLst>
  <p:notesMasterIdLst>
    <p:notesMasterId r:id="rId49"/>
  </p:notesMasterIdLst>
  <p:handoutMasterIdLst>
    <p:handoutMasterId r:id="rId50"/>
  </p:handoutMasterIdLst>
  <p:sldIdLst>
    <p:sldId id="319" r:id="rId2"/>
    <p:sldId id="324" r:id="rId3"/>
    <p:sldId id="393" r:id="rId4"/>
    <p:sldId id="394" r:id="rId5"/>
    <p:sldId id="389" r:id="rId6"/>
    <p:sldId id="397" r:id="rId7"/>
    <p:sldId id="410" r:id="rId8"/>
    <p:sldId id="390" r:id="rId9"/>
    <p:sldId id="422" r:id="rId10"/>
    <p:sldId id="440" r:id="rId11"/>
    <p:sldId id="423" r:id="rId12"/>
    <p:sldId id="425" r:id="rId13"/>
    <p:sldId id="439" r:id="rId14"/>
    <p:sldId id="427" r:id="rId15"/>
    <p:sldId id="409" r:id="rId16"/>
    <p:sldId id="334" r:id="rId17"/>
    <p:sldId id="412" r:id="rId18"/>
    <p:sldId id="289" r:id="rId19"/>
    <p:sldId id="261" r:id="rId20"/>
    <p:sldId id="264" r:id="rId21"/>
    <p:sldId id="269" r:id="rId22"/>
    <p:sldId id="270" r:id="rId23"/>
    <p:sldId id="279" r:id="rId24"/>
    <p:sldId id="275" r:id="rId25"/>
    <p:sldId id="282" r:id="rId26"/>
    <p:sldId id="272" r:id="rId27"/>
    <p:sldId id="273" r:id="rId28"/>
    <p:sldId id="276" r:id="rId29"/>
    <p:sldId id="277" r:id="rId30"/>
    <p:sldId id="274" r:id="rId31"/>
    <p:sldId id="434" r:id="rId32"/>
    <p:sldId id="399" r:id="rId33"/>
    <p:sldId id="438" r:id="rId34"/>
    <p:sldId id="432" r:id="rId35"/>
    <p:sldId id="441" r:id="rId36"/>
    <p:sldId id="420" r:id="rId37"/>
    <p:sldId id="430" r:id="rId38"/>
    <p:sldId id="392" r:id="rId39"/>
    <p:sldId id="385" r:id="rId40"/>
    <p:sldId id="442" r:id="rId41"/>
    <p:sldId id="443" r:id="rId42"/>
    <p:sldId id="444" r:id="rId43"/>
    <p:sldId id="445" r:id="rId44"/>
    <p:sldId id="446" r:id="rId45"/>
    <p:sldId id="447" r:id="rId46"/>
    <p:sldId id="448" r:id="rId47"/>
    <p:sldId id="449" r:id="rId48"/>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ndaardsectie" id="{D9DE7B81-9B46-8149-A222-1FADF1A31945}">
          <p14:sldIdLst>
            <p14:sldId id="319"/>
            <p14:sldId id="324"/>
            <p14:sldId id="393"/>
            <p14:sldId id="394"/>
            <p14:sldId id="389"/>
            <p14:sldId id="397"/>
            <p14:sldId id="410"/>
            <p14:sldId id="390"/>
            <p14:sldId id="422"/>
            <p14:sldId id="440"/>
            <p14:sldId id="423"/>
            <p14:sldId id="425"/>
            <p14:sldId id="439"/>
            <p14:sldId id="427"/>
            <p14:sldId id="409"/>
            <p14:sldId id="334"/>
            <p14:sldId id="412"/>
            <p14:sldId id="289"/>
            <p14:sldId id="261"/>
            <p14:sldId id="264"/>
            <p14:sldId id="269"/>
            <p14:sldId id="270"/>
            <p14:sldId id="279"/>
            <p14:sldId id="275"/>
            <p14:sldId id="282"/>
            <p14:sldId id="272"/>
            <p14:sldId id="273"/>
            <p14:sldId id="276"/>
            <p14:sldId id="277"/>
            <p14:sldId id="274"/>
            <p14:sldId id="434"/>
            <p14:sldId id="399"/>
            <p14:sldId id="438"/>
            <p14:sldId id="432"/>
            <p14:sldId id="441"/>
            <p14:sldId id="420"/>
            <p14:sldId id="430"/>
            <p14:sldId id="392"/>
            <p14:sldId id="385"/>
            <p14:sldId id="442"/>
            <p14:sldId id="443"/>
            <p14:sldId id="444"/>
            <p14:sldId id="445"/>
            <p14:sldId id="446"/>
            <p14:sldId id="447"/>
            <p14:sldId id="448"/>
            <p14:sldId id="449"/>
          </p14:sldIdLst>
        </p14:section>
        <p14:section name="Naamloze sectie" id="{816E7CEE-E566-A54A-ADC6-585F81560FD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e van Beek"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AA70"/>
    <a:srgbClr val="004F9F"/>
    <a:srgbClr val="FFFFFF"/>
    <a:srgbClr val="F1862D"/>
    <a:srgbClr val="CED7E3"/>
    <a:srgbClr val="F28B25"/>
    <a:srgbClr val="5E4620"/>
    <a:srgbClr val="83613C"/>
    <a:srgbClr val="8CC74C"/>
    <a:srgbClr val="7A5B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6D0858-FFE9-40E1-BEAC-0F41E016714E}" v="1" dt="2023-04-14T07:26:03.00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Stijl, licht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7" autoAdjust="0"/>
    <p:restoredTop sz="93810" autoAdjust="0"/>
  </p:normalViewPr>
  <p:slideViewPr>
    <p:cSldViewPr>
      <p:cViewPr varScale="1">
        <p:scale>
          <a:sx n="55" d="100"/>
          <a:sy n="55" d="100"/>
        </p:scale>
        <p:origin x="170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1A5391C-645D-4AEB-975A-876FB78E03AE}" type="datetimeFigureOut">
              <a:rPr lang="nl-NL" smtClean="0"/>
              <a:t>18-4-2023</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1A64C30-7F96-481C-863A-DDD67664034E}" type="slidenum">
              <a:rPr lang="nl-NL" smtClean="0"/>
              <a:t>‹nr.›</a:t>
            </a:fld>
            <a:endParaRPr lang="nl-NL"/>
          </a:p>
        </p:txBody>
      </p:sp>
    </p:spTree>
    <p:extLst>
      <p:ext uri="{BB962C8B-B14F-4D97-AF65-F5344CB8AC3E}">
        <p14:creationId xmlns:p14="http://schemas.microsoft.com/office/powerpoint/2010/main" val="1073935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1C6EAB7-0FE0-4510-9B16-BB2239D5DBDA}" type="datetimeFigureOut">
              <a:rPr lang="nl-NL"/>
              <a:pPr>
                <a:defRPr/>
              </a:pPr>
              <a:t>18-4-2023</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8CB69A1-281C-47FF-84C3-79D5988C1C65}" type="slidenum">
              <a:rPr lang="nl-NL"/>
              <a:pPr>
                <a:defRPr/>
              </a:pPr>
              <a:t>‹nr.›</a:t>
            </a:fld>
            <a:endParaRPr lang="nl-NL"/>
          </a:p>
        </p:txBody>
      </p:sp>
    </p:spTree>
    <p:extLst>
      <p:ext uri="{BB962C8B-B14F-4D97-AF65-F5344CB8AC3E}">
        <p14:creationId xmlns:p14="http://schemas.microsoft.com/office/powerpoint/2010/main" val="3031483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CB69A1-281C-47FF-84C3-79D5988C1C65}" type="slidenum">
              <a:rPr lang="nl-NL" smtClean="0"/>
              <a:pPr>
                <a:defRPr/>
              </a:pPr>
              <a:t>2</a:t>
            </a:fld>
            <a:endParaRPr lang="nl-NL"/>
          </a:p>
        </p:txBody>
      </p:sp>
    </p:spTree>
    <p:extLst>
      <p:ext uri="{BB962C8B-B14F-4D97-AF65-F5344CB8AC3E}">
        <p14:creationId xmlns:p14="http://schemas.microsoft.com/office/powerpoint/2010/main" val="3875656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Diepte</a:t>
            </a:r>
            <a:r>
              <a:rPr lang="en-GB" dirty="0"/>
              <a:t> </a:t>
            </a:r>
            <a:r>
              <a:rPr lang="en-GB" dirty="0" err="1"/>
              <a:t>wordt</a:t>
            </a:r>
            <a:r>
              <a:rPr lang="en-GB" dirty="0"/>
              <a:t> in </a:t>
            </a:r>
            <a:r>
              <a:rPr lang="en-GB" dirty="0" err="1"/>
              <a:t>sommige</a:t>
            </a:r>
            <a:r>
              <a:rPr lang="en-GB" dirty="0"/>
              <a:t> </a:t>
            </a:r>
            <a:r>
              <a:rPr lang="en-GB" dirty="0" err="1"/>
              <a:t>systemen</a:t>
            </a:r>
            <a:r>
              <a:rPr lang="en-GB" dirty="0"/>
              <a:t> al </a:t>
            </a:r>
            <a:r>
              <a:rPr lang="en-GB" dirty="0" err="1"/>
              <a:t>geregistreerd</a:t>
            </a:r>
            <a:r>
              <a:rPr lang="en-GB" dirty="0"/>
              <a:t> (</a:t>
            </a:r>
            <a:r>
              <a:rPr lang="en-GB" dirty="0" err="1"/>
              <a:t>bij</a:t>
            </a:r>
            <a:r>
              <a:rPr lang="en-GB" dirty="0"/>
              <a:t> </a:t>
            </a:r>
            <a:r>
              <a:rPr lang="en-GB" dirty="0" err="1"/>
              <a:t>verontreinigings</a:t>
            </a:r>
            <a:r>
              <a:rPr lang="en-GB" dirty="0"/>
              <a:t> </a:t>
            </a:r>
            <a:r>
              <a:rPr lang="en-GB" dirty="0" err="1"/>
              <a:t>en</a:t>
            </a:r>
            <a:r>
              <a:rPr lang="en-GB" dirty="0"/>
              <a:t> </a:t>
            </a:r>
            <a:r>
              <a:rPr lang="en-GB" dirty="0" err="1"/>
              <a:t>saneringscontouren</a:t>
            </a:r>
            <a:r>
              <a:rPr lang="en-GB" dirty="0"/>
              <a:t>): min. </a:t>
            </a:r>
            <a:r>
              <a:rPr lang="en-GB" dirty="0" err="1"/>
              <a:t>startdiepte</a:t>
            </a:r>
            <a:r>
              <a:rPr lang="en-GB" dirty="0"/>
              <a:t> </a:t>
            </a:r>
            <a:r>
              <a:rPr lang="en-GB" dirty="0" err="1"/>
              <a:t>en</a:t>
            </a:r>
            <a:r>
              <a:rPr lang="en-GB" dirty="0"/>
              <a:t> min. </a:t>
            </a:r>
            <a:r>
              <a:rPr lang="en-GB" dirty="0" err="1"/>
              <a:t>einddiepte</a:t>
            </a:r>
            <a:endParaRPr lang="en-GB" dirty="0"/>
          </a:p>
        </p:txBody>
      </p:sp>
      <p:sp>
        <p:nvSpPr>
          <p:cNvPr id="4" name="Slide Number Placeholder 3"/>
          <p:cNvSpPr>
            <a:spLocks noGrp="1"/>
          </p:cNvSpPr>
          <p:nvPr>
            <p:ph type="sldNum" sz="quarter" idx="5"/>
          </p:nvPr>
        </p:nvSpPr>
        <p:spPr/>
        <p:txBody>
          <a:bodyPr/>
          <a:lstStyle/>
          <a:p>
            <a:fld id="{AADBA1F9-FC5C-483B-8AEF-5588D3A76C68}" type="slidenum">
              <a:rPr lang="en-GB" smtClean="0"/>
              <a:t>23</a:t>
            </a:fld>
            <a:endParaRPr lang="en-GB"/>
          </a:p>
        </p:txBody>
      </p:sp>
    </p:spTree>
    <p:extLst>
      <p:ext uri="{BB962C8B-B14F-4D97-AF65-F5344CB8AC3E}">
        <p14:creationId xmlns:p14="http://schemas.microsoft.com/office/powerpoint/2010/main" val="2712072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DBA1F9-FC5C-483B-8AEF-5588D3A76C68}" type="slidenum">
              <a:rPr lang="en-GB" smtClean="0"/>
              <a:t>24</a:t>
            </a:fld>
            <a:endParaRPr lang="en-GB"/>
          </a:p>
        </p:txBody>
      </p:sp>
    </p:spTree>
    <p:extLst>
      <p:ext uri="{BB962C8B-B14F-4D97-AF65-F5344CB8AC3E}">
        <p14:creationId xmlns:p14="http://schemas.microsoft.com/office/powerpoint/2010/main" val="2324263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DBA1F9-FC5C-483B-8AEF-5588D3A76C68}" type="slidenum">
              <a:rPr lang="en-GB" smtClean="0"/>
              <a:t>25</a:t>
            </a:fld>
            <a:endParaRPr lang="en-GB"/>
          </a:p>
        </p:txBody>
      </p:sp>
    </p:spTree>
    <p:extLst>
      <p:ext uri="{BB962C8B-B14F-4D97-AF65-F5344CB8AC3E}">
        <p14:creationId xmlns:p14="http://schemas.microsoft.com/office/powerpoint/2010/main" val="1938544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err="1"/>
              <a:t>Beide</a:t>
            </a:r>
            <a:r>
              <a:rPr lang="en-GB" dirty="0"/>
              <a:t> </a:t>
            </a:r>
            <a:r>
              <a:rPr lang="en-GB" dirty="0" err="1"/>
              <a:t>casussen</a:t>
            </a:r>
            <a:r>
              <a:rPr lang="en-GB" dirty="0"/>
              <a:t> </a:t>
            </a:r>
            <a:r>
              <a:rPr lang="en-GB" dirty="0" err="1"/>
              <a:t>komen</a:t>
            </a:r>
            <a:r>
              <a:rPr lang="en-GB" dirty="0"/>
              <a:t> </a:t>
            </a:r>
            <a:r>
              <a:rPr lang="en-GB" dirty="0" err="1"/>
              <a:t>voor</a:t>
            </a:r>
            <a:r>
              <a:rPr lang="en-GB" dirty="0"/>
              <a:t>: </a:t>
            </a:r>
          </a:p>
          <a:p>
            <a:pPr marL="171450" indent="-171450">
              <a:buFont typeface="Arial" panose="020B0604020202020204" pitchFamily="34" charset="0"/>
              <a:buChar char="•"/>
            </a:pPr>
            <a:r>
              <a:rPr lang="en-GB" dirty="0" err="1"/>
              <a:t>Bovenste</a:t>
            </a:r>
            <a:r>
              <a:rPr lang="en-GB" dirty="0"/>
              <a:t> </a:t>
            </a:r>
            <a:r>
              <a:rPr lang="en-GB" dirty="0" err="1"/>
              <a:t>situatie</a:t>
            </a:r>
            <a:r>
              <a:rPr lang="en-GB" dirty="0"/>
              <a:t>: de </a:t>
            </a:r>
            <a:r>
              <a:rPr lang="en-GB" dirty="0" err="1"/>
              <a:t>initiele</a:t>
            </a:r>
            <a:r>
              <a:rPr lang="en-GB" dirty="0"/>
              <a:t> </a:t>
            </a:r>
            <a:r>
              <a:rPr lang="en-GB" dirty="0" err="1"/>
              <a:t>vastgestelde</a:t>
            </a:r>
            <a:r>
              <a:rPr lang="en-GB" dirty="0"/>
              <a:t> </a:t>
            </a:r>
            <a:r>
              <a:rPr lang="en-GB" dirty="0" err="1"/>
              <a:t>verontreiniging</a:t>
            </a:r>
            <a:r>
              <a:rPr lang="en-GB" dirty="0"/>
              <a:t> </a:t>
            </a:r>
            <a:r>
              <a:rPr lang="en-GB" dirty="0" err="1"/>
              <a:t>blijft</a:t>
            </a:r>
            <a:r>
              <a:rPr lang="en-GB" dirty="0"/>
              <a:t> </a:t>
            </a:r>
            <a:r>
              <a:rPr lang="en-GB" dirty="0" err="1"/>
              <a:t>bestaan</a:t>
            </a:r>
            <a:endParaRPr lang="en-GB" dirty="0"/>
          </a:p>
          <a:p>
            <a:pPr marL="171450" indent="-171450">
              <a:buFont typeface="Arial" panose="020B0604020202020204" pitchFamily="34" charset="0"/>
              <a:buChar char="•"/>
            </a:pPr>
            <a:r>
              <a:rPr lang="en-GB" dirty="0" err="1"/>
              <a:t>Onderste</a:t>
            </a:r>
            <a:r>
              <a:rPr lang="en-GB" dirty="0"/>
              <a:t> </a:t>
            </a:r>
            <a:r>
              <a:rPr lang="en-GB" dirty="0" err="1"/>
              <a:t>situatie</a:t>
            </a:r>
            <a:r>
              <a:rPr lang="en-GB" dirty="0"/>
              <a:t>: de </a:t>
            </a:r>
            <a:r>
              <a:rPr lang="en-GB" dirty="0" err="1"/>
              <a:t>initiele</a:t>
            </a:r>
            <a:r>
              <a:rPr lang="en-GB" dirty="0"/>
              <a:t> </a:t>
            </a:r>
            <a:r>
              <a:rPr lang="en-GB" dirty="0" err="1"/>
              <a:t>verontreiniging</a:t>
            </a:r>
            <a:r>
              <a:rPr lang="en-GB" dirty="0"/>
              <a:t> </a:t>
            </a:r>
            <a:r>
              <a:rPr lang="en-GB" dirty="0" err="1"/>
              <a:t>wordt</a:t>
            </a:r>
            <a:r>
              <a:rPr lang="en-GB" dirty="0"/>
              <a:t> </a:t>
            </a:r>
            <a:r>
              <a:rPr lang="en-GB" dirty="0" err="1"/>
              <a:t>afgesloten</a:t>
            </a:r>
            <a:r>
              <a:rPr lang="en-GB" dirty="0"/>
              <a:t>/</a:t>
            </a:r>
            <a:r>
              <a:rPr lang="en-GB" dirty="0" err="1"/>
              <a:t>ongeldig</a:t>
            </a:r>
            <a:r>
              <a:rPr lang="en-GB" dirty="0"/>
              <a:t> </a:t>
            </a:r>
            <a:r>
              <a:rPr lang="en-GB" dirty="0" err="1"/>
              <a:t>en</a:t>
            </a:r>
            <a:r>
              <a:rPr lang="en-GB" dirty="0"/>
              <a:t> de </a:t>
            </a:r>
            <a:r>
              <a:rPr lang="en-GB" dirty="0" err="1"/>
              <a:t>restverontreiniging</a:t>
            </a:r>
            <a:r>
              <a:rPr lang="en-GB" dirty="0"/>
              <a:t> </a:t>
            </a:r>
            <a:r>
              <a:rPr lang="en-GB" dirty="0" err="1"/>
              <a:t>wordt</a:t>
            </a:r>
            <a:r>
              <a:rPr lang="en-GB" dirty="0"/>
              <a:t> </a:t>
            </a:r>
            <a:r>
              <a:rPr lang="en-GB" dirty="0" err="1"/>
              <a:t>ingetekend</a:t>
            </a:r>
            <a:r>
              <a:rPr lang="en-GB" dirty="0"/>
              <a:t> </a:t>
            </a:r>
            <a:r>
              <a:rPr lang="en-GB" dirty="0" err="1"/>
              <a:t>als</a:t>
            </a:r>
            <a:r>
              <a:rPr lang="en-GB" dirty="0"/>
              <a:t> </a:t>
            </a:r>
            <a:r>
              <a:rPr lang="en-GB" dirty="0" err="1"/>
              <a:t>nieuwe</a:t>
            </a:r>
            <a:r>
              <a:rPr lang="en-GB" dirty="0"/>
              <a:t> </a:t>
            </a:r>
            <a:r>
              <a:rPr lang="en-GB" dirty="0" err="1"/>
              <a:t>verontreinigingscontour</a:t>
            </a:r>
            <a:r>
              <a:rPr lang="en-GB" dirty="0"/>
              <a:t>.</a:t>
            </a:r>
          </a:p>
        </p:txBody>
      </p:sp>
      <p:sp>
        <p:nvSpPr>
          <p:cNvPr id="4" name="Slide Number Placeholder 3"/>
          <p:cNvSpPr>
            <a:spLocks noGrp="1"/>
          </p:cNvSpPr>
          <p:nvPr>
            <p:ph type="sldNum" sz="quarter" idx="5"/>
          </p:nvPr>
        </p:nvSpPr>
        <p:spPr/>
        <p:txBody>
          <a:bodyPr/>
          <a:lstStyle/>
          <a:p>
            <a:fld id="{AADBA1F9-FC5C-483B-8AEF-5588D3A76C68}" type="slidenum">
              <a:rPr lang="en-GB" smtClean="0"/>
              <a:t>26</a:t>
            </a:fld>
            <a:endParaRPr lang="en-GB"/>
          </a:p>
        </p:txBody>
      </p:sp>
    </p:spTree>
    <p:extLst>
      <p:ext uri="{BB962C8B-B14F-4D97-AF65-F5344CB8AC3E}">
        <p14:creationId xmlns:p14="http://schemas.microsoft.com/office/powerpoint/2010/main" val="147088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restverontreiniging </a:t>
            </a:r>
            <a:r>
              <a:rPr lang="nl-NL" dirty="0"/>
              <a:t>waarvoor geen maatregelen noodzakelijk zijn blijven bestaan als verontreinigingscontour</a:t>
            </a:r>
            <a:endParaRPr lang="nl-NL" dirty="0">
              <a:highlight>
                <a:srgbClr val="FFFF00"/>
              </a:highlight>
            </a:endParaRPr>
          </a:p>
        </p:txBody>
      </p:sp>
      <p:sp>
        <p:nvSpPr>
          <p:cNvPr id="4" name="Slide Number Placeholder 3"/>
          <p:cNvSpPr>
            <a:spLocks noGrp="1"/>
          </p:cNvSpPr>
          <p:nvPr>
            <p:ph type="sldNum" sz="quarter" idx="5"/>
          </p:nvPr>
        </p:nvSpPr>
        <p:spPr/>
        <p:txBody>
          <a:bodyPr/>
          <a:lstStyle/>
          <a:p>
            <a:fld id="{AADBA1F9-FC5C-483B-8AEF-5588D3A76C68}" type="slidenum">
              <a:rPr lang="en-GB" smtClean="0"/>
              <a:t>27</a:t>
            </a:fld>
            <a:endParaRPr lang="en-GB"/>
          </a:p>
        </p:txBody>
      </p:sp>
    </p:spTree>
    <p:extLst>
      <p:ext uri="{BB962C8B-B14F-4D97-AF65-F5344CB8AC3E}">
        <p14:creationId xmlns:p14="http://schemas.microsoft.com/office/powerpoint/2010/main" val="479945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DBA1F9-FC5C-483B-8AEF-5588D3A76C68}" type="slidenum">
              <a:rPr lang="en-GB" smtClean="0"/>
              <a:t>28</a:t>
            </a:fld>
            <a:endParaRPr lang="en-GB"/>
          </a:p>
        </p:txBody>
      </p:sp>
    </p:spTree>
    <p:extLst>
      <p:ext uri="{BB962C8B-B14F-4D97-AF65-F5344CB8AC3E}">
        <p14:creationId xmlns:p14="http://schemas.microsoft.com/office/powerpoint/2010/main" val="3027788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200" i="0" dirty="0">
                <a:solidFill>
                  <a:srgbClr val="FF0000"/>
                </a:solidFill>
              </a:rPr>
              <a:t>Duur wordt van te voren vastgelegd</a:t>
            </a:r>
          </a:p>
          <a:p>
            <a:pPr marL="171450" indent="-171450">
              <a:buFont typeface="Arial" panose="020B0604020202020204" pitchFamily="34" charset="0"/>
              <a:buChar char="•"/>
            </a:pPr>
            <a:r>
              <a:rPr lang="nl-NL" sz="1200" i="0" dirty="0">
                <a:solidFill>
                  <a:srgbClr val="FF0000"/>
                </a:solidFill>
              </a:rPr>
              <a:t>einddatum wordt vastgelegd op het moment de nazorg is afgerond en afgesloten</a:t>
            </a:r>
          </a:p>
          <a:p>
            <a:pPr marL="0" indent="0">
              <a:buFont typeface="Arial" panose="020B0604020202020204" pitchFamily="34" charset="0"/>
              <a:buNone/>
            </a:pPr>
            <a:endParaRPr lang="nl-NL" sz="1200" i="0" dirty="0">
              <a:solidFill>
                <a:srgbClr val="FF0000"/>
              </a:solidFill>
            </a:endParaRPr>
          </a:p>
        </p:txBody>
      </p:sp>
      <p:sp>
        <p:nvSpPr>
          <p:cNvPr id="4" name="Slide Number Placeholder 3"/>
          <p:cNvSpPr>
            <a:spLocks noGrp="1"/>
          </p:cNvSpPr>
          <p:nvPr>
            <p:ph type="sldNum" sz="quarter" idx="5"/>
          </p:nvPr>
        </p:nvSpPr>
        <p:spPr/>
        <p:txBody>
          <a:bodyPr/>
          <a:lstStyle/>
          <a:p>
            <a:fld id="{AADBA1F9-FC5C-483B-8AEF-5588D3A76C68}" type="slidenum">
              <a:rPr lang="en-GB" smtClean="0"/>
              <a:t>29</a:t>
            </a:fld>
            <a:endParaRPr lang="en-GB"/>
          </a:p>
        </p:txBody>
      </p:sp>
    </p:spTree>
    <p:extLst>
      <p:ext uri="{BB962C8B-B14F-4D97-AF65-F5344CB8AC3E}">
        <p14:creationId xmlns:p14="http://schemas.microsoft.com/office/powerpoint/2010/main" val="3707113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200" i="0" dirty="0">
                <a:solidFill>
                  <a:srgbClr val="FF0000"/>
                </a:solidFill>
              </a:rPr>
              <a:t>Duur wordt van te voren vastgelegd</a:t>
            </a:r>
          </a:p>
          <a:p>
            <a:pPr marL="171450" indent="-171450">
              <a:buFont typeface="Arial" panose="020B0604020202020204" pitchFamily="34" charset="0"/>
              <a:buChar char="•"/>
            </a:pPr>
            <a:r>
              <a:rPr lang="nl-NL" sz="1200" i="0" dirty="0">
                <a:solidFill>
                  <a:srgbClr val="FF0000"/>
                </a:solidFill>
              </a:rPr>
              <a:t>einddatum wordt vastgelegd op het moment de nazorg is afgerond en afgesloten</a:t>
            </a:r>
          </a:p>
        </p:txBody>
      </p:sp>
      <p:sp>
        <p:nvSpPr>
          <p:cNvPr id="4" name="Slide Number Placeholder 3"/>
          <p:cNvSpPr>
            <a:spLocks noGrp="1"/>
          </p:cNvSpPr>
          <p:nvPr>
            <p:ph type="sldNum" sz="quarter" idx="5"/>
          </p:nvPr>
        </p:nvSpPr>
        <p:spPr/>
        <p:txBody>
          <a:bodyPr/>
          <a:lstStyle/>
          <a:p>
            <a:fld id="{AADBA1F9-FC5C-483B-8AEF-5588D3A76C68}" type="slidenum">
              <a:rPr lang="en-GB" smtClean="0"/>
              <a:t>30</a:t>
            </a:fld>
            <a:endParaRPr lang="en-GB"/>
          </a:p>
        </p:txBody>
      </p:sp>
    </p:spTree>
    <p:extLst>
      <p:ext uri="{BB962C8B-B14F-4D97-AF65-F5344CB8AC3E}">
        <p14:creationId xmlns:p14="http://schemas.microsoft.com/office/powerpoint/2010/main" val="2393385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i="0" dirty="0" err="1">
                <a:solidFill>
                  <a:srgbClr val="0070C0"/>
                </a:solidFill>
              </a:rPr>
              <a:t>Restverontreiniging</a:t>
            </a:r>
            <a:r>
              <a:rPr lang="en-GB" i="0" dirty="0">
                <a:solidFill>
                  <a:srgbClr val="0070C0"/>
                </a:solidFill>
              </a:rPr>
              <a:t> </a:t>
            </a:r>
            <a:r>
              <a:rPr lang="en-GB" i="0" dirty="0" err="1">
                <a:solidFill>
                  <a:srgbClr val="0070C0"/>
                </a:solidFill>
              </a:rPr>
              <a:t>zonder</a:t>
            </a:r>
            <a:r>
              <a:rPr lang="en-GB" i="0" dirty="0">
                <a:solidFill>
                  <a:srgbClr val="0070C0"/>
                </a:solidFill>
              </a:rPr>
              <a:t> </a:t>
            </a:r>
            <a:r>
              <a:rPr lang="en-GB" i="0" dirty="0" err="1">
                <a:solidFill>
                  <a:srgbClr val="0070C0"/>
                </a:solidFill>
              </a:rPr>
              <a:t>nazorg</a:t>
            </a:r>
            <a:endParaRPr lang="en-GB" i="0" dirty="0">
              <a:solidFill>
                <a:srgbClr val="0070C0"/>
              </a:solidFill>
            </a:endParaRPr>
          </a:p>
          <a:p>
            <a:pPr marL="228600" indent="-228600" algn="l">
              <a:buAutoNum type="arabicParenR"/>
            </a:pPr>
            <a:r>
              <a:rPr lang="en-GB" i="0" dirty="0">
                <a:solidFill>
                  <a:srgbClr val="0070C0"/>
                </a:solidFill>
              </a:rPr>
              <a:t>(</a:t>
            </a:r>
            <a:r>
              <a:rPr lang="en-GB" i="0" dirty="0" err="1">
                <a:solidFill>
                  <a:srgbClr val="0070C0"/>
                </a:solidFill>
              </a:rPr>
              <a:t>vanaf</a:t>
            </a:r>
            <a:r>
              <a:rPr lang="en-GB" i="0" dirty="0">
                <a:solidFill>
                  <a:srgbClr val="0070C0"/>
                </a:solidFill>
              </a:rPr>
              <a:t> T2) </a:t>
            </a:r>
            <a:r>
              <a:rPr lang="en-GB" i="0" dirty="0" err="1">
                <a:solidFill>
                  <a:srgbClr val="0070C0"/>
                </a:solidFill>
              </a:rPr>
              <a:t>als</a:t>
            </a:r>
            <a:r>
              <a:rPr lang="en-GB" i="0" dirty="0">
                <a:solidFill>
                  <a:srgbClr val="0070C0"/>
                </a:solidFill>
              </a:rPr>
              <a:t> </a:t>
            </a:r>
            <a:r>
              <a:rPr lang="en-GB" i="0" dirty="0" err="1">
                <a:solidFill>
                  <a:srgbClr val="0070C0"/>
                </a:solidFill>
              </a:rPr>
              <a:t>nieuwe</a:t>
            </a:r>
            <a:r>
              <a:rPr lang="en-GB" i="0" dirty="0">
                <a:solidFill>
                  <a:srgbClr val="0070C0"/>
                </a:solidFill>
              </a:rPr>
              <a:t> </a:t>
            </a:r>
            <a:r>
              <a:rPr lang="en-GB" i="0" dirty="0" err="1">
                <a:solidFill>
                  <a:srgbClr val="0070C0"/>
                </a:solidFill>
              </a:rPr>
              <a:t>verontreinigingscontour</a:t>
            </a:r>
            <a:r>
              <a:rPr lang="en-GB" i="0" dirty="0">
                <a:solidFill>
                  <a:srgbClr val="0070C0"/>
                </a:solidFill>
              </a:rPr>
              <a:t> OF </a:t>
            </a:r>
          </a:p>
          <a:p>
            <a:pPr marL="228600" indent="-228600" algn="l">
              <a:buAutoNum type="arabicParenR"/>
            </a:pPr>
            <a:r>
              <a:rPr lang="en-GB" i="0" dirty="0" err="1">
                <a:solidFill>
                  <a:srgbClr val="0070C0"/>
                </a:solidFill>
              </a:rPr>
              <a:t>niet</a:t>
            </a:r>
            <a:r>
              <a:rPr lang="en-GB" i="0" dirty="0">
                <a:solidFill>
                  <a:srgbClr val="0070C0"/>
                </a:solidFill>
              </a:rPr>
              <a:t> </a:t>
            </a:r>
            <a:r>
              <a:rPr lang="en-GB" i="0" dirty="0" err="1">
                <a:solidFill>
                  <a:srgbClr val="0070C0"/>
                </a:solidFill>
              </a:rPr>
              <a:t>ingetekend</a:t>
            </a:r>
            <a:r>
              <a:rPr lang="en-GB" i="0" dirty="0">
                <a:solidFill>
                  <a:srgbClr val="0070C0"/>
                </a:solidFill>
              </a:rPr>
              <a:t> (</a:t>
            </a:r>
            <a:r>
              <a:rPr lang="en-GB" i="0" dirty="0" err="1">
                <a:solidFill>
                  <a:srgbClr val="0070C0"/>
                </a:solidFill>
              </a:rPr>
              <a:t>zie</a:t>
            </a:r>
            <a:r>
              <a:rPr lang="en-GB" i="0" dirty="0">
                <a:solidFill>
                  <a:srgbClr val="0070C0"/>
                </a:solidFill>
              </a:rPr>
              <a:t> casus </a:t>
            </a:r>
            <a:r>
              <a:rPr lang="en-GB" i="0" dirty="0" err="1">
                <a:solidFill>
                  <a:srgbClr val="0070C0"/>
                </a:solidFill>
              </a:rPr>
              <a:t>gedeeltelijk</a:t>
            </a:r>
            <a:r>
              <a:rPr lang="en-GB" i="0" dirty="0">
                <a:solidFill>
                  <a:srgbClr val="0070C0"/>
                </a:solidFill>
              </a:rPr>
              <a:t> </a:t>
            </a:r>
            <a:r>
              <a:rPr lang="en-GB" i="0" dirty="0" err="1">
                <a:solidFill>
                  <a:srgbClr val="0070C0"/>
                </a:solidFill>
              </a:rPr>
              <a:t>gesaneerd</a:t>
            </a:r>
            <a:r>
              <a:rPr lang="en-GB" i="0" dirty="0">
                <a:solidFill>
                  <a:srgbClr val="0070C0"/>
                </a:solidFill>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0" dirty="0" err="1"/>
              <a:t>Nazorg</a:t>
            </a:r>
            <a:r>
              <a:rPr lang="en-GB" i="0" dirty="0"/>
              <a:t> </a:t>
            </a:r>
            <a:r>
              <a:rPr lang="en-GB" i="0" dirty="0" err="1"/>
              <a:t>kan</a:t>
            </a:r>
            <a:r>
              <a:rPr lang="en-GB" i="0" dirty="0"/>
              <a:t> </a:t>
            </a:r>
            <a:r>
              <a:rPr lang="en-GB" i="0" dirty="0" err="1"/>
              <a:t>overlappen</a:t>
            </a:r>
            <a:r>
              <a:rPr lang="en-GB" i="0" dirty="0"/>
              <a:t> met </a:t>
            </a:r>
            <a:r>
              <a:rPr lang="en-GB" i="0" dirty="0" err="1"/>
              <a:t>sanering</a:t>
            </a:r>
            <a:endParaRPr lang="en-GB" i="0" dirty="0"/>
          </a:p>
          <a:p>
            <a:pPr algn="l"/>
            <a:endParaRPr lang="en-GB" i="0" dirty="0">
              <a:solidFill>
                <a:srgbClr val="0070C0"/>
              </a:solidFill>
            </a:endParaRPr>
          </a:p>
          <a:p>
            <a:pPr algn="l"/>
            <a:endParaRPr lang="en-GB" i="0" dirty="0"/>
          </a:p>
        </p:txBody>
      </p:sp>
      <p:sp>
        <p:nvSpPr>
          <p:cNvPr id="4" name="Slide Number Placeholder 3"/>
          <p:cNvSpPr>
            <a:spLocks noGrp="1"/>
          </p:cNvSpPr>
          <p:nvPr>
            <p:ph type="sldNum" sz="quarter" idx="5"/>
          </p:nvPr>
        </p:nvSpPr>
        <p:spPr/>
        <p:txBody>
          <a:bodyPr/>
          <a:lstStyle/>
          <a:p>
            <a:fld id="{AADBA1F9-FC5C-483B-8AEF-5588D3A76C68}" type="slidenum">
              <a:rPr lang="en-GB" smtClean="0"/>
              <a:t>31</a:t>
            </a:fld>
            <a:endParaRPr lang="en-GB"/>
          </a:p>
        </p:txBody>
      </p:sp>
    </p:spTree>
    <p:extLst>
      <p:ext uri="{BB962C8B-B14F-4D97-AF65-F5344CB8AC3E}">
        <p14:creationId xmlns:p14="http://schemas.microsoft.com/office/powerpoint/2010/main" val="3779248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D8CB69A1-281C-47FF-84C3-79D5988C1C65}" type="slidenum">
              <a:rPr lang="nl-NL" smtClean="0"/>
              <a:pPr>
                <a:defRPr/>
              </a:pPr>
              <a:t>39</a:t>
            </a:fld>
            <a:endParaRPr lang="nl-NL"/>
          </a:p>
        </p:txBody>
      </p:sp>
    </p:spTree>
    <p:extLst>
      <p:ext uri="{BB962C8B-B14F-4D97-AF65-F5344CB8AC3E}">
        <p14:creationId xmlns:p14="http://schemas.microsoft.com/office/powerpoint/2010/main" val="154509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B69A1-281C-47FF-84C3-79D5988C1C6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755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B69A1-281C-47FF-84C3-79D5988C1C6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195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B69A1-281C-47FF-84C3-79D5988C1C6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8434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182880" lvl="0" indent="0" algn="l">
              <a:lnSpc>
                <a:spcPct val="107000"/>
              </a:lnSpc>
              <a:spcAft>
                <a:spcPts val="800"/>
              </a:spcAft>
              <a:buFont typeface="Arial" panose="020B0604020202020204" pitchFamily="34" charset="0"/>
              <a:buNone/>
            </a:pPr>
            <a:r>
              <a:rPr lang="nl-NL" dirty="0"/>
              <a:t>Minimaal 1 bodemonderzoek, besluit, status of contour</a:t>
            </a:r>
          </a:p>
          <a:p>
            <a:pPr marL="182880" lvl="0" indent="0" algn="l">
              <a:lnSpc>
                <a:spcPct val="107000"/>
              </a:lnSpc>
              <a:spcAft>
                <a:spcPts val="800"/>
              </a:spcAft>
              <a:buFont typeface="Arial" panose="020B0604020202020204" pitchFamily="34" charset="0"/>
              <a:buNone/>
            </a:pPr>
            <a:r>
              <a:rPr lang="nl-NL" dirty="0"/>
              <a:t>Resultaat besluiten = actuele status en contouren</a:t>
            </a:r>
          </a:p>
          <a:p>
            <a:pPr marL="182880" lvl="0" indent="0" algn="l">
              <a:lnSpc>
                <a:spcPct val="107000"/>
              </a:lnSpc>
              <a:spcAft>
                <a:spcPts val="800"/>
              </a:spcAft>
              <a:buFont typeface="Arial" panose="020B0604020202020204" pitchFamily="34" charset="0"/>
              <a:buNone/>
            </a:pPr>
            <a:r>
              <a:rPr lang="nl-NL" dirty="0"/>
              <a:t>De actuele status wordt bepaald:</a:t>
            </a:r>
          </a:p>
          <a:p>
            <a:pPr marL="354330" lvl="0" indent="-171450" algn="l">
              <a:lnSpc>
                <a:spcPct val="107000"/>
              </a:lnSpc>
              <a:spcAft>
                <a:spcPts val="800"/>
              </a:spcAft>
              <a:buFont typeface="Arial" panose="020B0604020202020204" pitchFamily="34" charset="0"/>
              <a:buChar char="•"/>
            </a:pPr>
            <a:r>
              <a:rPr lang="nl-NL" dirty="0"/>
              <a:t>op basis van een besluit of een </a:t>
            </a:r>
            <a:r>
              <a:rPr lang="nl-NL" dirty="0" err="1"/>
              <a:t>milieuhygiënisch</a:t>
            </a:r>
            <a:r>
              <a:rPr lang="nl-NL" dirty="0"/>
              <a:t> bodemonderzoek (SAD) </a:t>
            </a:r>
          </a:p>
          <a:p>
            <a:pPr marL="354330" lvl="0" indent="-171450" algn="l">
              <a:lnSpc>
                <a:spcPct val="107000"/>
              </a:lnSpc>
              <a:spcAft>
                <a:spcPts val="800"/>
              </a:spcAft>
              <a:buFont typeface="Arial" panose="020B0604020202020204" pitchFamily="34" charset="0"/>
              <a:buChar char="•"/>
            </a:pPr>
            <a:r>
              <a:rPr lang="nl-NL" dirty="0"/>
              <a:t>door het bevoegd gezag </a:t>
            </a:r>
            <a:r>
              <a:rPr lang="nl-NL" dirty="0" err="1"/>
              <a:t>Wbb</a:t>
            </a:r>
            <a:r>
              <a:rPr lang="nl-NL" dirty="0"/>
              <a:t> en</a:t>
            </a:r>
          </a:p>
          <a:p>
            <a:pPr marL="354330" lvl="0" indent="-171450" algn="l">
              <a:lnSpc>
                <a:spcPct val="107000"/>
              </a:lnSpc>
              <a:spcAft>
                <a:spcPts val="800"/>
              </a:spcAft>
              <a:buFont typeface="Arial" panose="020B0604020202020204" pitchFamily="34" charset="0"/>
              <a:buChar char="•"/>
            </a:pPr>
            <a:r>
              <a:rPr lang="nl-NL" dirty="0"/>
              <a:t>in de praktijk ook door niet bevoegd gezag </a:t>
            </a:r>
            <a:r>
              <a:rPr lang="nl-NL" dirty="0" err="1"/>
              <a:t>Wbb</a:t>
            </a:r>
            <a:r>
              <a:rPr lang="nl-NL" dirty="0"/>
              <a:t> (gemeente)</a:t>
            </a:r>
          </a:p>
          <a:p>
            <a:pPr marL="792480" lvl="1" indent="-342900" algn="l">
              <a:lnSpc>
                <a:spcPct val="107000"/>
              </a:lnSpc>
              <a:spcAft>
                <a:spcPts val="800"/>
              </a:spcAft>
              <a:buFont typeface="Arial" panose="020B0604020202020204" pitchFamily="34" charset="0"/>
              <a:buChar char="•"/>
            </a:pPr>
            <a:r>
              <a:rPr lang="nl-NL" sz="2000" dirty="0"/>
              <a:t>voldoende onderzocht, </a:t>
            </a:r>
            <a:r>
              <a:rPr lang="nl-NL" sz="2000" dirty="0" err="1"/>
              <a:t>Hbb</a:t>
            </a:r>
            <a:r>
              <a:rPr lang="nl-NL" sz="2000" dirty="0"/>
              <a:t>-cluster-inactief, (aanvullend) historisch, oriënterend of nader onderzoek</a:t>
            </a:r>
          </a:p>
          <a:p>
            <a:pPr marL="792480" lvl="1" indent="-342900" algn="l">
              <a:lnSpc>
                <a:spcPct val="107000"/>
              </a:lnSpc>
              <a:spcAft>
                <a:spcPts val="800"/>
              </a:spcAft>
              <a:buFont typeface="Arial" panose="020B0604020202020204" pitchFamily="34" charset="0"/>
              <a:buChar char="•"/>
            </a:pPr>
            <a:endParaRPr lang="nl-NL" sz="2000" dirty="0"/>
          </a:p>
          <a:p>
            <a:r>
              <a:rPr lang="en-GB" sz="4000" dirty="0" err="1"/>
              <a:t>Besluiten</a:t>
            </a:r>
            <a:r>
              <a:rPr lang="en-GB" sz="4000" dirty="0"/>
              <a:t> </a:t>
            </a:r>
            <a:r>
              <a:rPr lang="en-GB" sz="4000" dirty="0" err="1"/>
              <a:t>gebaseerd</a:t>
            </a:r>
            <a:r>
              <a:rPr lang="en-GB" sz="4000" dirty="0"/>
              <a:t> op </a:t>
            </a:r>
            <a:r>
              <a:rPr lang="en-GB" sz="4000" dirty="0" err="1"/>
              <a:t>een</a:t>
            </a:r>
            <a:r>
              <a:rPr lang="en-GB" sz="4000" dirty="0"/>
              <a:t> </a:t>
            </a:r>
            <a:r>
              <a:rPr lang="en-GB" sz="4000" dirty="0" err="1"/>
              <a:t>bodemonderzoek</a:t>
            </a:r>
            <a:r>
              <a:rPr lang="en-GB" sz="4000" dirty="0"/>
              <a:t>:</a:t>
            </a:r>
          </a:p>
          <a:p>
            <a:pPr marL="571500" indent="-571500">
              <a:buFont typeface="Arial" panose="020B0604020202020204" pitchFamily="34" charset="0"/>
              <a:buChar char="•"/>
            </a:pPr>
            <a:r>
              <a:rPr lang="en-GB" sz="4000" dirty="0" err="1"/>
              <a:t>Verwijzing</a:t>
            </a:r>
            <a:r>
              <a:rPr lang="en-GB" sz="4000" dirty="0"/>
              <a:t> </a:t>
            </a:r>
            <a:r>
              <a:rPr lang="en-GB" sz="4000" dirty="0" err="1"/>
              <a:t>naar</a:t>
            </a:r>
            <a:r>
              <a:rPr lang="en-GB" sz="4000" dirty="0"/>
              <a:t> het </a:t>
            </a:r>
            <a:r>
              <a:rPr lang="nl-NL" sz="4000" dirty="0" err="1"/>
              <a:t>Milieuhygiënisch</a:t>
            </a:r>
            <a:r>
              <a:rPr lang="nl-NL" sz="4000" dirty="0"/>
              <a:t> bodemonderzoek (SAD)</a:t>
            </a:r>
          </a:p>
          <a:p>
            <a:r>
              <a:rPr lang="en-GB" sz="4000" dirty="0" err="1"/>
              <a:t>Besluiten</a:t>
            </a:r>
            <a:r>
              <a:rPr lang="en-GB" sz="4000" dirty="0"/>
              <a:t> </a:t>
            </a:r>
            <a:r>
              <a:rPr lang="en-GB" sz="4000" dirty="0" err="1"/>
              <a:t>gebaseerd</a:t>
            </a:r>
            <a:r>
              <a:rPr lang="en-GB" sz="4000" dirty="0"/>
              <a:t> op </a:t>
            </a:r>
            <a:r>
              <a:rPr lang="en-GB" sz="4000" dirty="0" err="1"/>
              <a:t>plannen</a:t>
            </a:r>
            <a:r>
              <a:rPr lang="en-GB" sz="4000" dirty="0"/>
              <a:t> of </a:t>
            </a:r>
            <a:r>
              <a:rPr lang="en-GB" sz="4000" dirty="0" err="1"/>
              <a:t>verslagen</a:t>
            </a:r>
            <a:r>
              <a:rPr lang="en-GB" sz="4000" dirty="0"/>
              <a:t> (</a:t>
            </a:r>
            <a:r>
              <a:rPr lang="en-GB" sz="4000" dirty="0" err="1"/>
              <a:t>geen</a:t>
            </a:r>
            <a:r>
              <a:rPr lang="en-GB" sz="4000" dirty="0"/>
              <a:t> SAD)</a:t>
            </a:r>
          </a:p>
          <a:p>
            <a:pPr marL="571500" indent="-571500">
              <a:buFont typeface="Arial" panose="020B0604020202020204" pitchFamily="34" charset="0"/>
              <a:buChar char="•"/>
            </a:pPr>
            <a:r>
              <a:rPr lang="en-GB" sz="4000" i="1" dirty="0" err="1">
                <a:solidFill>
                  <a:schemeClr val="bg2"/>
                </a:solidFill>
              </a:rPr>
              <a:t>nog</a:t>
            </a:r>
            <a:r>
              <a:rPr lang="en-GB" sz="4000" i="1" dirty="0">
                <a:solidFill>
                  <a:schemeClr val="bg2"/>
                </a:solidFill>
              </a:rPr>
              <a:t> </a:t>
            </a:r>
            <a:r>
              <a:rPr lang="en-GB" sz="4000" i="1" dirty="0" err="1">
                <a:solidFill>
                  <a:schemeClr val="bg2"/>
                </a:solidFill>
              </a:rPr>
              <a:t>te</a:t>
            </a:r>
            <a:r>
              <a:rPr lang="en-GB" sz="4000" i="1" dirty="0">
                <a:solidFill>
                  <a:schemeClr val="bg2"/>
                </a:solidFill>
              </a:rPr>
              <a:t> </a:t>
            </a:r>
            <a:r>
              <a:rPr lang="en-GB" sz="4000" i="1" dirty="0" err="1">
                <a:solidFill>
                  <a:schemeClr val="bg2"/>
                </a:solidFill>
              </a:rPr>
              <a:t>bepalen</a:t>
            </a:r>
            <a:endParaRPr lang="en-GB" sz="4000" i="1" dirty="0">
              <a:solidFill>
                <a:schemeClr val="bg2"/>
              </a:solidFill>
            </a:endParaRPr>
          </a:p>
          <a:p>
            <a:r>
              <a:rPr lang="en-GB" sz="4000" dirty="0"/>
              <a:t>Status </a:t>
            </a:r>
            <a:r>
              <a:rPr lang="en-GB" sz="4000" dirty="0" err="1"/>
              <a:t>gebaseerd</a:t>
            </a:r>
            <a:r>
              <a:rPr lang="en-GB" sz="4000" dirty="0"/>
              <a:t> op </a:t>
            </a:r>
            <a:r>
              <a:rPr lang="en-GB" sz="4000" dirty="0" err="1"/>
              <a:t>een</a:t>
            </a:r>
            <a:r>
              <a:rPr lang="en-GB" sz="4000" dirty="0"/>
              <a:t> </a:t>
            </a:r>
            <a:r>
              <a:rPr lang="en-GB" sz="4000" dirty="0" err="1"/>
              <a:t>bodemonderzoek</a:t>
            </a:r>
            <a:r>
              <a:rPr lang="en-GB" sz="4000" dirty="0"/>
              <a:t>:</a:t>
            </a:r>
          </a:p>
          <a:p>
            <a:pPr marL="571500" indent="-571500">
              <a:buFont typeface="Arial" panose="020B0604020202020204" pitchFamily="34" charset="0"/>
              <a:buChar char="•"/>
            </a:pPr>
            <a:r>
              <a:rPr lang="en-GB" sz="4000" dirty="0" err="1"/>
              <a:t>Verwijzing</a:t>
            </a:r>
            <a:r>
              <a:rPr lang="en-GB" sz="4000" dirty="0"/>
              <a:t> </a:t>
            </a:r>
            <a:r>
              <a:rPr lang="en-GB" sz="4000" dirty="0" err="1"/>
              <a:t>naar</a:t>
            </a:r>
            <a:r>
              <a:rPr lang="en-GB" sz="4000" dirty="0"/>
              <a:t> het </a:t>
            </a:r>
            <a:r>
              <a:rPr lang="nl-NL" sz="4000" dirty="0" err="1"/>
              <a:t>Milieuhygiënisch</a:t>
            </a:r>
            <a:r>
              <a:rPr lang="nl-NL" sz="4000" dirty="0"/>
              <a:t> bodemonderzoek (SAD)</a:t>
            </a:r>
          </a:p>
          <a:p>
            <a:pPr marL="792480" lvl="1" indent="-342900" algn="l">
              <a:lnSpc>
                <a:spcPct val="107000"/>
              </a:lnSpc>
              <a:spcAft>
                <a:spcPts val="800"/>
              </a:spcAft>
              <a:buFont typeface="Arial" panose="020B0604020202020204" pitchFamily="34" charset="0"/>
              <a:buChar char="•"/>
            </a:pPr>
            <a:endParaRPr lang="nl-NL" sz="2000" dirty="0"/>
          </a:p>
          <a:p>
            <a:endParaRPr lang="en-GB" dirty="0"/>
          </a:p>
        </p:txBody>
      </p:sp>
      <p:sp>
        <p:nvSpPr>
          <p:cNvPr id="4" name="Slide Number Placeholder 3"/>
          <p:cNvSpPr>
            <a:spLocks noGrp="1"/>
          </p:cNvSpPr>
          <p:nvPr>
            <p:ph type="sldNum" sz="quarter" idx="5"/>
          </p:nvPr>
        </p:nvSpPr>
        <p:spPr/>
        <p:txBody>
          <a:bodyPr/>
          <a:lstStyle/>
          <a:p>
            <a:pPr>
              <a:defRPr/>
            </a:pPr>
            <a:fld id="{D8CB69A1-281C-47FF-84C3-79D5988C1C65}" type="slidenum">
              <a:rPr lang="nl-NL" smtClean="0"/>
              <a:pPr>
                <a:defRPr/>
              </a:pPr>
              <a:t>18</a:t>
            </a:fld>
            <a:endParaRPr lang="nl-NL"/>
          </a:p>
        </p:txBody>
      </p:sp>
    </p:spTree>
    <p:extLst>
      <p:ext uri="{BB962C8B-B14F-4D97-AF65-F5344CB8AC3E}">
        <p14:creationId xmlns:p14="http://schemas.microsoft.com/office/powerpoint/2010/main" val="363119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DBA1F9-FC5C-483B-8AEF-5588D3A76C68}" type="slidenum">
              <a:rPr lang="en-GB" smtClean="0"/>
              <a:t>19</a:t>
            </a:fld>
            <a:endParaRPr lang="en-GB"/>
          </a:p>
        </p:txBody>
      </p:sp>
    </p:spTree>
    <p:extLst>
      <p:ext uri="{BB962C8B-B14F-4D97-AF65-F5344CB8AC3E}">
        <p14:creationId xmlns:p14="http://schemas.microsoft.com/office/powerpoint/2010/main" val="2334633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ADBA1F9-FC5C-483B-8AEF-5588D3A76C68}" type="slidenum">
              <a:rPr lang="en-GB" smtClean="0"/>
              <a:t>20</a:t>
            </a:fld>
            <a:endParaRPr lang="en-GB"/>
          </a:p>
        </p:txBody>
      </p:sp>
    </p:spTree>
    <p:extLst>
      <p:ext uri="{BB962C8B-B14F-4D97-AF65-F5344CB8AC3E}">
        <p14:creationId xmlns:p14="http://schemas.microsoft.com/office/powerpoint/2010/main" val="39396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Scope </a:t>
            </a:r>
            <a:r>
              <a:rPr lang="en-GB" dirty="0" err="1"/>
              <a:t>verontreinigingscontour</a:t>
            </a:r>
            <a:r>
              <a:rPr lang="en-GB" dirty="0"/>
              <a:t>: i-</a:t>
            </a:r>
            <a:r>
              <a:rPr lang="en-GB" dirty="0" err="1"/>
              <a:t>waarde</a:t>
            </a:r>
            <a:r>
              <a:rPr lang="en-GB" dirty="0"/>
              <a:t> </a:t>
            </a:r>
            <a:r>
              <a:rPr lang="en-GB" dirty="0" err="1"/>
              <a:t>overschrijding</a:t>
            </a:r>
            <a:r>
              <a:rPr lang="en-GB" dirty="0"/>
              <a:t>, </a:t>
            </a:r>
            <a:r>
              <a:rPr lang="en-GB" dirty="0" err="1"/>
              <a:t>en</a:t>
            </a:r>
            <a:r>
              <a:rPr lang="en-GB" dirty="0"/>
              <a:t> </a:t>
            </a:r>
            <a:r>
              <a:rPr lang="en-GB" dirty="0" err="1"/>
              <a:t>niet</a:t>
            </a:r>
            <a:r>
              <a:rPr lang="en-GB" dirty="0"/>
              <a:t> </a:t>
            </a:r>
            <a:r>
              <a:rPr lang="en-GB" dirty="0" err="1"/>
              <a:t>streefwaarde</a:t>
            </a:r>
            <a:r>
              <a:rPr lang="en-GB" dirty="0"/>
              <a:t> </a:t>
            </a:r>
            <a:r>
              <a:rPr lang="en-GB" dirty="0" err="1"/>
              <a:t>overschrijding</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t>Diepte</a:t>
            </a:r>
            <a:r>
              <a:rPr lang="en-GB" dirty="0"/>
              <a:t> </a:t>
            </a:r>
            <a:r>
              <a:rPr lang="en-GB" dirty="0" err="1"/>
              <a:t>wordt</a:t>
            </a:r>
            <a:r>
              <a:rPr lang="en-GB" dirty="0"/>
              <a:t> in </a:t>
            </a:r>
            <a:r>
              <a:rPr lang="en-GB" dirty="0" err="1"/>
              <a:t>sommige</a:t>
            </a:r>
            <a:r>
              <a:rPr lang="en-GB" dirty="0"/>
              <a:t> systemin al </a:t>
            </a:r>
            <a:r>
              <a:rPr lang="en-GB" dirty="0" err="1"/>
              <a:t>geregistreerd</a:t>
            </a:r>
            <a:r>
              <a:rPr lang="en-GB" dirty="0"/>
              <a:t> (</a:t>
            </a:r>
            <a:r>
              <a:rPr lang="en-GB" dirty="0" err="1"/>
              <a:t>bij</a:t>
            </a:r>
            <a:r>
              <a:rPr lang="en-GB" dirty="0"/>
              <a:t> </a:t>
            </a:r>
            <a:r>
              <a:rPr lang="en-GB" dirty="0" err="1"/>
              <a:t>verontreinigings</a:t>
            </a:r>
            <a:r>
              <a:rPr lang="en-GB" dirty="0"/>
              <a:t> </a:t>
            </a:r>
            <a:r>
              <a:rPr lang="en-GB" dirty="0" err="1"/>
              <a:t>en</a:t>
            </a:r>
            <a:r>
              <a:rPr lang="en-GB" dirty="0"/>
              <a:t> </a:t>
            </a:r>
            <a:r>
              <a:rPr lang="en-GB" dirty="0" err="1"/>
              <a:t>saneringscontouren</a:t>
            </a:r>
            <a:r>
              <a:rPr lang="en-GB" dirty="0"/>
              <a:t>): min. </a:t>
            </a:r>
            <a:r>
              <a:rPr lang="en-GB" dirty="0" err="1"/>
              <a:t>startdiepte</a:t>
            </a:r>
            <a:r>
              <a:rPr lang="en-GB" dirty="0"/>
              <a:t> </a:t>
            </a:r>
            <a:r>
              <a:rPr lang="en-GB" dirty="0" err="1"/>
              <a:t>en</a:t>
            </a:r>
            <a:r>
              <a:rPr lang="en-GB" dirty="0"/>
              <a:t> min. </a:t>
            </a:r>
            <a:r>
              <a:rPr lang="en-GB" dirty="0" err="1"/>
              <a:t>einddiepte</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Aard (optioneel): De code voor de stof (component) die de verontreiniging (mede) karakteriseert</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AADBA1F9-FC5C-483B-8AEF-5588D3A76C68}" type="slidenum">
              <a:rPr lang="en-GB" smtClean="0"/>
              <a:t>21</a:t>
            </a:fld>
            <a:endParaRPr lang="en-GB"/>
          </a:p>
        </p:txBody>
      </p:sp>
    </p:spTree>
    <p:extLst>
      <p:ext uri="{BB962C8B-B14F-4D97-AF65-F5344CB8AC3E}">
        <p14:creationId xmlns:p14="http://schemas.microsoft.com/office/powerpoint/2010/main" val="3599177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DBA1F9-FC5C-483B-8AEF-5588D3A76C68}" type="slidenum">
              <a:rPr lang="en-GB" smtClean="0"/>
              <a:t>22</a:t>
            </a:fld>
            <a:endParaRPr lang="en-GB"/>
          </a:p>
        </p:txBody>
      </p:sp>
    </p:spTree>
    <p:extLst>
      <p:ext uri="{BB962C8B-B14F-4D97-AF65-F5344CB8AC3E}">
        <p14:creationId xmlns:p14="http://schemas.microsoft.com/office/powerpoint/2010/main" val="3567223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SIKB Titeldia">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268760"/>
            <a:ext cx="9144000" cy="3024336"/>
          </a:xfrm>
        </p:spPr>
        <p:txBody>
          <a:bodyPr anchor="ctr" anchorCtr="0"/>
          <a:lstStyle>
            <a:lvl1pPr marL="0" indent="0" algn="ctr">
              <a:buNone/>
              <a:defRPr>
                <a:solidFill>
                  <a:srgbClr val="004F9F"/>
                </a:solidFill>
                <a:latin typeface=""/>
              </a:defRPr>
            </a:lvl1pPr>
          </a:lstStyle>
          <a:p>
            <a:endParaRPr lang="en-US" dirty="0"/>
          </a:p>
        </p:txBody>
      </p:sp>
      <p:sp>
        <p:nvSpPr>
          <p:cNvPr id="3" name="Subtitel 2"/>
          <p:cNvSpPr>
            <a:spLocks noGrp="1"/>
          </p:cNvSpPr>
          <p:nvPr>
            <p:ph type="subTitle" idx="1"/>
          </p:nvPr>
        </p:nvSpPr>
        <p:spPr>
          <a:xfrm>
            <a:off x="1115616" y="5373216"/>
            <a:ext cx="6984000" cy="685800"/>
          </a:xfrm>
          <a:prstGeom prst="rect">
            <a:avLst/>
          </a:prstGeom>
        </p:spPr>
        <p:txBody>
          <a:bodyPr anchor="t" anchorCtr="0">
            <a:normAutofit/>
          </a:bodyPr>
          <a:lstStyle>
            <a:lvl1pPr marL="0" indent="0" algn="l">
              <a:buNone/>
              <a:defRPr sz="1800" b="1" i="0" baseline="0">
                <a:solidFill>
                  <a:srgbClr val="004F9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het opmaakprofiel van de modelondertitel te bewerken</a:t>
            </a:r>
          </a:p>
        </p:txBody>
      </p:sp>
      <p:sp>
        <p:nvSpPr>
          <p:cNvPr id="2" name="Titel 1"/>
          <p:cNvSpPr>
            <a:spLocks noGrp="1"/>
          </p:cNvSpPr>
          <p:nvPr>
            <p:ph type="ctrTitle"/>
          </p:nvPr>
        </p:nvSpPr>
        <p:spPr>
          <a:xfrm>
            <a:off x="1115616" y="4509120"/>
            <a:ext cx="6984000" cy="864096"/>
          </a:xfrm>
          <a:prstGeom prst="rect">
            <a:avLst/>
          </a:prstGeom>
        </p:spPr>
        <p:txBody>
          <a:bodyPr>
            <a:noAutofit/>
          </a:bodyPr>
          <a:lstStyle>
            <a:lvl1pPr>
              <a:defRPr sz="2800">
                <a:solidFill>
                  <a:srgbClr val="004F9F"/>
                </a:solidFill>
              </a:defRPr>
            </a:lvl1pPr>
          </a:lstStyle>
          <a:p>
            <a:r>
              <a:rPr lang="nl-NL" dirty="0"/>
              <a:t>Titelstijl van model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527" y="0"/>
            <a:ext cx="658114" cy="1052736"/>
          </a:xfrm>
          <a:prstGeom prst="rect">
            <a:avLst/>
          </a:prstGeom>
        </p:spPr>
      </p:pic>
    </p:spTree>
    <p:extLst>
      <p:ext uri="{BB962C8B-B14F-4D97-AF65-F5344CB8AC3E}">
        <p14:creationId xmlns:p14="http://schemas.microsoft.com/office/powerpoint/2010/main" val="27360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 met tekst">
    <p:spTree>
      <p:nvGrpSpPr>
        <p:cNvPr id="1" name=""/>
        <p:cNvGrpSpPr/>
        <p:nvPr/>
      </p:nvGrpSpPr>
      <p:grpSpPr>
        <a:xfrm>
          <a:off x="0" y="0"/>
          <a:ext cx="0" cy="0"/>
          <a:chOff x="0" y="0"/>
          <a:chExt cx="0" cy="0"/>
        </a:xfrm>
      </p:grpSpPr>
      <p:sp>
        <p:nvSpPr>
          <p:cNvPr id="2" name="Titel 1"/>
          <p:cNvSpPr>
            <a:spLocks noGrp="1"/>
          </p:cNvSpPr>
          <p:nvPr>
            <p:ph type="title"/>
          </p:nvPr>
        </p:nvSpPr>
        <p:spPr>
          <a:xfrm>
            <a:off x="900112" y="1471437"/>
            <a:ext cx="7615237" cy="534640"/>
          </a:xfrm>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pPr>
              <a:defRPr/>
            </a:pPr>
            <a:r>
              <a:rPr lang="nl-NL"/>
              <a:t>13-04-2023 </a:t>
            </a:r>
            <a:endParaRPr lang="nl-NL" dirty="0"/>
          </a:p>
        </p:txBody>
      </p:sp>
      <p:sp>
        <p:nvSpPr>
          <p:cNvPr id="4" name="Tijdelijke aanduiding voor voettekst 3"/>
          <p:cNvSpPr>
            <a:spLocks noGrp="1"/>
          </p:cNvSpPr>
          <p:nvPr>
            <p:ph type="ftr" sz="quarter" idx="11"/>
          </p:nvPr>
        </p:nvSpPr>
        <p:spPr/>
        <p:txBody>
          <a:bodyPr/>
          <a:lstStyle/>
          <a:p>
            <a:pPr>
              <a:defRPr/>
            </a:pPr>
            <a:r>
              <a:rPr lang="nl-NL"/>
              <a:t>Bro Fase 2 Mileukwaliteit – SR6</a:t>
            </a:r>
            <a:endParaRPr lang="nl-NL" dirty="0"/>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‹nr.›</a:t>
            </a:fld>
            <a:endParaRPr lang="nl-NL" dirty="0"/>
          </a:p>
        </p:txBody>
      </p:sp>
      <p:sp>
        <p:nvSpPr>
          <p:cNvPr id="8" name="Tijdelijke aanduiding voor tekst 7"/>
          <p:cNvSpPr>
            <a:spLocks noGrp="1"/>
          </p:cNvSpPr>
          <p:nvPr>
            <p:ph type="body" sz="quarter" idx="13" hasCustomPrompt="1"/>
          </p:nvPr>
        </p:nvSpPr>
        <p:spPr>
          <a:xfrm>
            <a:off x="900113" y="2205038"/>
            <a:ext cx="7615237" cy="3455987"/>
          </a:xfrm>
        </p:spPr>
        <p:txBody>
          <a:bodyPr/>
          <a:lstStyle>
            <a:lvl1pPr marL="0" indent="0" algn="l">
              <a:buNone/>
              <a:defRPr/>
            </a:lvl1pPr>
            <a:lvl2pPr marL="266700" indent="0" algn="l">
              <a:buNone/>
              <a:defRPr/>
            </a:lvl2pPr>
            <a:lvl3pPr marL="533400" indent="0" algn="l">
              <a:buNone/>
              <a:defRPr/>
            </a:lvl3pPr>
            <a:lvl4pPr marL="812800" indent="0" algn="l">
              <a:buNone/>
              <a:defRPr/>
            </a:lvl4pPr>
            <a:lvl5pPr marL="1079500" indent="0" algn="l">
              <a:buNone/>
              <a:defRPr/>
            </a:lvl5pPr>
          </a:lstStyle>
          <a:p>
            <a:pPr lvl="0"/>
            <a:r>
              <a:rPr lang="nl-NL" dirty="0"/>
              <a:t>Klik om de tekststijl van het model te bewerken. Tekst tekst tekst</a:t>
            </a:r>
            <a:r>
              <a:rPr lang="is-IS" dirty="0"/>
              <a:t>…...</a:t>
            </a:r>
            <a:endParaRPr lang="nl-NL" dirty="0"/>
          </a:p>
          <a:p>
            <a:pPr lvl="0"/>
            <a:endParaRPr lang="nl-NL" dirty="0"/>
          </a:p>
        </p:txBody>
      </p:sp>
    </p:spTree>
    <p:extLst>
      <p:ext uri="{BB962C8B-B14F-4D97-AF65-F5344CB8AC3E}">
        <p14:creationId xmlns:p14="http://schemas.microsoft.com/office/powerpoint/2010/main" val="194679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met opsomming">
    <p:spTree>
      <p:nvGrpSpPr>
        <p:cNvPr id="1" name=""/>
        <p:cNvGrpSpPr/>
        <p:nvPr/>
      </p:nvGrpSpPr>
      <p:grpSpPr>
        <a:xfrm>
          <a:off x="0" y="0"/>
          <a:ext cx="0" cy="0"/>
          <a:chOff x="0" y="0"/>
          <a:chExt cx="0" cy="0"/>
        </a:xfrm>
      </p:grpSpPr>
      <p:sp>
        <p:nvSpPr>
          <p:cNvPr id="2" name="Titel 1"/>
          <p:cNvSpPr>
            <a:spLocks noGrp="1"/>
          </p:cNvSpPr>
          <p:nvPr>
            <p:ph type="title"/>
          </p:nvPr>
        </p:nvSpPr>
        <p:spPr>
          <a:xfrm>
            <a:off x="900113" y="1471437"/>
            <a:ext cx="7615236" cy="534640"/>
          </a:xfrm>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pPr>
              <a:defRPr/>
            </a:pPr>
            <a:r>
              <a:rPr lang="nl-NL"/>
              <a:t>13-04-2023 </a:t>
            </a:r>
            <a:endParaRPr lang="nl-NL" dirty="0"/>
          </a:p>
        </p:txBody>
      </p:sp>
      <p:sp>
        <p:nvSpPr>
          <p:cNvPr id="4" name="Tijdelijke aanduiding voor voettekst 3"/>
          <p:cNvSpPr>
            <a:spLocks noGrp="1"/>
          </p:cNvSpPr>
          <p:nvPr>
            <p:ph type="ftr" sz="quarter" idx="11"/>
          </p:nvPr>
        </p:nvSpPr>
        <p:spPr/>
        <p:txBody>
          <a:bodyPr/>
          <a:lstStyle/>
          <a:p>
            <a:pPr>
              <a:defRPr/>
            </a:pPr>
            <a:r>
              <a:rPr lang="nl-NL"/>
              <a:t>Bro Fase 2 Mileukwaliteit – SR6</a:t>
            </a:r>
            <a:endParaRPr lang="nl-NL" dirty="0"/>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‹nr.›</a:t>
            </a:fld>
            <a:endParaRPr lang="nl-NL" dirty="0"/>
          </a:p>
        </p:txBody>
      </p:sp>
      <p:sp>
        <p:nvSpPr>
          <p:cNvPr id="6" name="Tijdelijke aanduiding voor tekst 2"/>
          <p:cNvSpPr>
            <a:spLocks noGrp="1"/>
          </p:cNvSpPr>
          <p:nvPr>
            <p:ph idx="1"/>
          </p:nvPr>
        </p:nvSpPr>
        <p:spPr bwMode="auto">
          <a:xfrm>
            <a:off x="900112" y="2232000"/>
            <a:ext cx="7615237" cy="3538587"/>
          </a:xfrm>
          <a:prstGeom prst="rect">
            <a:avLst/>
          </a:prstGeom>
          <a:noFill/>
          <a:ln>
            <a:noFill/>
          </a:ln>
        </p:spPr>
        <p:txBody>
          <a:bodyPr vert="horz" wrap="square" lIns="0" tIns="0" rIns="0" bIns="0" numCol="1" anchor="t" anchorCtr="0" compatLnSpc="1">
            <a:prstTxWarp prst="textNoShape">
              <a:avLst/>
            </a:prstTxWarp>
          </a:bodyPr>
          <a:lstStyle>
            <a:lvl1pPr>
              <a:defRPr>
                <a:ln>
                  <a:noFill/>
                </a:ln>
                <a:solidFill>
                  <a:srgbClr val="004F9F"/>
                </a:solidFill>
              </a:defRPr>
            </a:lvl1pPr>
            <a:lvl2pPr>
              <a:defRPr>
                <a:ln>
                  <a:noFill/>
                </a:ln>
                <a:solidFill>
                  <a:srgbClr val="004F9F"/>
                </a:solidFill>
              </a:defRPr>
            </a:lvl2pPr>
            <a:lvl3pPr>
              <a:defRPr>
                <a:ln>
                  <a:noFill/>
                </a:ln>
                <a:solidFill>
                  <a:srgbClr val="004F9F"/>
                </a:solidFill>
              </a:defRPr>
            </a:lvl3pPr>
            <a:lvl4pPr>
              <a:defRPr>
                <a:ln>
                  <a:noFill/>
                </a:ln>
                <a:solidFill>
                  <a:srgbClr val="004F9F"/>
                </a:solidFill>
              </a:defRPr>
            </a:lvl4pPr>
            <a:lvl5pPr>
              <a:defRPr>
                <a:ln>
                  <a:noFill/>
                </a:ln>
                <a:solidFill>
                  <a:srgbClr val="004F9F"/>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3874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900112" y="1471437"/>
            <a:ext cx="7615237" cy="534640"/>
          </a:xfrm>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pPr>
              <a:defRPr/>
            </a:pPr>
            <a:r>
              <a:rPr lang="nl-NL"/>
              <a:t>13-04-2023 </a:t>
            </a:r>
            <a:endParaRPr lang="nl-NL" dirty="0"/>
          </a:p>
        </p:txBody>
      </p:sp>
      <p:sp>
        <p:nvSpPr>
          <p:cNvPr id="4" name="Tijdelijke aanduiding voor voettekst 3"/>
          <p:cNvSpPr>
            <a:spLocks noGrp="1"/>
          </p:cNvSpPr>
          <p:nvPr>
            <p:ph type="ftr" sz="quarter" idx="11"/>
          </p:nvPr>
        </p:nvSpPr>
        <p:spPr/>
        <p:txBody>
          <a:bodyPr/>
          <a:lstStyle/>
          <a:p>
            <a:pPr>
              <a:defRPr/>
            </a:pPr>
            <a:r>
              <a:rPr lang="nl-NL"/>
              <a:t>Bro Fase 2 Mileukwaliteit – SR6</a:t>
            </a:r>
            <a:endParaRPr lang="nl-NL" dirty="0"/>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‹nr.›</a:t>
            </a:fld>
            <a:endParaRPr lang="nl-NL" dirty="0"/>
          </a:p>
        </p:txBody>
      </p:sp>
      <p:sp>
        <p:nvSpPr>
          <p:cNvPr id="7" name="Tijdelijke aanduiding voor afbeelding 6"/>
          <p:cNvSpPr>
            <a:spLocks noGrp="1"/>
          </p:cNvSpPr>
          <p:nvPr>
            <p:ph type="pic" sz="quarter" idx="13"/>
          </p:nvPr>
        </p:nvSpPr>
        <p:spPr>
          <a:xfrm>
            <a:off x="4572001" y="2232000"/>
            <a:ext cx="3943350" cy="3384431"/>
          </a:xfrm>
        </p:spPr>
        <p:txBody>
          <a:bodyPr/>
          <a:lstStyle>
            <a:lvl1pPr>
              <a:buClr>
                <a:schemeClr val="bg2"/>
              </a:buClr>
              <a:defRPr/>
            </a:lvl1pPr>
          </a:lstStyle>
          <a:p>
            <a:endParaRPr lang="nl-NL" dirty="0"/>
          </a:p>
        </p:txBody>
      </p:sp>
      <p:sp>
        <p:nvSpPr>
          <p:cNvPr id="9" name="Tijdelijke aanduiding voor tekst 8"/>
          <p:cNvSpPr>
            <a:spLocks noGrp="1"/>
          </p:cNvSpPr>
          <p:nvPr>
            <p:ph type="body" sz="quarter" idx="14"/>
          </p:nvPr>
        </p:nvSpPr>
        <p:spPr>
          <a:xfrm>
            <a:off x="900113" y="2232000"/>
            <a:ext cx="3455863" cy="3384432"/>
          </a:xfrm>
        </p:spPr>
        <p:txBody>
          <a:bodyPr/>
          <a:lstStyle>
            <a:lvl1pPr marL="0" indent="0">
              <a:buFontTx/>
              <a:buNone/>
              <a:defRPr/>
            </a:lvl1pPr>
          </a:lstStyle>
          <a:p>
            <a:pPr lvl="0"/>
            <a:r>
              <a:rPr lang="nl-NL" dirty="0"/>
              <a:t>Klik om de tekststijl van het model te bewerken</a:t>
            </a:r>
          </a:p>
        </p:txBody>
      </p:sp>
    </p:spTree>
    <p:extLst>
      <p:ext uri="{BB962C8B-B14F-4D97-AF65-F5344CB8AC3E}">
        <p14:creationId xmlns:p14="http://schemas.microsoft.com/office/powerpoint/2010/main" val="176783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el 1"/>
          <p:cNvSpPr>
            <a:spLocks noGrp="1"/>
          </p:cNvSpPr>
          <p:nvPr>
            <p:ph type="title"/>
          </p:nvPr>
        </p:nvSpPr>
        <p:spPr>
          <a:xfrm>
            <a:off x="900112" y="1471437"/>
            <a:ext cx="7615237" cy="534640"/>
          </a:xfrm>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pPr>
              <a:defRPr/>
            </a:pPr>
            <a:r>
              <a:rPr lang="nl-NL"/>
              <a:t>13-04-2023 </a:t>
            </a:r>
            <a:endParaRPr lang="nl-NL" dirty="0"/>
          </a:p>
        </p:txBody>
      </p:sp>
      <p:sp>
        <p:nvSpPr>
          <p:cNvPr id="4" name="Tijdelijke aanduiding voor voettekst 3"/>
          <p:cNvSpPr>
            <a:spLocks noGrp="1"/>
          </p:cNvSpPr>
          <p:nvPr>
            <p:ph type="ftr" sz="quarter" idx="11"/>
          </p:nvPr>
        </p:nvSpPr>
        <p:spPr/>
        <p:txBody>
          <a:bodyPr/>
          <a:lstStyle/>
          <a:p>
            <a:pPr>
              <a:defRPr/>
            </a:pPr>
            <a:r>
              <a:rPr lang="nl-NL"/>
              <a:t>Bro Fase 2 Mileukwaliteit – SR6</a:t>
            </a:r>
            <a:endParaRPr lang="nl-NL" dirty="0"/>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‹nr.›</a:t>
            </a:fld>
            <a:endParaRPr lang="nl-NL" dirty="0"/>
          </a:p>
        </p:txBody>
      </p:sp>
      <p:sp>
        <p:nvSpPr>
          <p:cNvPr id="10" name="Tijdelijke aanduiding voor tabel 9"/>
          <p:cNvSpPr>
            <a:spLocks noGrp="1"/>
          </p:cNvSpPr>
          <p:nvPr>
            <p:ph type="tbl" sz="quarter" idx="14"/>
          </p:nvPr>
        </p:nvSpPr>
        <p:spPr>
          <a:xfrm>
            <a:off x="900113" y="2276872"/>
            <a:ext cx="7615237" cy="3815953"/>
          </a:xfrm>
        </p:spPr>
        <p:txBody>
          <a:bodyPr/>
          <a:lstStyle/>
          <a:p>
            <a:endParaRPr lang="nl-NL"/>
          </a:p>
        </p:txBody>
      </p:sp>
    </p:spTree>
    <p:extLst>
      <p:ext uri="{BB962C8B-B14F-4D97-AF65-F5344CB8AC3E}">
        <p14:creationId xmlns:p14="http://schemas.microsoft.com/office/powerpoint/2010/main" val="2130230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0282-53B0-2486-5103-9F7B22C25B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D10906-2C7A-A743-7BBF-8B3CCFBFF3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D2E9CD-22A0-A32C-A82D-C141DFD5E46F}"/>
              </a:ext>
            </a:extLst>
          </p:cNvPr>
          <p:cNvSpPr>
            <a:spLocks noGrp="1"/>
          </p:cNvSpPr>
          <p:nvPr>
            <p:ph type="dt" sz="half" idx="10"/>
          </p:nvPr>
        </p:nvSpPr>
        <p:spPr/>
        <p:txBody>
          <a:bodyPr/>
          <a:lstStyle/>
          <a:p>
            <a:r>
              <a:rPr lang="nl-NL"/>
              <a:t>13-04-2023 </a:t>
            </a:r>
            <a:endParaRPr lang="en-GB"/>
          </a:p>
        </p:txBody>
      </p:sp>
      <p:sp>
        <p:nvSpPr>
          <p:cNvPr id="5" name="Footer Placeholder 4">
            <a:extLst>
              <a:ext uri="{FF2B5EF4-FFF2-40B4-BE49-F238E27FC236}">
                <a16:creationId xmlns:a16="http://schemas.microsoft.com/office/drawing/2014/main" id="{90D6CD5C-8BCB-FF6B-52EF-4311CAFBF2B4}"/>
              </a:ext>
            </a:extLst>
          </p:cNvPr>
          <p:cNvSpPr>
            <a:spLocks noGrp="1"/>
          </p:cNvSpPr>
          <p:nvPr>
            <p:ph type="ftr" sz="quarter" idx="11"/>
          </p:nvPr>
        </p:nvSpPr>
        <p:spPr/>
        <p:txBody>
          <a:bodyPr/>
          <a:lstStyle/>
          <a:p>
            <a:r>
              <a:rPr lang="en-GB"/>
              <a:t>Bro Fase 2 Mileukwaliteit – SR6</a:t>
            </a:r>
          </a:p>
        </p:txBody>
      </p:sp>
      <p:sp>
        <p:nvSpPr>
          <p:cNvPr id="6" name="Slide Number Placeholder 5">
            <a:extLst>
              <a:ext uri="{FF2B5EF4-FFF2-40B4-BE49-F238E27FC236}">
                <a16:creationId xmlns:a16="http://schemas.microsoft.com/office/drawing/2014/main" id="{2CE49691-B300-FA6A-68F2-D9D7708A8167}"/>
              </a:ext>
            </a:extLst>
          </p:cNvPr>
          <p:cNvSpPr>
            <a:spLocks noGrp="1"/>
          </p:cNvSpPr>
          <p:nvPr>
            <p:ph type="sldNum" sz="quarter" idx="12"/>
          </p:nvPr>
        </p:nvSpPr>
        <p:spPr/>
        <p:txBody>
          <a:bodyPr/>
          <a:lstStyle/>
          <a:p>
            <a:fld id="{E747F9A4-CD54-4253-AADA-639760750D61}" type="slidenum">
              <a:rPr lang="en-GB" smtClean="0"/>
              <a:t>‹nr.›</a:t>
            </a:fld>
            <a:endParaRPr lang="en-GB"/>
          </a:p>
        </p:txBody>
      </p:sp>
    </p:spTree>
    <p:extLst>
      <p:ext uri="{BB962C8B-B14F-4D97-AF65-F5344CB8AC3E}">
        <p14:creationId xmlns:p14="http://schemas.microsoft.com/office/powerpoint/2010/main" val="493212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Rechthoek 16"/>
          <p:cNvSpPr/>
          <p:nvPr userDrawn="1"/>
        </p:nvSpPr>
        <p:spPr>
          <a:xfrm>
            <a:off x="899592" y="6237313"/>
            <a:ext cx="8244408" cy="620688"/>
          </a:xfrm>
          <a:prstGeom prst="rect">
            <a:avLst/>
          </a:prstGeom>
          <a:solidFill>
            <a:srgbClr val="9468A9">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defTabSz="457200" fontAlgn="auto">
              <a:spcBef>
                <a:spcPts val="0"/>
              </a:spcBef>
              <a:spcAft>
                <a:spcPts val="0"/>
              </a:spcAft>
              <a:defRPr/>
            </a:pPr>
            <a:endParaRPr lang="nl-NL" dirty="0">
              <a:solidFill>
                <a:srgbClr val="FFFFFF"/>
              </a:solidFill>
            </a:endParaRPr>
          </a:p>
        </p:txBody>
      </p:sp>
      <p:sp>
        <p:nvSpPr>
          <p:cNvPr id="1030" name="Tijdelijke aanduiding voor titel 1"/>
          <p:cNvSpPr>
            <a:spLocks noGrp="1"/>
          </p:cNvSpPr>
          <p:nvPr>
            <p:ph type="title"/>
          </p:nvPr>
        </p:nvSpPr>
        <p:spPr bwMode="auto">
          <a:xfrm>
            <a:off x="900113" y="1471437"/>
            <a:ext cx="7615236" cy="534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dirty="0"/>
              <a:t>Titelstijl van model bewerken</a:t>
            </a:r>
          </a:p>
        </p:txBody>
      </p:sp>
      <p:sp>
        <p:nvSpPr>
          <p:cNvPr id="1031" name="Tijdelijke aanduiding voor tekst 2"/>
          <p:cNvSpPr>
            <a:spLocks noGrp="1"/>
          </p:cNvSpPr>
          <p:nvPr>
            <p:ph type="body" idx="1"/>
          </p:nvPr>
        </p:nvSpPr>
        <p:spPr bwMode="auto">
          <a:xfrm>
            <a:off x="900112" y="2211561"/>
            <a:ext cx="7615237" cy="3538587"/>
          </a:xfrm>
          <a:prstGeom prst="rect">
            <a:avLst/>
          </a:prstGeom>
          <a:noFill/>
          <a:ln>
            <a:noFill/>
          </a:ln>
        </p:spPr>
        <p:txBody>
          <a:bodyPr vert="horz" wrap="square" lIns="0" tIns="0" rIns="0" bIns="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3" name="Afbeelding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98527" y="0"/>
            <a:ext cx="658114" cy="1052736"/>
          </a:xfrm>
          <a:prstGeom prst="rect">
            <a:avLst/>
          </a:prstGeom>
        </p:spPr>
      </p:pic>
      <p:sp>
        <p:nvSpPr>
          <p:cNvPr id="8" name="Tijdelijke aanduiding voor datum 3"/>
          <p:cNvSpPr>
            <a:spLocks noGrp="1"/>
          </p:cNvSpPr>
          <p:nvPr>
            <p:ph type="dt" sz="half" idx="2"/>
          </p:nvPr>
        </p:nvSpPr>
        <p:spPr>
          <a:xfrm>
            <a:off x="1115617" y="6337349"/>
            <a:ext cx="1008112" cy="360039"/>
          </a:xfrm>
          <a:prstGeom prst="rect">
            <a:avLst/>
          </a:prstGeom>
        </p:spPr>
        <p:txBody>
          <a:bodyPr/>
          <a:lstStyle>
            <a:lvl1pPr>
              <a:defRPr sz="1200">
                <a:solidFill>
                  <a:srgbClr val="004F9F"/>
                </a:solidFill>
              </a:defRPr>
            </a:lvl1pPr>
          </a:lstStyle>
          <a:p>
            <a:pPr>
              <a:defRPr/>
            </a:pPr>
            <a:r>
              <a:rPr lang="nl-NL"/>
              <a:t>13-04-2023 </a:t>
            </a:r>
            <a:endParaRPr lang="nl-NL" dirty="0"/>
          </a:p>
        </p:txBody>
      </p:sp>
      <p:sp>
        <p:nvSpPr>
          <p:cNvPr id="9" name="Tijdelijke aanduiding voor voettekst 4"/>
          <p:cNvSpPr>
            <a:spLocks noGrp="1"/>
          </p:cNvSpPr>
          <p:nvPr>
            <p:ph type="ftr" sz="quarter" idx="3"/>
          </p:nvPr>
        </p:nvSpPr>
        <p:spPr>
          <a:xfrm>
            <a:off x="2195736" y="6337349"/>
            <a:ext cx="3824064" cy="365125"/>
          </a:xfrm>
          <a:prstGeom prst="rect">
            <a:avLst/>
          </a:prstGeom>
        </p:spPr>
        <p:txBody>
          <a:bodyPr/>
          <a:lstStyle>
            <a:lvl1pPr>
              <a:defRPr sz="1200">
                <a:solidFill>
                  <a:srgbClr val="004F9F"/>
                </a:solidFill>
              </a:defRPr>
            </a:lvl1pPr>
          </a:lstStyle>
          <a:p>
            <a:pPr>
              <a:defRPr/>
            </a:pPr>
            <a:r>
              <a:rPr lang="nl-NL"/>
              <a:t>Bro Fase 2 Mileukwaliteit – SR6</a:t>
            </a:r>
            <a:endParaRPr lang="nl-NL" dirty="0"/>
          </a:p>
        </p:txBody>
      </p:sp>
      <p:sp>
        <p:nvSpPr>
          <p:cNvPr id="4" name="Tijdelijke aanduiding voor dianummer 3"/>
          <p:cNvSpPr>
            <a:spLocks noGrp="1"/>
          </p:cNvSpPr>
          <p:nvPr>
            <p:ph type="sldNum" sz="quarter" idx="4"/>
          </p:nvPr>
        </p:nvSpPr>
        <p:spPr>
          <a:xfrm>
            <a:off x="6457950" y="6337349"/>
            <a:ext cx="2057400" cy="360039"/>
          </a:xfrm>
          <a:prstGeom prst="rect">
            <a:avLst/>
          </a:prstGeom>
        </p:spPr>
        <p:txBody>
          <a:bodyPr vert="horz" lIns="91440" tIns="45720" rIns="91440" bIns="45720" rtlCol="0" anchor="t" anchorCtr="0"/>
          <a:lstStyle>
            <a:lvl1pPr algn="r">
              <a:defRPr sz="1200">
                <a:solidFill>
                  <a:schemeClr val="tx2"/>
                </a:solidFill>
              </a:defRPr>
            </a:lvl1pPr>
          </a:lstStyle>
          <a:p>
            <a:fld id="{E17ACCF8-1EE0-5140-A740-1D5770F4DC06}" type="slidenum">
              <a:rPr lang="nl-NL" smtClean="0"/>
              <a:pPr/>
              <a:t>‹nr.›</a:t>
            </a:fld>
            <a:endParaRPr lang="nl-NL" dirty="0"/>
          </a:p>
        </p:txBody>
      </p:sp>
      <p:pic>
        <p:nvPicPr>
          <p:cNvPr id="18" name="Afbeelding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2194550"/>
            <a:ext cx="846652" cy="4562768"/>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700" r:id="rId2"/>
    <p:sldLayoutId id="2147483696" r:id="rId3"/>
    <p:sldLayoutId id="2147483697" r:id="rId4"/>
    <p:sldLayoutId id="2147483699" r:id="rId5"/>
    <p:sldLayoutId id="2147483701" r:id="rId6"/>
  </p:sldLayoutIdLst>
  <p:hf hdr="0"/>
  <p:txStyles>
    <p:titleStyle>
      <a:lvl1pPr algn="l" defTabSz="457200" rtl="0" eaLnBrk="0" fontAlgn="base" hangingPunct="0">
        <a:spcBef>
          <a:spcPct val="0"/>
        </a:spcBef>
        <a:spcAft>
          <a:spcPct val="0"/>
        </a:spcAft>
        <a:defRPr sz="2800" b="1" i="0" kern="1200">
          <a:solidFill>
            <a:srgbClr val="F28B25"/>
          </a:solidFill>
          <a:latin typeface="Arial" charset="0"/>
          <a:ea typeface="Arial" charset="0"/>
          <a:cs typeface="Arial" charset="0"/>
        </a:defRPr>
      </a:lvl1pPr>
      <a:lvl2pPr algn="l" defTabSz="457200" rtl="0" eaLnBrk="0" fontAlgn="base" hangingPunct="0">
        <a:spcBef>
          <a:spcPct val="0"/>
        </a:spcBef>
        <a:spcAft>
          <a:spcPct val="0"/>
        </a:spcAft>
        <a:defRPr sz="2800" b="1">
          <a:solidFill>
            <a:srgbClr val="FF6600"/>
          </a:solidFill>
          <a:latin typeface="Verdana" pitchFamily="34" charset="0"/>
        </a:defRPr>
      </a:lvl2pPr>
      <a:lvl3pPr algn="l" defTabSz="457200" rtl="0" eaLnBrk="0" fontAlgn="base" hangingPunct="0">
        <a:spcBef>
          <a:spcPct val="0"/>
        </a:spcBef>
        <a:spcAft>
          <a:spcPct val="0"/>
        </a:spcAft>
        <a:defRPr sz="2800" b="1">
          <a:solidFill>
            <a:srgbClr val="FF6600"/>
          </a:solidFill>
          <a:latin typeface="Verdana" pitchFamily="34" charset="0"/>
        </a:defRPr>
      </a:lvl3pPr>
      <a:lvl4pPr algn="l" defTabSz="457200" rtl="0" eaLnBrk="0" fontAlgn="base" hangingPunct="0">
        <a:spcBef>
          <a:spcPct val="0"/>
        </a:spcBef>
        <a:spcAft>
          <a:spcPct val="0"/>
        </a:spcAft>
        <a:defRPr sz="2800" b="1">
          <a:solidFill>
            <a:srgbClr val="FF6600"/>
          </a:solidFill>
          <a:latin typeface="Verdana" pitchFamily="34" charset="0"/>
        </a:defRPr>
      </a:lvl4pPr>
      <a:lvl5pPr algn="l" defTabSz="457200" rtl="0" eaLnBrk="0" fontAlgn="base" hangingPunct="0">
        <a:spcBef>
          <a:spcPct val="0"/>
        </a:spcBef>
        <a:spcAft>
          <a:spcPct val="0"/>
        </a:spcAft>
        <a:defRPr sz="2800" b="1">
          <a:solidFill>
            <a:srgbClr val="FF6600"/>
          </a:solidFill>
          <a:latin typeface="Verdana" pitchFamily="34" charset="0"/>
        </a:defRPr>
      </a:lvl5pPr>
      <a:lvl6pPr marL="457200" algn="l" defTabSz="457200" rtl="0" fontAlgn="base">
        <a:spcBef>
          <a:spcPct val="0"/>
        </a:spcBef>
        <a:spcAft>
          <a:spcPct val="0"/>
        </a:spcAft>
        <a:defRPr sz="2800" b="1">
          <a:solidFill>
            <a:srgbClr val="FF6600"/>
          </a:solidFill>
          <a:latin typeface="Verdana" pitchFamily="34" charset="0"/>
        </a:defRPr>
      </a:lvl6pPr>
      <a:lvl7pPr marL="914400" algn="l" defTabSz="457200" rtl="0" fontAlgn="base">
        <a:spcBef>
          <a:spcPct val="0"/>
        </a:spcBef>
        <a:spcAft>
          <a:spcPct val="0"/>
        </a:spcAft>
        <a:defRPr sz="2800" b="1">
          <a:solidFill>
            <a:srgbClr val="FF6600"/>
          </a:solidFill>
          <a:latin typeface="Verdana" pitchFamily="34" charset="0"/>
        </a:defRPr>
      </a:lvl7pPr>
      <a:lvl8pPr marL="1371600" algn="l" defTabSz="457200" rtl="0" fontAlgn="base">
        <a:spcBef>
          <a:spcPct val="0"/>
        </a:spcBef>
        <a:spcAft>
          <a:spcPct val="0"/>
        </a:spcAft>
        <a:defRPr sz="2800" b="1">
          <a:solidFill>
            <a:srgbClr val="FF6600"/>
          </a:solidFill>
          <a:latin typeface="Verdana" pitchFamily="34" charset="0"/>
        </a:defRPr>
      </a:lvl8pPr>
      <a:lvl9pPr marL="1828800" algn="l" defTabSz="457200" rtl="0" fontAlgn="base">
        <a:spcBef>
          <a:spcPct val="0"/>
        </a:spcBef>
        <a:spcAft>
          <a:spcPct val="0"/>
        </a:spcAft>
        <a:defRPr sz="2800" b="1">
          <a:solidFill>
            <a:srgbClr val="FF6600"/>
          </a:solidFill>
          <a:latin typeface="Verdana" pitchFamily="34" charset="0"/>
        </a:defRPr>
      </a:lvl9pPr>
    </p:titleStyle>
    <p:bodyStyle>
      <a:lvl1pPr marL="266700" indent="-266700" algn="l" defTabSz="457200" rtl="0" eaLnBrk="0" fontAlgn="base" hangingPunct="0">
        <a:spcBef>
          <a:spcPct val="20000"/>
        </a:spcBef>
        <a:spcAft>
          <a:spcPct val="0"/>
        </a:spcAft>
        <a:buClr>
          <a:schemeClr val="bg2"/>
        </a:buClr>
        <a:buFont typeface="Wingdings" pitchFamily="2" charset="2"/>
        <a:buChar char="§"/>
        <a:defRPr sz="2200" kern="1200">
          <a:solidFill>
            <a:srgbClr val="004F9F"/>
          </a:solidFill>
          <a:latin typeface="Arial" charset="0"/>
          <a:ea typeface="Arial" charset="0"/>
          <a:cs typeface="Arial" charset="0"/>
        </a:defRPr>
      </a:lvl1pPr>
      <a:lvl2pPr marL="533400" indent="-266700" algn="l" defTabSz="457200" rtl="0" eaLnBrk="0" fontAlgn="base" hangingPunct="0">
        <a:spcBef>
          <a:spcPct val="20000"/>
        </a:spcBef>
        <a:spcAft>
          <a:spcPct val="0"/>
        </a:spcAft>
        <a:buClr>
          <a:schemeClr val="bg2"/>
        </a:buClr>
        <a:buFont typeface="Wingdings" pitchFamily="2" charset="2"/>
        <a:buChar char="§"/>
        <a:defRPr sz="2200" kern="1200">
          <a:solidFill>
            <a:srgbClr val="004F9F"/>
          </a:solidFill>
          <a:latin typeface="Arial" charset="0"/>
          <a:ea typeface="Arial" charset="0"/>
          <a:cs typeface="Arial" charset="0"/>
        </a:defRPr>
      </a:lvl2pPr>
      <a:lvl3pPr marL="812800" indent="-279400" algn="l" defTabSz="355600" rtl="0" eaLnBrk="0" fontAlgn="base" hangingPunct="0">
        <a:spcBef>
          <a:spcPct val="20000"/>
        </a:spcBef>
        <a:spcAft>
          <a:spcPct val="0"/>
        </a:spcAft>
        <a:buClr>
          <a:schemeClr val="bg2"/>
        </a:buClr>
        <a:buFont typeface="Wingdings" pitchFamily="2" charset="2"/>
        <a:buChar char="§"/>
        <a:defRPr sz="2200" kern="1200">
          <a:solidFill>
            <a:srgbClr val="004F9F"/>
          </a:solidFill>
          <a:latin typeface="Arial" charset="0"/>
          <a:ea typeface="Arial" charset="0"/>
          <a:cs typeface="Arial" charset="0"/>
        </a:defRPr>
      </a:lvl3pPr>
      <a:lvl4pPr marL="1079500" indent="-266700" algn="l" defTabSz="457200" rtl="0" eaLnBrk="0" fontAlgn="base" hangingPunct="0">
        <a:spcBef>
          <a:spcPct val="20000"/>
        </a:spcBef>
        <a:spcAft>
          <a:spcPct val="0"/>
        </a:spcAft>
        <a:buClr>
          <a:schemeClr val="bg2"/>
        </a:buClr>
        <a:buFont typeface="Wingdings" pitchFamily="2" charset="2"/>
        <a:buChar char="§"/>
        <a:defRPr sz="2200" kern="1200">
          <a:solidFill>
            <a:srgbClr val="004F9F"/>
          </a:solidFill>
          <a:latin typeface="Arial" charset="0"/>
          <a:ea typeface="Arial" charset="0"/>
          <a:cs typeface="Arial" charset="0"/>
        </a:defRPr>
      </a:lvl4pPr>
      <a:lvl5pPr marL="1346200" indent="-266700" algn="l" defTabSz="457200" rtl="0" eaLnBrk="0" fontAlgn="base" hangingPunct="0">
        <a:spcBef>
          <a:spcPct val="20000"/>
        </a:spcBef>
        <a:spcAft>
          <a:spcPct val="0"/>
        </a:spcAft>
        <a:buClr>
          <a:schemeClr val="bg2"/>
        </a:buClr>
        <a:buFont typeface="Wingdings" pitchFamily="2" charset="2"/>
        <a:buChar char="§"/>
        <a:defRPr sz="2200" kern="1200">
          <a:solidFill>
            <a:srgbClr val="004F9F"/>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basisregistratieondergrond.nl/inhoud-bro/registratieobjecten/milieukwaliteit/" TargetMode="External"/><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broprogramma.github.io/SLD/" TargetMode="External"/><Relationship Id="rId5" Type="http://schemas.openxmlformats.org/officeDocument/2006/relationships/hyperlink" Target="https://broprogramma.github.io/SAD/" TargetMode="External"/><Relationship Id="rId4" Type="http://schemas.openxmlformats.org/officeDocument/2006/relationships/hyperlink" Target="https://www.sikb.nl/datastandaarden/datasets-bodem"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asisregistratieondergrond.nl/publish/pages/205963/20230316-bro-fase-2-sr5-met-verslag.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asisregistratieondergrond.nl/actueel/nieuws/nieuws/2023/maart/kaders-milieukwaliteit-vastgelegd-scopedocumen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Tijdelijke aanduiding voor afbeelding 1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5362" b="25362"/>
          <a:stretch>
            <a:fillRect/>
          </a:stretch>
        </p:blipFill>
        <p:spPr>
          <a:xfrm>
            <a:off x="0" y="1268760"/>
            <a:ext cx="9144000" cy="3024336"/>
          </a:xfrm>
        </p:spPr>
      </p:pic>
      <p:sp>
        <p:nvSpPr>
          <p:cNvPr id="44" name="Rechthoek 4"/>
          <p:cNvSpPr/>
          <p:nvPr/>
        </p:nvSpPr>
        <p:spPr>
          <a:xfrm>
            <a:off x="1691680" y="4077072"/>
            <a:ext cx="7452320" cy="1584176"/>
          </a:xfrm>
          <a:prstGeom prst="rect">
            <a:avLst/>
          </a:prstGeom>
          <a:solidFill>
            <a:srgbClr val="9468A9">
              <a:alpha val="32941"/>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nl-NL" dirty="0">
                <a:solidFill>
                  <a:srgbClr val="CEE2BC"/>
                </a:solidFill>
              </a:rPr>
              <a:t> </a:t>
            </a:r>
          </a:p>
        </p:txBody>
      </p:sp>
      <p:sp>
        <p:nvSpPr>
          <p:cNvPr id="45" name="Subtitel 2"/>
          <p:cNvSpPr>
            <a:spLocks noGrp="1"/>
          </p:cNvSpPr>
          <p:nvPr>
            <p:ph type="subTitle" idx="1"/>
          </p:nvPr>
        </p:nvSpPr>
        <p:spPr>
          <a:xfrm>
            <a:off x="1907704" y="5078227"/>
            <a:ext cx="6984000" cy="685800"/>
          </a:xfrm>
        </p:spPr>
        <p:txBody>
          <a:bodyPr/>
          <a:lstStyle/>
          <a:p>
            <a:r>
              <a:rPr lang="nl-NL" dirty="0"/>
              <a:t>Sprint review 6</a:t>
            </a:r>
          </a:p>
        </p:txBody>
      </p:sp>
      <p:sp>
        <p:nvSpPr>
          <p:cNvPr id="46" name="Titel 1"/>
          <p:cNvSpPr>
            <a:spLocks noGrp="1"/>
          </p:cNvSpPr>
          <p:nvPr>
            <p:ph type="ctrTitle"/>
          </p:nvPr>
        </p:nvSpPr>
        <p:spPr>
          <a:xfrm>
            <a:off x="1907704" y="4509120"/>
            <a:ext cx="6984000" cy="569107"/>
          </a:xfrm>
        </p:spPr>
        <p:txBody>
          <a:bodyPr/>
          <a:lstStyle/>
          <a:p>
            <a:pPr>
              <a:lnSpc>
                <a:spcPct val="90000"/>
              </a:lnSpc>
            </a:pPr>
            <a:r>
              <a:rPr lang="nl-NL" sz="2800" dirty="0" err="1"/>
              <a:t>Bro</a:t>
            </a:r>
            <a:r>
              <a:rPr lang="nl-NL" dirty="0"/>
              <a:t> Fase 2: Milieukwaliteit</a:t>
            </a:r>
            <a:endParaRPr lang="nl-NL" sz="2800" dirty="0"/>
          </a:p>
        </p:txBody>
      </p:sp>
      <p:sp>
        <p:nvSpPr>
          <p:cNvPr id="47" name="Subtitel 2"/>
          <p:cNvSpPr>
            <a:spLocks/>
          </p:cNvSpPr>
          <p:nvPr/>
        </p:nvSpPr>
        <p:spPr bwMode="auto">
          <a:xfrm>
            <a:off x="1907704" y="5872229"/>
            <a:ext cx="4535487" cy="576063"/>
          </a:xfrm>
          <a:prstGeom prst="rect">
            <a:avLst/>
          </a:prstGeom>
          <a:noFill/>
          <a:ln w="9525">
            <a:noFill/>
            <a:miter lim="800000"/>
            <a:headEnd/>
            <a:tailEnd/>
          </a:ln>
        </p:spPr>
        <p:txBody>
          <a:bodyPr lIns="0" tIns="0" rIns="0" bIns="0" anchor="t" anchorCtr="0"/>
          <a:lstStyle/>
          <a:p>
            <a:pPr defTabSz="457200">
              <a:spcBef>
                <a:spcPct val="20000"/>
              </a:spcBef>
              <a:buClr>
                <a:srgbClr val="FF6600"/>
              </a:buClr>
              <a:buFont typeface="Wingdings" pitchFamily="2" charset="2"/>
              <a:buNone/>
            </a:pPr>
            <a:r>
              <a:rPr lang="nl-NL" sz="1500" dirty="0">
                <a:solidFill>
                  <a:srgbClr val="004F9F"/>
                </a:solidFill>
                <a:ea typeface="Arial" charset="0"/>
                <a:cs typeface="Arial" charset="0"/>
              </a:rPr>
              <a:t>13 april 2023</a:t>
            </a:r>
          </a:p>
        </p:txBody>
      </p:sp>
      <p:pic>
        <p:nvPicPr>
          <p:cNvPr id="48" name="Afbeelding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9" y="1268760"/>
            <a:ext cx="889521" cy="5589240"/>
          </a:xfrm>
          <a:prstGeom prst="rect">
            <a:avLst/>
          </a:prstGeom>
        </p:spPr>
      </p:pic>
      <p:pic>
        <p:nvPicPr>
          <p:cNvPr id="2" name="Afbeelding 1">
            <a:extLst>
              <a:ext uri="{FF2B5EF4-FFF2-40B4-BE49-F238E27FC236}">
                <a16:creationId xmlns:a16="http://schemas.microsoft.com/office/drawing/2014/main" id="{9C2B1CA3-7D33-64AB-F623-3316C52714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232126"/>
            <a:ext cx="1584222" cy="820610"/>
          </a:xfrm>
          <a:prstGeom prst="rect">
            <a:avLst/>
          </a:prstGeom>
        </p:spPr>
      </p:pic>
    </p:spTree>
    <p:extLst>
      <p:ext uri="{BB962C8B-B14F-4D97-AF65-F5344CB8AC3E}">
        <p14:creationId xmlns:p14="http://schemas.microsoft.com/office/powerpoint/2010/main" val="301484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900112" y="1471437"/>
            <a:ext cx="8028000" cy="534640"/>
          </a:xfrm>
        </p:spPr>
        <p:txBody>
          <a:bodyPr/>
          <a:lstStyle/>
          <a:p>
            <a:r>
              <a:rPr lang="nl-NL" dirty="0"/>
              <a:t>Milieuhygiënisch bodemonderzoek (SAD)</a:t>
            </a:r>
          </a:p>
        </p:txBody>
      </p:sp>
      <p:sp>
        <p:nvSpPr>
          <p:cNvPr id="3" name="Tijdelijke aanduiding voor datum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srgbClr val="004F9F"/>
                </a:solidFill>
                <a:effectLst/>
                <a:uLnTx/>
                <a:uFillTx/>
                <a:latin typeface="Arial" charset="0"/>
                <a:ea typeface="+mn-ea"/>
                <a:cs typeface="+mn-cs"/>
              </a:rPr>
              <a:t>13-04-2023 </a:t>
            </a:r>
            <a:endParaRPr kumimoji="0" lang="nl-NL" sz="1200" b="0" i="0" u="none" strike="noStrike" kern="1200" cap="none" spc="0" normalizeH="0" baseline="0" noProof="0" dirty="0">
              <a:ln>
                <a:noFill/>
              </a:ln>
              <a:solidFill>
                <a:srgbClr val="004F9F"/>
              </a:solidFill>
              <a:effectLst/>
              <a:uLnTx/>
              <a:uFillTx/>
              <a:latin typeface="Arial" charset="0"/>
              <a:ea typeface="+mn-ea"/>
              <a:cs typeface="+mn-cs"/>
            </a:endParaRPr>
          </a:p>
        </p:txBody>
      </p:sp>
      <p:sp>
        <p:nvSpPr>
          <p:cNvPr id="4" name="Tijdelijke aanduiding voor voettekst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srgbClr val="004F9F"/>
                </a:solidFill>
                <a:effectLst/>
                <a:uLnTx/>
                <a:uFillTx/>
                <a:latin typeface="Arial" charset="0"/>
                <a:ea typeface="+mn-ea"/>
                <a:cs typeface="+mn-cs"/>
              </a:rPr>
              <a:t>Bro Fase 2 Mileukwaliteit – SR6</a:t>
            </a:r>
            <a:endParaRPr kumimoji="0" lang="nl-NL" sz="1200" b="0" i="0" u="none" strike="noStrike" kern="1200" cap="none" spc="0" normalizeH="0" baseline="0" noProof="0" dirty="0">
              <a:ln>
                <a:noFill/>
              </a:ln>
              <a:solidFill>
                <a:srgbClr val="004F9F"/>
              </a:solidFill>
              <a:effectLst/>
              <a:uLnTx/>
              <a:uFillTx/>
              <a:latin typeface="Arial" charset="0"/>
              <a:ea typeface="+mn-ea"/>
              <a:cs typeface="+mn-cs"/>
            </a:endParaRPr>
          </a:p>
        </p:txBody>
      </p:sp>
      <p:sp>
        <p:nvSpPr>
          <p:cNvPr id="5" name="Tijdelijke aanduiding voor dianumm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7ACCF8-1EE0-5140-A740-1D5770F4DC06}" type="slidenum">
              <a:rPr kumimoji="0" lang="nl-NL" sz="1200" b="0" i="0" u="none" strike="noStrike" kern="1200" cap="none" spc="0" normalizeH="0" baseline="0" noProof="0" smtClean="0">
                <a:ln>
                  <a:noFill/>
                </a:ln>
                <a:solidFill>
                  <a:srgbClr val="004F9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nl-NL" sz="1200" b="0" i="0" u="none" strike="noStrike" kern="1200" cap="none" spc="0" normalizeH="0" baseline="0" noProof="0" dirty="0">
              <a:ln>
                <a:noFill/>
              </a:ln>
              <a:solidFill>
                <a:srgbClr val="004F92"/>
              </a:solidFill>
              <a:effectLst/>
              <a:uLnTx/>
              <a:uFillTx/>
              <a:latin typeface="Arial" charset="0"/>
              <a:ea typeface="+mn-ea"/>
              <a:cs typeface="+mn-cs"/>
            </a:endParaRPr>
          </a:p>
        </p:txBody>
      </p:sp>
      <p:sp>
        <p:nvSpPr>
          <p:cNvPr id="8" name="Tijdelijke aanduiding voor tekst 7"/>
          <p:cNvSpPr>
            <a:spLocks noGrp="1"/>
          </p:cNvSpPr>
          <p:nvPr>
            <p:ph type="body" sz="quarter" idx="13"/>
          </p:nvPr>
        </p:nvSpPr>
        <p:spPr/>
        <p:txBody>
          <a:bodyPr/>
          <a:lstStyle/>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endParaRPr lang="nl-NL" dirty="0"/>
          </a:p>
        </p:txBody>
      </p:sp>
      <p:pic>
        <p:nvPicPr>
          <p:cNvPr id="2" name="Afbeelding 1">
            <a:extLst>
              <a:ext uri="{FF2B5EF4-FFF2-40B4-BE49-F238E27FC236}">
                <a16:creationId xmlns:a16="http://schemas.microsoft.com/office/drawing/2014/main" id="{AB11861E-3857-3684-B3D8-01774EA74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1127" y="160612"/>
            <a:ext cx="1584222" cy="820610"/>
          </a:xfrm>
          <a:prstGeom prst="rect">
            <a:avLst/>
          </a:prstGeom>
        </p:spPr>
      </p:pic>
      <p:pic>
        <p:nvPicPr>
          <p:cNvPr id="6" name="Afbeelding 5" descr="Afbeelding met tekst, teken&#10;&#10;Automatisch gegenereerde beschrijving">
            <a:extLst>
              <a:ext uri="{FF2B5EF4-FFF2-40B4-BE49-F238E27FC236}">
                <a16:creationId xmlns:a16="http://schemas.microsoft.com/office/drawing/2014/main" id="{AA42D1A2-9F10-D8F1-69DB-B230906E27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5642" y="2247269"/>
            <a:ext cx="3612717" cy="3612717"/>
          </a:xfrm>
          <a:prstGeom prst="rect">
            <a:avLst/>
          </a:prstGeom>
        </p:spPr>
      </p:pic>
    </p:spTree>
    <p:extLst>
      <p:ext uri="{BB962C8B-B14F-4D97-AF65-F5344CB8AC3E}">
        <p14:creationId xmlns:p14="http://schemas.microsoft.com/office/powerpoint/2010/main" val="2348183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83665" y="1252642"/>
            <a:ext cx="8008815" cy="534640"/>
          </a:xfrm>
        </p:spPr>
        <p:txBody>
          <a:bodyPr/>
          <a:lstStyle/>
          <a:p>
            <a:r>
              <a:rPr lang="nl-NL" dirty="0"/>
              <a:t>SAD - Voortgang</a:t>
            </a:r>
            <a:br>
              <a:rPr lang="nl-NL" dirty="0"/>
            </a:br>
            <a:br>
              <a:rPr lang="nl-NL" dirty="0"/>
            </a:br>
            <a:br>
              <a:rPr lang="nl-NL" dirty="0"/>
            </a:br>
            <a:endParaRPr lang="nl-NL" dirty="0"/>
          </a:p>
        </p:txBody>
      </p:sp>
      <p:sp>
        <p:nvSpPr>
          <p:cNvPr id="3" name="Tijdelijke aanduiding voor datum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srgbClr val="004F9F"/>
                </a:solidFill>
                <a:effectLst/>
                <a:uLnTx/>
                <a:uFillTx/>
                <a:latin typeface="Arial" charset="0"/>
                <a:ea typeface="+mn-ea"/>
                <a:cs typeface="+mn-cs"/>
              </a:rPr>
              <a:t>13-04-2023 </a:t>
            </a:r>
            <a:endParaRPr kumimoji="0" lang="nl-NL" sz="1200" b="0" i="0" u="none" strike="noStrike" kern="1200" cap="none" spc="0" normalizeH="0" baseline="0" noProof="0" dirty="0">
              <a:ln>
                <a:noFill/>
              </a:ln>
              <a:solidFill>
                <a:srgbClr val="004F9F"/>
              </a:solidFill>
              <a:effectLst/>
              <a:uLnTx/>
              <a:uFillTx/>
              <a:latin typeface="Arial" charset="0"/>
              <a:ea typeface="+mn-ea"/>
              <a:cs typeface="+mn-cs"/>
            </a:endParaRPr>
          </a:p>
        </p:txBody>
      </p:sp>
      <p:sp>
        <p:nvSpPr>
          <p:cNvPr id="4" name="Tijdelijke aanduiding voor voettekst 3"/>
          <p:cNvSpPr>
            <a:spLocks noGrp="1"/>
          </p:cNvSpPr>
          <p:nvPr>
            <p:ph type="ftr" sz="quarter" idx="11"/>
          </p:nvPr>
        </p:nvSpPr>
        <p:spPr>
          <a:xfrm>
            <a:off x="2195736" y="6337349"/>
            <a:ext cx="514806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srgbClr val="004F9F"/>
                </a:solidFill>
                <a:effectLst/>
                <a:uLnTx/>
                <a:uFillTx/>
                <a:latin typeface="Arial" charset="0"/>
                <a:ea typeface="+mn-ea"/>
                <a:cs typeface="+mn-cs"/>
              </a:rPr>
              <a:t>Bro Fase 2 Mileukwaliteit – SR6</a:t>
            </a:r>
            <a:endParaRPr kumimoji="0" lang="nl-NL" sz="1200" b="0" i="0" u="none" strike="noStrike" kern="1200" cap="none" spc="0" normalizeH="0" baseline="0" noProof="0" dirty="0">
              <a:ln>
                <a:noFill/>
              </a:ln>
              <a:solidFill>
                <a:srgbClr val="004F9F"/>
              </a:solidFill>
              <a:effectLst/>
              <a:uLnTx/>
              <a:uFillTx/>
              <a:latin typeface="Arial" charset="0"/>
              <a:ea typeface="+mn-ea"/>
              <a:cs typeface="+mn-cs"/>
            </a:endParaRPr>
          </a:p>
        </p:txBody>
      </p:sp>
      <p:sp>
        <p:nvSpPr>
          <p:cNvPr id="5" name="Tijdelijke aanduiding voor dianumm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7ACCF8-1EE0-5140-A740-1D5770F4DC06}" type="slidenum">
              <a:rPr kumimoji="0" lang="nl-NL" sz="1200" b="0" i="0" u="none" strike="noStrike" kern="1200" cap="none" spc="0" normalizeH="0" baseline="0" noProof="0" smtClean="0">
                <a:ln>
                  <a:noFill/>
                </a:ln>
                <a:solidFill>
                  <a:srgbClr val="004F9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200" b="0" i="0" u="none" strike="noStrike" kern="1200" cap="none" spc="0" normalizeH="0" baseline="0" noProof="0" dirty="0">
              <a:ln>
                <a:noFill/>
              </a:ln>
              <a:solidFill>
                <a:srgbClr val="004F92"/>
              </a:solidFill>
              <a:effectLst/>
              <a:uLnTx/>
              <a:uFillTx/>
              <a:latin typeface="Arial" charset="0"/>
              <a:ea typeface="+mn-ea"/>
              <a:cs typeface="+mn-cs"/>
            </a:endParaRPr>
          </a:p>
        </p:txBody>
      </p:sp>
      <p:sp>
        <p:nvSpPr>
          <p:cNvPr id="8" name="Tijdelijke aanduiding voor tekst 7"/>
          <p:cNvSpPr>
            <a:spLocks noGrp="1"/>
          </p:cNvSpPr>
          <p:nvPr>
            <p:ph type="body" sz="quarter" idx="13"/>
          </p:nvPr>
        </p:nvSpPr>
        <p:spPr>
          <a:xfrm>
            <a:off x="883664" y="1916832"/>
            <a:ext cx="7615237" cy="4248472"/>
          </a:xfrm>
        </p:spPr>
        <p:txBody>
          <a:bodyPr/>
          <a:lstStyle/>
          <a:p>
            <a:pPr marL="342900" lvl="0" indent="-342900">
              <a:buFont typeface="Arial" panose="020B0604020202020204" pitchFamily="34" charset="0"/>
              <a:buChar char="•"/>
            </a:pPr>
            <a:r>
              <a:rPr lang="nl-NL" sz="2000" dirty="0"/>
              <a:t>Conceptueel model versie 0.7 (nagenoeg) gereed</a:t>
            </a:r>
          </a:p>
          <a:p>
            <a:pPr marL="876300" lvl="2" indent="-342900">
              <a:buFont typeface="Arial" panose="020B0604020202020204" pitchFamily="34" charset="0"/>
              <a:buChar char="•"/>
            </a:pPr>
            <a:r>
              <a:rPr lang="nl-NL" sz="2000" dirty="0"/>
              <a:t>Bodemonderzoek</a:t>
            </a:r>
          </a:p>
          <a:p>
            <a:pPr marL="876300" lvl="2" indent="-342900">
              <a:buFont typeface="Arial" panose="020B0604020202020204" pitchFamily="34" charset="0"/>
              <a:buChar char="•"/>
            </a:pPr>
            <a:r>
              <a:rPr lang="nl-NL" sz="2000" dirty="0"/>
              <a:t>Boring</a:t>
            </a:r>
          </a:p>
          <a:p>
            <a:pPr marL="876300" lvl="2" indent="-342900">
              <a:buFont typeface="Arial" panose="020B0604020202020204" pitchFamily="34" charset="0"/>
              <a:buChar char="•"/>
            </a:pPr>
            <a:r>
              <a:rPr lang="nl-NL" sz="2000" dirty="0"/>
              <a:t>Bodemlaag + veldwaarnemingen</a:t>
            </a:r>
          </a:p>
          <a:p>
            <a:pPr marL="876300" lvl="2" indent="-342900">
              <a:buFont typeface="Arial" panose="020B0604020202020204" pitchFamily="34" charset="0"/>
              <a:buChar char="•"/>
            </a:pPr>
            <a:r>
              <a:rPr lang="nl-NL" sz="2000" dirty="0"/>
              <a:t>Peilbuis + veldmetingen</a:t>
            </a:r>
          </a:p>
          <a:p>
            <a:pPr marL="876300" lvl="2" indent="-342900">
              <a:buFont typeface="Arial" panose="020B0604020202020204" pitchFamily="34" charset="0"/>
              <a:buChar char="•"/>
            </a:pPr>
            <a:r>
              <a:rPr lang="nl-NL" sz="2000" dirty="0"/>
              <a:t>(Eerste analyses)</a:t>
            </a:r>
          </a:p>
          <a:p>
            <a:pPr marL="876300" lvl="2" indent="-342900">
              <a:buFont typeface="Arial" panose="020B0604020202020204" pitchFamily="34" charset="0"/>
              <a:buChar char="•"/>
            </a:pPr>
            <a:endParaRPr lang="nl-NL" sz="2000" dirty="0"/>
          </a:p>
          <a:p>
            <a:pPr lvl="2"/>
            <a:endParaRPr lang="nl-NL" sz="2000" dirty="0"/>
          </a:p>
          <a:p>
            <a:pPr marL="342900" indent="-342900">
              <a:buFont typeface="Arial" panose="020B0604020202020204" pitchFamily="34" charset="0"/>
              <a:buChar char="•"/>
            </a:pPr>
            <a:endParaRPr lang="nl-NL" sz="2000" dirty="0"/>
          </a:p>
        </p:txBody>
      </p:sp>
      <p:pic>
        <p:nvPicPr>
          <p:cNvPr id="9" name="Afbeelding 8">
            <a:extLst>
              <a:ext uri="{FF2B5EF4-FFF2-40B4-BE49-F238E27FC236}">
                <a16:creationId xmlns:a16="http://schemas.microsoft.com/office/drawing/2014/main" id="{AF45C4DE-E76D-7922-6C01-6F3122533A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283691"/>
            <a:ext cx="1584222" cy="820610"/>
          </a:xfrm>
          <a:prstGeom prst="rect">
            <a:avLst/>
          </a:prstGeom>
        </p:spPr>
      </p:pic>
    </p:spTree>
    <p:extLst>
      <p:ext uri="{BB962C8B-B14F-4D97-AF65-F5344CB8AC3E}">
        <p14:creationId xmlns:p14="http://schemas.microsoft.com/office/powerpoint/2010/main" val="3521152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83665" y="1252642"/>
            <a:ext cx="8008815" cy="534640"/>
          </a:xfrm>
        </p:spPr>
        <p:txBody>
          <a:bodyPr/>
          <a:lstStyle/>
          <a:p>
            <a:r>
              <a:rPr lang="nl-NL" dirty="0"/>
              <a:t>SAD - Bodemonderzoek</a:t>
            </a:r>
            <a:br>
              <a:rPr lang="nl-NL" dirty="0"/>
            </a:br>
            <a:br>
              <a:rPr lang="nl-NL" dirty="0"/>
            </a:br>
            <a:endParaRPr lang="nl-NL" dirty="0"/>
          </a:p>
        </p:txBody>
      </p:sp>
      <p:sp>
        <p:nvSpPr>
          <p:cNvPr id="3" name="Tijdelijke aanduiding voor datum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srgbClr val="004F9F"/>
                </a:solidFill>
                <a:effectLst/>
                <a:uLnTx/>
                <a:uFillTx/>
                <a:latin typeface="Arial" charset="0"/>
                <a:ea typeface="+mn-ea"/>
                <a:cs typeface="+mn-cs"/>
              </a:rPr>
              <a:t>13-04-2023 </a:t>
            </a:r>
            <a:endParaRPr kumimoji="0" lang="nl-NL" sz="1200" b="0" i="0" u="none" strike="noStrike" kern="1200" cap="none" spc="0" normalizeH="0" baseline="0" noProof="0" dirty="0">
              <a:ln>
                <a:noFill/>
              </a:ln>
              <a:solidFill>
                <a:srgbClr val="004F9F"/>
              </a:solidFill>
              <a:effectLst/>
              <a:uLnTx/>
              <a:uFillTx/>
              <a:latin typeface="Arial" charset="0"/>
              <a:ea typeface="+mn-ea"/>
              <a:cs typeface="+mn-cs"/>
            </a:endParaRPr>
          </a:p>
        </p:txBody>
      </p:sp>
      <p:sp>
        <p:nvSpPr>
          <p:cNvPr id="4" name="Tijdelijke aanduiding voor voettekst 3"/>
          <p:cNvSpPr>
            <a:spLocks noGrp="1"/>
          </p:cNvSpPr>
          <p:nvPr>
            <p:ph type="ftr" sz="quarter" idx="11"/>
          </p:nvPr>
        </p:nvSpPr>
        <p:spPr>
          <a:xfrm>
            <a:off x="2195736" y="6337349"/>
            <a:ext cx="514806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srgbClr val="004F9F"/>
                </a:solidFill>
                <a:effectLst/>
                <a:uLnTx/>
                <a:uFillTx/>
                <a:latin typeface="Arial" charset="0"/>
                <a:ea typeface="+mn-ea"/>
                <a:cs typeface="+mn-cs"/>
              </a:rPr>
              <a:t>Bro Fase 2 Mileukwaliteit – SR6</a:t>
            </a:r>
            <a:endParaRPr kumimoji="0" lang="nl-NL" sz="1200" b="0" i="0" u="none" strike="noStrike" kern="1200" cap="none" spc="0" normalizeH="0" baseline="0" noProof="0" dirty="0">
              <a:ln>
                <a:noFill/>
              </a:ln>
              <a:solidFill>
                <a:srgbClr val="004F9F"/>
              </a:solidFill>
              <a:effectLst/>
              <a:uLnTx/>
              <a:uFillTx/>
              <a:latin typeface="Arial" charset="0"/>
              <a:ea typeface="+mn-ea"/>
              <a:cs typeface="+mn-cs"/>
            </a:endParaRPr>
          </a:p>
        </p:txBody>
      </p:sp>
      <p:sp>
        <p:nvSpPr>
          <p:cNvPr id="5" name="Tijdelijke aanduiding voor dianumm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7ACCF8-1EE0-5140-A740-1D5770F4DC06}" type="slidenum">
              <a:rPr kumimoji="0" lang="nl-NL" sz="1200" b="0" i="0" u="none" strike="noStrike" kern="1200" cap="none" spc="0" normalizeH="0" baseline="0" noProof="0" smtClean="0">
                <a:ln>
                  <a:noFill/>
                </a:ln>
                <a:solidFill>
                  <a:srgbClr val="004F9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nl-NL" sz="1200" b="0" i="0" u="none" strike="noStrike" kern="1200" cap="none" spc="0" normalizeH="0" baseline="0" noProof="0" dirty="0">
              <a:ln>
                <a:noFill/>
              </a:ln>
              <a:solidFill>
                <a:srgbClr val="004F92"/>
              </a:solidFill>
              <a:effectLst/>
              <a:uLnTx/>
              <a:uFillTx/>
              <a:latin typeface="Arial" charset="0"/>
              <a:ea typeface="+mn-ea"/>
              <a:cs typeface="+mn-cs"/>
            </a:endParaRPr>
          </a:p>
        </p:txBody>
      </p:sp>
      <p:pic>
        <p:nvPicPr>
          <p:cNvPr id="9" name="Afbeelding 8">
            <a:extLst>
              <a:ext uri="{FF2B5EF4-FFF2-40B4-BE49-F238E27FC236}">
                <a16:creationId xmlns:a16="http://schemas.microsoft.com/office/drawing/2014/main" id="{AF45C4DE-E76D-7922-6C01-6F3122533A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283691"/>
            <a:ext cx="1584222" cy="820610"/>
          </a:xfrm>
          <a:prstGeom prst="rect">
            <a:avLst/>
          </a:prstGeom>
        </p:spPr>
      </p:pic>
      <p:pic>
        <p:nvPicPr>
          <p:cNvPr id="8" name="Afbeelding 7">
            <a:extLst>
              <a:ext uri="{FF2B5EF4-FFF2-40B4-BE49-F238E27FC236}">
                <a16:creationId xmlns:a16="http://schemas.microsoft.com/office/drawing/2014/main" id="{4783055D-E142-D7C8-161F-24701581B757}"/>
              </a:ext>
            </a:extLst>
          </p:cNvPr>
          <p:cNvPicPr>
            <a:picLocks noChangeAspect="1"/>
          </p:cNvPicPr>
          <p:nvPr/>
        </p:nvPicPr>
        <p:blipFill>
          <a:blip r:embed="rId3"/>
          <a:stretch>
            <a:fillRect/>
          </a:stretch>
        </p:blipFill>
        <p:spPr>
          <a:xfrm>
            <a:off x="1865771" y="1695230"/>
            <a:ext cx="5298517" cy="4539417"/>
          </a:xfrm>
          <a:prstGeom prst="rect">
            <a:avLst/>
          </a:prstGeom>
        </p:spPr>
      </p:pic>
    </p:spTree>
    <p:extLst>
      <p:ext uri="{BB962C8B-B14F-4D97-AF65-F5344CB8AC3E}">
        <p14:creationId xmlns:p14="http://schemas.microsoft.com/office/powerpoint/2010/main" val="1605509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z="2400" dirty="0"/>
              <a:t>SAD: Conceptueel</a:t>
            </a:r>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14</a:t>
            </a:fld>
            <a:endParaRPr lang="nl-NL" dirty="0"/>
          </a:p>
        </p:txBody>
      </p:sp>
      <p:sp>
        <p:nvSpPr>
          <p:cNvPr id="8" name="Tijdelijke aanduiding voor tekst 7"/>
          <p:cNvSpPr>
            <a:spLocks noGrp="1"/>
          </p:cNvSpPr>
          <p:nvPr>
            <p:ph type="body" sz="quarter" idx="13"/>
          </p:nvPr>
        </p:nvSpPr>
        <p:spPr>
          <a:xfrm>
            <a:off x="900111" y="2006077"/>
            <a:ext cx="7615237" cy="3960266"/>
          </a:xfrm>
        </p:spPr>
        <p:txBody>
          <a:bodyPr/>
          <a:lstStyle/>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endParaRPr lang="nl-NL" sz="2400" dirty="0"/>
          </a:p>
          <a:p>
            <a:pPr marL="723900" lvl="1" indent="-457200">
              <a:buFont typeface="Arial" panose="020B0604020202020204" pitchFamily="34" charset="0"/>
              <a:buChar char="•"/>
            </a:pPr>
            <a:endParaRPr lang="nl-NL" sz="2400" dirty="0"/>
          </a:p>
          <a:p>
            <a:endParaRPr lang="nl-NL" sz="2400" dirty="0"/>
          </a:p>
          <a:p>
            <a:endParaRPr lang="nl-NL" sz="2000" dirty="0"/>
          </a:p>
        </p:txBody>
      </p:sp>
      <p:pic>
        <p:nvPicPr>
          <p:cNvPr id="6" name="Afbeelding 5">
            <a:extLst>
              <a:ext uri="{FF2B5EF4-FFF2-40B4-BE49-F238E27FC236}">
                <a16:creationId xmlns:a16="http://schemas.microsoft.com/office/drawing/2014/main" id="{0879EB34-1B5F-D980-F616-6B03DE266F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283691"/>
            <a:ext cx="1584222" cy="820610"/>
          </a:xfrm>
          <a:prstGeom prst="rect">
            <a:avLst/>
          </a:prstGeom>
        </p:spPr>
      </p:pic>
      <p:sp>
        <p:nvSpPr>
          <p:cNvPr id="2" name="Tijdelijke aanduiding voor datum 2">
            <a:extLst>
              <a:ext uri="{FF2B5EF4-FFF2-40B4-BE49-F238E27FC236}">
                <a16:creationId xmlns:a16="http://schemas.microsoft.com/office/drawing/2014/main" id="{7E38C68A-851D-6CB0-75F1-A62723500C54}"/>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
        <p:nvSpPr>
          <p:cNvPr id="10" name="Tijdelijke aanduiding voor voettekst 3">
            <a:extLst>
              <a:ext uri="{FF2B5EF4-FFF2-40B4-BE49-F238E27FC236}">
                <a16:creationId xmlns:a16="http://schemas.microsoft.com/office/drawing/2014/main" id="{684616CD-7899-28A6-A5CA-1EA6D014B8D6}"/>
              </a:ext>
            </a:extLst>
          </p:cNvPr>
          <p:cNvSpPr>
            <a:spLocks noGrp="1"/>
          </p:cNvSpPr>
          <p:nvPr>
            <p:ph type="ftr" sz="quarter" idx="11"/>
          </p:nvPr>
        </p:nvSpPr>
        <p:spPr>
          <a:xfrm>
            <a:off x="2195736" y="6337349"/>
            <a:ext cx="3824064" cy="365125"/>
          </a:xfrm>
        </p:spPr>
        <p:txBody>
          <a:bodyPr/>
          <a:lstStyle/>
          <a:p>
            <a:pPr>
              <a:defRPr/>
            </a:pPr>
            <a:r>
              <a:rPr lang="nl-NL"/>
              <a:t>Bro Fase 2 Mileukwaliteit – SR6</a:t>
            </a:r>
            <a:endParaRPr lang="nl-NL" dirty="0"/>
          </a:p>
        </p:txBody>
      </p:sp>
      <p:pic>
        <p:nvPicPr>
          <p:cNvPr id="4" name="Afbeelding 3">
            <a:extLst>
              <a:ext uri="{FF2B5EF4-FFF2-40B4-BE49-F238E27FC236}">
                <a16:creationId xmlns:a16="http://schemas.microsoft.com/office/drawing/2014/main" id="{B6E1D0EE-6DC9-4E0D-1CE4-7F620FDF4604}"/>
              </a:ext>
            </a:extLst>
          </p:cNvPr>
          <p:cNvPicPr>
            <a:picLocks noChangeAspect="1"/>
          </p:cNvPicPr>
          <p:nvPr/>
        </p:nvPicPr>
        <p:blipFill>
          <a:blip r:embed="rId3"/>
          <a:stretch>
            <a:fillRect/>
          </a:stretch>
        </p:blipFill>
        <p:spPr>
          <a:xfrm>
            <a:off x="1115617" y="2006077"/>
            <a:ext cx="7126560" cy="4119215"/>
          </a:xfrm>
          <a:prstGeom prst="rect">
            <a:avLst/>
          </a:prstGeom>
        </p:spPr>
      </p:pic>
    </p:spTree>
    <p:extLst>
      <p:ext uri="{BB962C8B-B14F-4D97-AF65-F5344CB8AC3E}">
        <p14:creationId xmlns:p14="http://schemas.microsoft.com/office/powerpoint/2010/main" val="2409370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83665" y="1252642"/>
            <a:ext cx="8008815" cy="534640"/>
          </a:xfrm>
        </p:spPr>
        <p:txBody>
          <a:bodyPr/>
          <a:lstStyle/>
          <a:p>
            <a:r>
              <a:rPr lang="nl-NL" dirty="0"/>
              <a:t>SAD - Vervolgstappen</a:t>
            </a:r>
            <a:br>
              <a:rPr lang="nl-NL" dirty="0"/>
            </a:br>
            <a:br>
              <a:rPr lang="nl-NL" dirty="0"/>
            </a:br>
            <a:br>
              <a:rPr lang="nl-NL" dirty="0"/>
            </a:br>
            <a:endParaRPr lang="nl-NL" dirty="0"/>
          </a:p>
        </p:txBody>
      </p:sp>
      <p:sp>
        <p:nvSpPr>
          <p:cNvPr id="3" name="Tijdelijke aanduiding voor datum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srgbClr val="004F9F"/>
                </a:solidFill>
                <a:effectLst/>
                <a:uLnTx/>
                <a:uFillTx/>
                <a:latin typeface="Arial" charset="0"/>
                <a:ea typeface="+mn-ea"/>
                <a:cs typeface="+mn-cs"/>
              </a:rPr>
              <a:t>13-04-2023 </a:t>
            </a:r>
            <a:endParaRPr kumimoji="0" lang="nl-NL" sz="1200" b="0" i="0" u="none" strike="noStrike" kern="1200" cap="none" spc="0" normalizeH="0" baseline="0" noProof="0" dirty="0">
              <a:ln>
                <a:noFill/>
              </a:ln>
              <a:solidFill>
                <a:srgbClr val="004F9F"/>
              </a:solidFill>
              <a:effectLst/>
              <a:uLnTx/>
              <a:uFillTx/>
              <a:latin typeface="Arial" charset="0"/>
              <a:ea typeface="+mn-ea"/>
              <a:cs typeface="+mn-cs"/>
            </a:endParaRPr>
          </a:p>
        </p:txBody>
      </p:sp>
      <p:sp>
        <p:nvSpPr>
          <p:cNvPr id="4" name="Tijdelijke aanduiding voor voettekst 3"/>
          <p:cNvSpPr>
            <a:spLocks noGrp="1"/>
          </p:cNvSpPr>
          <p:nvPr>
            <p:ph type="ftr" sz="quarter" idx="11"/>
          </p:nvPr>
        </p:nvSpPr>
        <p:spPr>
          <a:xfrm>
            <a:off x="2195736" y="6337349"/>
            <a:ext cx="514806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srgbClr val="004F9F"/>
                </a:solidFill>
                <a:effectLst/>
                <a:uLnTx/>
                <a:uFillTx/>
                <a:latin typeface="Arial" charset="0"/>
                <a:ea typeface="+mn-ea"/>
                <a:cs typeface="+mn-cs"/>
              </a:rPr>
              <a:t>Bro Fase 2 Mileukwaliteit – SR6</a:t>
            </a:r>
            <a:endParaRPr kumimoji="0" lang="nl-NL" sz="1200" b="0" i="0" u="none" strike="noStrike" kern="1200" cap="none" spc="0" normalizeH="0" baseline="0" noProof="0" dirty="0">
              <a:ln>
                <a:noFill/>
              </a:ln>
              <a:solidFill>
                <a:srgbClr val="004F9F"/>
              </a:solidFill>
              <a:effectLst/>
              <a:uLnTx/>
              <a:uFillTx/>
              <a:latin typeface="Arial" charset="0"/>
              <a:ea typeface="+mn-ea"/>
              <a:cs typeface="+mn-cs"/>
            </a:endParaRPr>
          </a:p>
        </p:txBody>
      </p:sp>
      <p:sp>
        <p:nvSpPr>
          <p:cNvPr id="5" name="Tijdelijke aanduiding voor dianumm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7ACCF8-1EE0-5140-A740-1D5770F4DC06}" type="slidenum">
              <a:rPr kumimoji="0" lang="nl-NL" sz="1200" b="0" i="0" u="none" strike="noStrike" kern="1200" cap="none" spc="0" normalizeH="0" baseline="0" noProof="0" smtClean="0">
                <a:ln>
                  <a:noFill/>
                </a:ln>
                <a:solidFill>
                  <a:srgbClr val="004F9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nl-NL" sz="1200" b="0" i="0" u="none" strike="noStrike" kern="1200" cap="none" spc="0" normalizeH="0" baseline="0" noProof="0" dirty="0">
              <a:ln>
                <a:noFill/>
              </a:ln>
              <a:solidFill>
                <a:srgbClr val="004F92"/>
              </a:solidFill>
              <a:effectLst/>
              <a:uLnTx/>
              <a:uFillTx/>
              <a:latin typeface="Arial" charset="0"/>
              <a:ea typeface="+mn-ea"/>
              <a:cs typeface="+mn-cs"/>
            </a:endParaRPr>
          </a:p>
        </p:txBody>
      </p:sp>
      <p:sp>
        <p:nvSpPr>
          <p:cNvPr id="8" name="Tijdelijke aanduiding voor tekst 7"/>
          <p:cNvSpPr>
            <a:spLocks noGrp="1"/>
          </p:cNvSpPr>
          <p:nvPr>
            <p:ph type="body" sz="quarter" idx="13"/>
          </p:nvPr>
        </p:nvSpPr>
        <p:spPr>
          <a:xfrm>
            <a:off x="883665" y="2268896"/>
            <a:ext cx="7615237" cy="2672272"/>
          </a:xfrm>
        </p:spPr>
        <p:txBody>
          <a:bodyPr/>
          <a:lstStyle/>
          <a:p>
            <a:pPr marL="342900" lvl="0" indent="-342900">
              <a:buFont typeface="Arial" panose="020B0604020202020204" pitchFamily="34" charset="0"/>
              <a:buChar char="•"/>
            </a:pPr>
            <a:r>
              <a:rPr lang="nl-NL" sz="2000" dirty="0"/>
              <a:t>Vervolgstappen:</a:t>
            </a:r>
          </a:p>
          <a:p>
            <a:pPr marL="609600" lvl="1" indent="-342900">
              <a:buFont typeface="Arial" panose="020B0604020202020204" pitchFamily="34" charset="0"/>
              <a:buChar char="•"/>
            </a:pPr>
            <a:r>
              <a:rPr lang="nl-NL" sz="2000" dirty="0"/>
              <a:t>Analyseresultaten (grond- en grondwater) (0.8)</a:t>
            </a:r>
          </a:p>
          <a:p>
            <a:pPr marL="609600" lvl="1" indent="-342900">
              <a:buFont typeface="Arial" panose="020B0604020202020204" pitchFamily="34" charset="0"/>
              <a:buChar char="•"/>
            </a:pPr>
            <a:r>
              <a:rPr lang="nl-NL" sz="2000" dirty="0"/>
              <a:t>Technisch Ontwerp 0.8</a:t>
            </a:r>
          </a:p>
          <a:p>
            <a:pPr marL="609600" lvl="1" indent="-342900">
              <a:buFont typeface="Arial" panose="020B0604020202020204" pitchFamily="34" charset="0"/>
              <a:buChar char="•"/>
            </a:pPr>
            <a:r>
              <a:rPr lang="nl-NL" sz="2000" dirty="0"/>
              <a:t>Monitoring (Materiële geschiedenis)</a:t>
            </a:r>
          </a:p>
          <a:p>
            <a:pPr marL="609600" lvl="1" indent="-342900">
              <a:buFont typeface="Arial" panose="020B0604020202020204" pitchFamily="34" charset="0"/>
              <a:buChar char="•"/>
            </a:pPr>
            <a:r>
              <a:rPr lang="nl-NL" sz="2000" dirty="0"/>
              <a:t>Domeinwaarden/Waardelijsten</a:t>
            </a:r>
          </a:p>
        </p:txBody>
      </p:sp>
      <p:pic>
        <p:nvPicPr>
          <p:cNvPr id="9" name="Afbeelding 8">
            <a:extLst>
              <a:ext uri="{FF2B5EF4-FFF2-40B4-BE49-F238E27FC236}">
                <a16:creationId xmlns:a16="http://schemas.microsoft.com/office/drawing/2014/main" id="{AF45C4DE-E76D-7922-6C01-6F3122533A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283691"/>
            <a:ext cx="1584222" cy="820610"/>
          </a:xfrm>
          <a:prstGeom prst="rect">
            <a:avLst/>
          </a:prstGeom>
        </p:spPr>
      </p:pic>
    </p:spTree>
    <p:extLst>
      <p:ext uri="{BB962C8B-B14F-4D97-AF65-F5344CB8AC3E}">
        <p14:creationId xmlns:p14="http://schemas.microsoft.com/office/powerpoint/2010/main" val="2900851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900112" y="1471437"/>
            <a:ext cx="8028000" cy="534640"/>
          </a:xfrm>
        </p:spPr>
        <p:txBody>
          <a:bodyPr/>
          <a:lstStyle/>
          <a:p>
            <a:r>
              <a:rPr lang="nl-NL" dirty="0"/>
              <a:t>Overheidsbesluit bodemverontreiniging (SLD)</a:t>
            </a:r>
          </a:p>
        </p:txBody>
      </p:sp>
      <p:sp>
        <p:nvSpPr>
          <p:cNvPr id="3" name="Tijdelijke aanduiding voor datum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srgbClr val="004F9F"/>
                </a:solidFill>
                <a:effectLst/>
                <a:uLnTx/>
                <a:uFillTx/>
                <a:latin typeface="Arial" charset="0"/>
                <a:ea typeface="+mn-ea"/>
                <a:cs typeface="+mn-cs"/>
              </a:rPr>
              <a:t>13-04-2023 </a:t>
            </a:r>
            <a:endParaRPr kumimoji="0" lang="nl-NL" sz="1200" b="0" i="0" u="none" strike="noStrike" kern="1200" cap="none" spc="0" normalizeH="0" baseline="0" noProof="0" dirty="0">
              <a:ln>
                <a:noFill/>
              </a:ln>
              <a:solidFill>
                <a:srgbClr val="004F9F"/>
              </a:solidFill>
              <a:effectLst/>
              <a:uLnTx/>
              <a:uFillTx/>
              <a:latin typeface="Arial" charset="0"/>
              <a:ea typeface="+mn-ea"/>
              <a:cs typeface="+mn-cs"/>
            </a:endParaRPr>
          </a:p>
        </p:txBody>
      </p:sp>
      <p:sp>
        <p:nvSpPr>
          <p:cNvPr id="4" name="Tijdelijke aanduiding voor voettekst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srgbClr val="004F9F"/>
                </a:solidFill>
                <a:effectLst/>
                <a:uLnTx/>
                <a:uFillTx/>
                <a:latin typeface="Arial" charset="0"/>
                <a:ea typeface="+mn-ea"/>
                <a:cs typeface="+mn-cs"/>
              </a:rPr>
              <a:t>Bro Fase 2 Mileukwaliteit – SR6</a:t>
            </a:r>
            <a:endParaRPr kumimoji="0" lang="nl-NL" sz="1200" b="0" i="0" u="none" strike="noStrike" kern="1200" cap="none" spc="0" normalizeH="0" baseline="0" noProof="0" dirty="0">
              <a:ln>
                <a:noFill/>
              </a:ln>
              <a:solidFill>
                <a:srgbClr val="004F9F"/>
              </a:solidFill>
              <a:effectLst/>
              <a:uLnTx/>
              <a:uFillTx/>
              <a:latin typeface="Arial" charset="0"/>
              <a:ea typeface="+mn-ea"/>
              <a:cs typeface="+mn-cs"/>
            </a:endParaRPr>
          </a:p>
        </p:txBody>
      </p:sp>
      <p:sp>
        <p:nvSpPr>
          <p:cNvPr id="5" name="Tijdelijke aanduiding voor dianumm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7ACCF8-1EE0-5140-A740-1D5770F4DC06}" type="slidenum">
              <a:rPr kumimoji="0" lang="nl-NL" sz="1200" b="0" i="0" u="none" strike="noStrike" kern="1200" cap="none" spc="0" normalizeH="0" baseline="0" noProof="0" smtClean="0">
                <a:ln>
                  <a:noFill/>
                </a:ln>
                <a:solidFill>
                  <a:srgbClr val="004F9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nl-NL" sz="1200" b="0" i="0" u="none" strike="noStrike" kern="1200" cap="none" spc="0" normalizeH="0" baseline="0" noProof="0" dirty="0">
              <a:ln>
                <a:noFill/>
              </a:ln>
              <a:solidFill>
                <a:srgbClr val="004F92"/>
              </a:solidFill>
              <a:effectLst/>
              <a:uLnTx/>
              <a:uFillTx/>
              <a:latin typeface="Arial" charset="0"/>
              <a:ea typeface="+mn-ea"/>
              <a:cs typeface="+mn-cs"/>
            </a:endParaRPr>
          </a:p>
        </p:txBody>
      </p:sp>
      <p:sp>
        <p:nvSpPr>
          <p:cNvPr id="8" name="Tijdelijke aanduiding voor tekst 7"/>
          <p:cNvSpPr>
            <a:spLocks noGrp="1"/>
          </p:cNvSpPr>
          <p:nvPr>
            <p:ph type="body" sz="quarter" idx="13"/>
          </p:nvPr>
        </p:nvSpPr>
        <p:spPr/>
        <p:txBody>
          <a:bodyPr/>
          <a:lstStyle/>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endParaRPr lang="nl-NL" dirty="0"/>
          </a:p>
        </p:txBody>
      </p:sp>
      <p:pic>
        <p:nvPicPr>
          <p:cNvPr id="2" name="Afbeelding 1">
            <a:extLst>
              <a:ext uri="{FF2B5EF4-FFF2-40B4-BE49-F238E27FC236}">
                <a16:creationId xmlns:a16="http://schemas.microsoft.com/office/drawing/2014/main" id="{AB11861E-3857-3684-B3D8-01774EA74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1127" y="160612"/>
            <a:ext cx="1584222" cy="820610"/>
          </a:xfrm>
          <a:prstGeom prst="rect">
            <a:avLst/>
          </a:prstGeom>
        </p:spPr>
      </p:pic>
      <p:pic>
        <p:nvPicPr>
          <p:cNvPr id="9" name="Afbeelding 8" descr="Afbeelding met tekst, teken&#10;&#10;Automatisch gegenereerde beschrijving">
            <a:extLst>
              <a:ext uri="{FF2B5EF4-FFF2-40B4-BE49-F238E27FC236}">
                <a16:creationId xmlns:a16="http://schemas.microsoft.com/office/drawing/2014/main" id="{494535F0-DE4E-FC5D-A6E2-0C54E54899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879" y="2205038"/>
            <a:ext cx="3744242" cy="3744242"/>
          </a:xfrm>
          <a:prstGeom prst="rect">
            <a:avLst/>
          </a:prstGeom>
        </p:spPr>
      </p:pic>
    </p:spTree>
    <p:extLst>
      <p:ext uri="{BB962C8B-B14F-4D97-AF65-F5344CB8AC3E}">
        <p14:creationId xmlns:p14="http://schemas.microsoft.com/office/powerpoint/2010/main" val="1632594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94616" y="1471437"/>
            <a:ext cx="7615236" cy="534640"/>
          </a:xfrm>
        </p:spPr>
        <p:txBody>
          <a:bodyPr/>
          <a:lstStyle/>
          <a:p>
            <a:r>
              <a:rPr lang="nl-NL" dirty="0"/>
              <a:t>Scope</a:t>
            </a:r>
          </a:p>
        </p:txBody>
      </p:sp>
      <p:sp>
        <p:nvSpPr>
          <p:cNvPr id="3" name="Tijdelijke aanduiding voor datum 2"/>
          <p:cNvSpPr>
            <a:spLocks noGrp="1"/>
          </p:cNvSpPr>
          <p:nvPr>
            <p:ph type="dt" sz="half" idx="10"/>
          </p:nvPr>
        </p:nvSpPr>
        <p:spPr/>
        <p:txBody>
          <a:bodyPr/>
          <a:lstStyle/>
          <a:p>
            <a:pPr>
              <a:defRPr/>
            </a:pPr>
            <a:r>
              <a:rPr lang="nl-NL"/>
              <a:t>13-04-2023 </a:t>
            </a:r>
            <a:endParaRPr lang="nl-NL" dirty="0"/>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17</a:t>
            </a:fld>
            <a:endParaRPr lang="nl-NL" dirty="0"/>
          </a:p>
        </p:txBody>
      </p:sp>
      <p:sp>
        <p:nvSpPr>
          <p:cNvPr id="9" name="Tijdelijke aanduiding voor inhoud 8"/>
          <p:cNvSpPr>
            <a:spLocks noGrp="1"/>
          </p:cNvSpPr>
          <p:nvPr>
            <p:ph idx="1"/>
          </p:nvPr>
        </p:nvSpPr>
        <p:spPr>
          <a:xfrm>
            <a:off x="894615" y="2232000"/>
            <a:ext cx="7615237" cy="3538587"/>
          </a:xfrm>
        </p:spPr>
        <p:txBody>
          <a:bodyPr/>
          <a:lstStyle/>
          <a:p>
            <a:pPr marL="525780" indent="-342900">
              <a:lnSpc>
                <a:spcPct val="107000"/>
              </a:lnSpc>
              <a:spcAft>
                <a:spcPts val="800"/>
              </a:spcAft>
              <a:buFont typeface="Wingdings" panose="05000000000000000000" pitchFamily="2" charset="2"/>
              <a:buChar char="Ø"/>
            </a:pPr>
            <a:r>
              <a:rPr lang="nl-NL" dirty="0"/>
              <a:t>Besluit of beschikking opgesteld door bevoegd gezag </a:t>
            </a:r>
            <a:r>
              <a:rPr lang="nl-NL" dirty="0" err="1"/>
              <a:t>Wbb</a:t>
            </a:r>
            <a:r>
              <a:rPr lang="nl-NL" dirty="0"/>
              <a:t> (Wet Bodembescherming)</a:t>
            </a:r>
          </a:p>
          <a:p>
            <a:pPr marL="792480" lvl="1" indent="-342900">
              <a:lnSpc>
                <a:spcPct val="107000"/>
              </a:lnSpc>
              <a:spcAft>
                <a:spcPts val="800"/>
              </a:spcAft>
              <a:buFont typeface="Wingdings" panose="05000000000000000000" pitchFamily="2" charset="2"/>
              <a:buChar char="Ø"/>
            </a:pPr>
            <a:r>
              <a:rPr lang="nl-NL" dirty="0"/>
              <a:t>inclusief overgangsrecht onder de Omgevingswet</a:t>
            </a:r>
          </a:p>
          <a:p>
            <a:pPr marL="792480" lvl="1" indent="-342900">
              <a:lnSpc>
                <a:spcPct val="107000"/>
              </a:lnSpc>
              <a:spcAft>
                <a:spcPts val="800"/>
              </a:spcAft>
              <a:buFont typeface="Wingdings" panose="05000000000000000000" pitchFamily="2" charset="2"/>
              <a:buChar char="Ø"/>
            </a:pPr>
            <a:r>
              <a:rPr lang="nl-NL" dirty="0"/>
              <a:t>in de toekomst (IMBRO): onder de Omgevingswet</a:t>
            </a:r>
          </a:p>
        </p:txBody>
      </p:sp>
      <p:pic>
        <p:nvPicPr>
          <p:cNvPr id="2" name="Afbeelding 1">
            <a:extLst>
              <a:ext uri="{FF2B5EF4-FFF2-40B4-BE49-F238E27FC236}">
                <a16:creationId xmlns:a16="http://schemas.microsoft.com/office/drawing/2014/main" id="{AF4A974E-C7EC-363D-95CE-4DC930A832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160612"/>
            <a:ext cx="1584222" cy="820610"/>
          </a:xfrm>
          <a:prstGeom prst="rect">
            <a:avLst/>
          </a:prstGeom>
        </p:spPr>
      </p:pic>
      <p:sp>
        <p:nvSpPr>
          <p:cNvPr id="6" name="Tijdelijke aanduiding voor voettekst 3">
            <a:extLst>
              <a:ext uri="{FF2B5EF4-FFF2-40B4-BE49-F238E27FC236}">
                <a16:creationId xmlns:a16="http://schemas.microsoft.com/office/drawing/2014/main" id="{8532BC0E-CCF6-34DB-21E2-0ADE0241BBAF}"/>
              </a:ext>
            </a:extLst>
          </p:cNvPr>
          <p:cNvSpPr>
            <a:spLocks noGrp="1"/>
          </p:cNvSpPr>
          <p:nvPr>
            <p:ph type="ftr" sz="quarter" idx="11"/>
          </p:nvPr>
        </p:nvSpPr>
        <p:spPr>
          <a:xfrm>
            <a:off x="2195736" y="6337349"/>
            <a:ext cx="514806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srgbClr val="004F9F"/>
                </a:solidFill>
                <a:effectLst/>
                <a:uLnTx/>
                <a:uFillTx/>
                <a:latin typeface="Arial" charset="0"/>
                <a:ea typeface="+mn-ea"/>
                <a:cs typeface="+mn-cs"/>
              </a:rPr>
              <a:t>Bro Fase 2 Mileukwaliteit – SR6</a:t>
            </a:r>
            <a:endParaRPr kumimoji="0" lang="nl-NL" sz="1200" b="0" i="0" u="none" strike="noStrike" kern="1200" cap="none" spc="0" normalizeH="0" baseline="0" noProof="0" dirty="0">
              <a:ln>
                <a:noFill/>
              </a:ln>
              <a:solidFill>
                <a:srgbClr val="004F9F"/>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5CE213DF-89A4-04B3-6B83-F92285861370}"/>
              </a:ext>
            </a:extLst>
          </p:cNvPr>
          <p:cNvSpPr txBox="1"/>
          <p:nvPr/>
        </p:nvSpPr>
        <p:spPr>
          <a:xfrm>
            <a:off x="1955469" y="720009"/>
            <a:ext cx="4499992" cy="369332"/>
          </a:xfrm>
          <a:prstGeom prst="rect">
            <a:avLst/>
          </a:prstGeom>
          <a:noFill/>
        </p:spPr>
        <p:txBody>
          <a:bodyPr wrap="square" rtlCol="0">
            <a:spAutoFit/>
          </a:bodyPr>
          <a:lstStyle/>
          <a:p>
            <a:pPr algn="ctr"/>
            <a:r>
              <a:rPr lang="en-GB" i="1" dirty="0" err="1">
                <a:solidFill>
                  <a:srgbClr val="F28B25"/>
                </a:solidFill>
              </a:rPr>
              <a:t>herhaling</a:t>
            </a:r>
            <a:r>
              <a:rPr lang="en-GB" i="1" dirty="0">
                <a:solidFill>
                  <a:srgbClr val="F28B25"/>
                </a:solidFill>
              </a:rPr>
              <a:t> </a:t>
            </a:r>
            <a:r>
              <a:rPr lang="en-GB" i="1" dirty="0" err="1">
                <a:solidFill>
                  <a:srgbClr val="F28B25"/>
                </a:solidFill>
              </a:rPr>
              <a:t>sprintreview</a:t>
            </a:r>
            <a:r>
              <a:rPr lang="en-GB" i="1" dirty="0">
                <a:solidFill>
                  <a:srgbClr val="F28B25"/>
                </a:solidFill>
              </a:rPr>
              <a:t> 16-mrt-2023</a:t>
            </a:r>
          </a:p>
        </p:txBody>
      </p:sp>
    </p:spTree>
    <p:extLst>
      <p:ext uri="{BB962C8B-B14F-4D97-AF65-F5344CB8AC3E}">
        <p14:creationId xmlns:p14="http://schemas.microsoft.com/office/powerpoint/2010/main" val="284184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dirty="0"/>
              <a:t>Definitie </a:t>
            </a:r>
            <a:r>
              <a:rPr lang="nl-NL" dirty="0" err="1"/>
              <a:t>registratieobjecttype</a:t>
            </a:r>
            <a:r>
              <a:rPr lang="nl-NL" dirty="0"/>
              <a:t> SLD</a:t>
            </a:r>
          </a:p>
        </p:txBody>
      </p:sp>
      <p:sp>
        <p:nvSpPr>
          <p:cNvPr id="3" name="Tijdelijke aanduiding voor datum 2"/>
          <p:cNvSpPr>
            <a:spLocks noGrp="1"/>
          </p:cNvSpPr>
          <p:nvPr>
            <p:ph type="dt" sz="half" idx="10"/>
          </p:nvPr>
        </p:nvSpPr>
        <p:spPr/>
        <p:txBody>
          <a:bodyPr/>
          <a:lstStyle/>
          <a:p>
            <a:pPr>
              <a:defRPr/>
            </a:pPr>
            <a:r>
              <a:rPr lang="nl-NL"/>
              <a:t>13-04-2023 </a:t>
            </a:r>
            <a:endParaRPr lang="nl-NL" dirty="0"/>
          </a:p>
        </p:txBody>
      </p:sp>
      <p:sp>
        <p:nvSpPr>
          <p:cNvPr id="6" name="Tijdelijke aanduiding voor voettekst 3">
            <a:extLst>
              <a:ext uri="{FF2B5EF4-FFF2-40B4-BE49-F238E27FC236}">
                <a16:creationId xmlns:a16="http://schemas.microsoft.com/office/drawing/2014/main" id="{8532BC0E-CCF6-34DB-21E2-0ADE0241BBAF}"/>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srgbClr val="004F9F"/>
                </a:solidFill>
                <a:effectLst/>
                <a:uLnTx/>
                <a:uFillTx/>
                <a:latin typeface="Arial" charset="0"/>
                <a:ea typeface="+mn-ea"/>
                <a:cs typeface="+mn-cs"/>
              </a:rPr>
              <a:t>Bro Fase 2 Mileukwaliteit – SR6</a:t>
            </a:r>
            <a:endParaRPr kumimoji="0" lang="nl-NL" sz="1200" b="0" i="0" u="none" strike="noStrike" kern="1200" cap="none" spc="0" normalizeH="0" baseline="0" noProof="0" dirty="0">
              <a:ln>
                <a:noFill/>
              </a:ln>
              <a:solidFill>
                <a:srgbClr val="004F9F"/>
              </a:solidFill>
              <a:effectLst/>
              <a:uLnTx/>
              <a:uFillTx/>
              <a:latin typeface="Arial" charset="0"/>
              <a:ea typeface="+mn-ea"/>
              <a:cs typeface="+mn-cs"/>
            </a:endParaRPr>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18</a:t>
            </a:fld>
            <a:endParaRPr lang="nl-NL" dirty="0"/>
          </a:p>
        </p:txBody>
      </p:sp>
      <p:sp>
        <p:nvSpPr>
          <p:cNvPr id="45" name="Text Placeholder 44">
            <a:extLst>
              <a:ext uri="{FF2B5EF4-FFF2-40B4-BE49-F238E27FC236}">
                <a16:creationId xmlns:a16="http://schemas.microsoft.com/office/drawing/2014/main" id="{66A1AE55-2679-CC0F-0C05-20720FA61AA8}"/>
              </a:ext>
            </a:extLst>
          </p:cNvPr>
          <p:cNvSpPr>
            <a:spLocks noGrp="1"/>
          </p:cNvSpPr>
          <p:nvPr>
            <p:ph type="body" sz="quarter" idx="13"/>
          </p:nvPr>
        </p:nvSpPr>
        <p:spPr>
          <a:xfrm>
            <a:off x="107505" y="4503920"/>
            <a:ext cx="8407846" cy="1580494"/>
          </a:xfrm>
        </p:spPr>
        <p:txBody>
          <a:bodyPr/>
          <a:lstStyle/>
          <a:p>
            <a:endParaRPr lang="en-GB" dirty="0"/>
          </a:p>
        </p:txBody>
      </p:sp>
      <p:pic>
        <p:nvPicPr>
          <p:cNvPr id="2" name="Afbeelding 1">
            <a:extLst>
              <a:ext uri="{FF2B5EF4-FFF2-40B4-BE49-F238E27FC236}">
                <a16:creationId xmlns:a16="http://schemas.microsoft.com/office/drawing/2014/main" id="{AF4A974E-C7EC-363D-95CE-4DC930A832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60612"/>
            <a:ext cx="1584222" cy="820610"/>
          </a:xfrm>
          <a:prstGeom prst="rect">
            <a:avLst/>
          </a:prstGeom>
        </p:spPr>
      </p:pic>
      <p:pic>
        <p:nvPicPr>
          <p:cNvPr id="1026" name="Picture 2">
            <a:extLst>
              <a:ext uri="{FF2B5EF4-FFF2-40B4-BE49-F238E27FC236}">
                <a16:creationId xmlns:a16="http://schemas.microsoft.com/office/drawing/2014/main" id="{90782B03-9699-FFAB-E5A9-F4CBA20D6F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6015" y="3269658"/>
            <a:ext cx="5150463" cy="17375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1E437AA-4382-CE90-1926-E1949E51456A}"/>
              </a:ext>
            </a:extLst>
          </p:cNvPr>
          <p:cNvPicPr>
            <a:picLocks noChangeAspect="1"/>
          </p:cNvPicPr>
          <p:nvPr/>
        </p:nvPicPr>
        <p:blipFill>
          <a:blip r:embed="rId5"/>
          <a:stretch>
            <a:fillRect/>
          </a:stretch>
        </p:blipFill>
        <p:spPr>
          <a:xfrm>
            <a:off x="0" y="3175009"/>
            <a:ext cx="9144000" cy="3124663"/>
          </a:xfrm>
          <a:prstGeom prst="rect">
            <a:avLst/>
          </a:prstGeom>
        </p:spPr>
      </p:pic>
      <p:sp>
        <p:nvSpPr>
          <p:cNvPr id="15" name="Oval 14">
            <a:extLst>
              <a:ext uri="{FF2B5EF4-FFF2-40B4-BE49-F238E27FC236}">
                <a16:creationId xmlns:a16="http://schemas.microsoft.com/office/drawing/2014/main" id="{9C35FC42-F8FB-AF07-3A49-F3718257C4C0}"/>
              </a:ext>
            </a:extLst>
          </p:cNvPr>
          <p:cNvSpPr/>
          <p:nvPr/>
        </p:nvSpPr>
        <p:spPr>
          <a:xfrm>
            <a:off x="6457950" y="2852936"/>
            <a:ext cx="2938586" cy="3844452"/>
          </a:xfrm>
          <a:prstGeom prst="ellipse">
            <a:avLst/>
          </a:prstGeom>
          <a:noFill/>
          <a:ln w="19050">
            <a:solidFill>
              <a:srgbClr val="004F9F"/>
            </a:solidFill>
            <a:extLst>
              <a:ext uri="{C807C97D-BFC1-408E-A445-0C87EB9F89A2}">
                <ask:lineSketchStyleProps xmlns:ask="http://schemas.microsoft.com/office/drawing/2018/sketchyshapes">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7761CCD-5D3F-0C76-0595-B1E56244CDFE}"/>
              </a:ext>
            </a:extLst>
          </p:cNvPr>
          <p:cNvSpPr/>
          <p:nvPr/>
        </p:nvSpPr>
        <p:spPr>
          <a:xfrm>
            <a:off x="3002113" y="5284417"/>
            <a:ext cx="2938586" cy="1165122"/>
          </a:xfrm>
          <a:prstGeom prst="ellipse">
            <a:avLst/>
          </a:prstGeom>
          <a:noFill/>
          <a:ln w="19050">
            <a:solidFill>
              <a:srgbClr val="004F9F"/>
            </a:solidFill>
            <a:extLst>
              <a:ext uri="{C807C97D-BFC1-408E-A445-0C87EB9F89A2}">
                <ask:lineSketchStyleProps xmlns:ask="http://schemas.microsoft.com/office/drawing/2018/sketchyshapes">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4C1F01D-A28E-1BC4-51F4-B2899E88E29B}"/>
              </a:ext>
            </a:extLst>
          </p:cNvPr>
          <p:cNvSpPr/>
          <p:nvPr/>
        </p:nvSpPr>
        <p:spPr>
          <a:xfrm>
            <a:off x="-261299" y="2983958"/>
            <a:ext cx="2938586" cy="1165122"/>
          </a:xfrm>
          <a:prstGeom prst="ellipse">
            <a:avLst/>
          </a:prstGeom>
          <a:noFill/>
          <a:ln w="19050">
            <a:solidFill>
              <a:srgbClr val="004F9F"/>
            </a:solidFill>
            <a:extLst>
              <a:ext uri="{C807C97D-BFC1-408E-A445-0C87EB9F89A2}">
                <ask:lineSketchStyleProps xmlns:ask="http://schemas.microsoft.com/office/drawing/2018/sketchyshapes">
                  <ask:type>
                    <ask:lineSketchNon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C7710387-F68D-8964-3607-A0ECF9EE5493}"/>
              </a:ext>
            </a:extLst>
          </p:cNvPr>
          <p:cNvSpPr/>
          <p:nvPr/>
        </p:nvSpPr>
        <p:spPr>
          <a:xfrm>
            <a:off x="2848281" y="4005064"/>
            <a:ext cx="2443799" cy="181693"/>
          </a:xfrm>
          <a:prstGeom prst="roundRect">
            <a:avLst/>
          </a:prstGeom>
          <a:noFill/>
          <a:ln w="19050">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C00000"/>
              </a:solidFill>
            </a:endParaRPr>
          </a:p>
        </p:txBody>
      </p:sp>
      <p:sp>
        <p:nvSpPr>
          <p:cNvPr id="23" name="Rectangle: Rounded Corners 22">
            <a:extLst>
              <a:ext uri="{FF2B5EF4-FFF2-40B4-BE49-F238E27FC236}">
                <a16:creationId xmlns:a16="http://schemas.microsoft.com/office/drawing/2014/main" id="{4890D25F-BEAE-6112-CB91-B4B3C8941FEC}"/>
              </a:ext>
            </a:extLst>
          </p:cNvPr>
          <p:cNvSpPr/>
          <p:nvPr/>
        </p:nvSpPr>
        <p:spPr>
          <a:xfrm>
            <a:off x="2848281" y="4190230"/>
            <a:ext cx="2443799" cy="181693"/>
          </a:xfrm>
          <a:prstGeom prst="roundRect">
            <a:avLst/>
          </a:prstGeom>
          <a:noFill/>
          <a:ln w="19050">
            <a:solidFill>
              <a:srgbClr val="004F9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E0AB6AB1-0E67-A376-5557-300EC6BC5547}"/>
              </a:ext>
            </a:extLst>
          </p:cNvPr>
          <p:cNvSpPr txBox="1"/>
          <p:nvPr/>
        </p:nvSpPr>
        <p:spPr>
          <a:xfrm>
            <a:off x="3707904" y="2468980"/>
            <a:ext cx="2848283" cy="336631"/>
          </a:xfrm>
          <a:prstGeom prst="rect">
            <a:avLst/>
          </a:prstGeom>
          <a:noFill/>
        </p:spPr>
        <p:txBody>
          <a:bodyPr wrap="square" rtlCol="0">
            <a:spAutoFit/>
          </a:bodyPr>
          <a:lstStyle/>
          <a:p>
            <a:pPr indent="-7620" algn="ctr">
              <a:lnSpc>
                <a:spcPct val="107000"/>
              </a:lnSpc>
              <a:spcAft>
                <a:spcPts val="800"/>
              </a:spcAft>
            </a:pPr>
            <a:r>
              <a:rPr lang="nl-NL" sz="1600" b="1" i="1" dirty="0">
                <a:solidFill>
                  <a:srgbClr val="C00000"/>
                </a:solidFill>
              </a:rPr>
              <a:t>niet</a:t>
            </a:r>
            <a:r>
              <a:rPr lang="nl-NL" sz="1600" i="1" dirty="0">
                <a:solidFill>
                  <a:srgbClr val="004F9F"/>
                </a:solidFill>
              </a:rPr>
              <a:t> verdachte activiteit (UBI)</a:t>
            </a:r>
          </a:p>
        </p:txBody>
      </p:sp>
      <p:cxnSp>
        <p:nvCxnSpPr>
          <p:cNvPr id="48" name="Straight Connector 47">
            <a:extLst>
              <a:ext uri="{FF2B5EF4-FFF2-40B4-BE49-F238E27FC236}">
                <a16:creationId xmlns:a16="http://schemas.microsoft.com/office/drawing/2014/main" id="{8122F162-AA40-DAB1-3DFB-8BA389DB6FBD}"/>
              </a:ext>
            </a:extLst>
          </p:cNvPr>
          <p:cNvCxnSpPr>
            <a:stCxn id="42" idx="2"/>
            <a:endCxn id="7" idx="0"/>
          </p:cNvCxnSpPr>
          <p:nvPr/>
        </p:nvCxnSpPr>
        <p:spPr>
          <a:xfrm flipH="1">
            <a:off x="4572000" y="2805611"/>
            <a:ext cx="560046" cy="369398"/>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96301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4A1AF6-8ABC-D8B0-4ADD-96927A11DE73}"/>
              </a:ext>
            </a:extLst>
          </p:cNvPr>
          <p:cNvPicPr>
            <a:picLocks noChangeAspect="1"/>
          </p:cNvPicPr>
          <p:nvPr/>
        </p:nvPicPr>
        <p:blipFill>
          <a:blip r:embed="rId3"/>
          <a:stretch>
            <a:fillRect/>
          </a:stretch>
        </p:blipFill>
        <p:spPr>
          <a:xfrm>
            <a:off x="3131840" y="0"/>
            <a:ext cx="6012160" cy="2968315"/>
          </a:xfrm>
          <a:prstGeom prst="rect">
            <a:avLst/>
          </a:prstGeom>
        </p:spPr>
      </p:pic>
      <p:sp>
        <p:nvSpPr>
          <p:cNvPr id="2" name="Title 1">
            <a:extLst>
              <a:ext uri="{FF2B5EF4-FFF2-40B4-BE49-F238E27FC236}">
                <a16:creationId xmlns:a16="http://schemas.microsoft.com/office/drawing/2014/main" id="{55F12ECB-4F3F-D343-C717-B50489703289}"/>
              </a:ext>
            </a:extLst>
          </p:cNvPr>
          <p:cNvSpPr>
            <a:spLocks noGrp="1"/>
          </p:cNvSpPr>
          <p:nvPr>
            <p:ph type="title"/>
          </p:nvPr>
        </p:nvSpPr>
        <p:spPr/>
        <p:txBody>
          <a:bodyPr/>
          <a:lstStyle/>
          <a:p>
            <a:r>
              <a:rPr lang="en-GB" dirty="0" err="1"/>
              <a:t>Contouren</a:t>
            </a:r>
            <a:endParaRPr lang="en-GB" dirty="0"/>
          </a:p>
        </p:txBody>
      </p:sp>
      <p:sp>
        <p:nvSpPr>
          <p:cNvPr id="3" name="Content Placeholder 2">
            <a:extLst>
              <a:ext uri="{FF2B5EF4-FFF2-40B4-BE49-F238E27FC236}">
                <a16:creationId xmlns:a16="http://schemas.microsoft.com/office/drawing/2014/main" id="{8D04FCE5-7404-8CED-E1F4-39280DF236EC}"/>
              </a:ext>
            </a:extLst>
          </p:cNvPr>
          <p:cNvSpPr>
            <a:spLocks noGrp="1"/>
          </p:cNvSpPr>
          <p:nvPr>
            <p:ph idx="1"/>
          </p:nvPr>
        </p:nvSpPr>
        <p:spPr/>
        <p:txBody>
          <a:bodyPr/>
          <a:lstStyle/>
          <a:p>
            <a:r>
              <a:rPr lang="nl-NL" sz="2400" dirty="0">
                <a:solidFill>
                  <a:srgbClr val="004F9F"/>
                </a:solidFill>
              </a:rPr>
              <a:t>Vastgestelde contour </a:t>
            </a:r>
          </a:p>
          <a:p>
            <a:pPr lvl="1"/>
            <a:r>
              <a:rPr lang="nl-NL" sz="2400" dirty="0">
                <a:solidFill>
                  <a:srgbClr val="004F9F"/>
                </a:solidFill>
              </a:rPr>
              <a:t>verontreiniging, sanering en nazorg</a:t>
            </a:r>
          </a:p>
          <a:p>
            <a:r>
              <a:rPr lang="en-GB" dirty="0"/>
              <a:t>Contour direct </a:t>
            </a:r>
            <a:r>
              <a:rPr lang="en-GB" dirty="0" err="1"/>
              <a:t>gekoppeld</a:t>
            </a:r>
            <a:r>
              <a:rPr lang="en-GB" dirty="0"/>
              <a:t> </a:t>
            </a:r>
            <a:r>
              <a:rPr lang="en-GB" dirty="0" err="1"/>
              <a:t>aan</a:t>
            </a:r>
            <a:r>
              <a:rPr lang="en-GB" dirty="0"/>
              <a:t> de </a:t>
            </a:r>
            <a:r>
              <a:rPr lang="en-GB" dirty="0" err="1"/>
              <a:t>bodemlocatie</a:t>
            </a:r>
            <a:r>
              <a:rPr lang="en-GB" dirty="0"/>
              <a:t> </a:t>
            </a:r>
          </a:p>
          <a:p>
            <a:pPr lvl="1"/>
            <a:r>
              <a:rPr lang="en-GB" dirty="0" err="1"/>
              <a:t>en</a:t>
            </a:r>
            <a:r>
              <a:rPr lang="en-GB" dirty="0"/>
              <a:t> </a:t>
            </a:r>
            <a:r>
              <a:rPr lang="en-GB" dirty="0" err="1"/>
              <a:t>niet</a:t>
            </a:r>
            <a:r>
              <a:rPr lang="en-GB" dirty="0"/>
              <a:t> </a:t>
            </a:r>
            <a:r>
              <a:rPr lang="en-GB" dirty="0" err="1"/>
              <a:t>aan</a:t>
            </a:r>
            <a:r>
              <a:rPr lang="en-GB" dirty="0"/>
              <a:t> </a:t>
            </a:r>
            <a:r>
              <a:rPr lang="en-GB" dirty="0" err="1"/>
              <a:t>een</a:t>
            </a:r>
            <a:r>
              <a:rPr lang="en-GB" dirty="0"/>
              <a:t> </a:t>
            </a:r>
            <a:r>
              <a:rPr lang="en-GB" dirty="0" err="1"/>
              <a:t>besluit</a:t>
            </a:r>
            <a:endParaRPr lang="en-GB" dirty="0"/>
          </a:p>
          <a:p>
            <a:r>
              <a:rPr lang="en-GB" dirty="0" err="1"/>
              <a:t>Contouren</a:t>
            </a:r>
            <a:r>
              <a:rPr lang="en-GB" dirty="0"/>
              <a:t> </a:t>
            </a:r>
            <a:r>
              <a:rPr lang="en-GB" dirty="0" err="1"/>
              <a:t>zijn</a:t>
            </a:r>
            <a:r>
              <a:rPr lang="en-GB" dirty="0"/>
              <a:t> “</a:t>
            </a:r>
            <a:r>
              <a:rPr lang="en-GB" dirty="0" err="1"/>
              <a:t>gestapeld</a:t>
            </a:r>
            <a:r>
              <a:rPr lang="en-GB" dirty="0"/>
              <a:t>”</a:t>
            </a:r>
          </a:p>
          <a:p>
            <a:endParaRPr lang="en-GB" dirty="0"/>
          </a:p>
        </p:txBody>
      </p:sp>
      <p:sp>
        <p:nvSpPr>
          <p:cNvPr id="4" name="Tijdelijke aanduiding voor datum 3">
            <a:extLst>
              <a:ext uri="{FF2B5EF4-FFF2-40B4-BE49-F238E27FC236}">
                <a16:creationId xmlns:a16="http://schemas.microsoft.com/office/drawing/2014/main" id="{B6DF6DE6-F4DB-E5C5-4C77-524E64C563B2}"/>
              </a:ext>
            </a:extLst>
          </p:cNvPr>
          <p:cNvSpPr>
            <a:spLocks noGrp="1"/>
          </p:cNvSpPr>
          <p:nvPr>
            <p:ph type="dt" sz="half" idx="10"/>
          </p:nvPr>
        </p:nvSpPr>
        <p:spPr/>
        <p:txBody>
          <a:bodyPr/>
          <a:lstStyle/>
          <a:p>
            <a:r>
              <a:rPr lang="nl-NL"/>
              <a:t>13-04-2023 </a:t>
            </a:r>
            <a:endParaRPr lang="en-GB"/>
          </a:p>
        </p:txBody>
      </p:sp>
      <p:sp>
        <p:nvSpPr>
          <p:cNvPr id="6" name="Tijdelijke aanduiding voor voettekst 5">
            <a:extLst>
              <a:ext uri="{FF2B5EF4-FFF2-40B4-BE49-F238E27FC236}">
                <a16:creationId xmlns:a16="http://schemas.microsoft.com/office/drawing/2014/main" id="{17329213-CBFA-E1C7-5851-C6F4A2722BE0}"/>
              </a:ext>
            </a:extLst>
          </p:cNvPr>
          <p:cNvSpPr>
            <a:spLocks noGrp="1"/>
          </p:cNvSpPr>
          <p:nvPr>
            <p:ph type="ftr" sz="quarter" idx="11"/>
          </p:nvPr>
        </p:nvSpPr>
        <p:spPr/>
        <p:txBody>
          <a:bodyPr/>
          <a:lstStyle/>
          <a:p>
            <a:r>
              <a:rPr lang="en-GB"/>
              <a:t>Bro Fase 2 Mileukwaliteit – SR6</a:t>
            </a:r>
          </a:p>
        </p:txBody>
      </p:sp>
      <p:sp>
        <p:nvSpPr>
          <p:cNvPr id="7" name="Tijdelijke aanduiding voor dianummer 6">
            <a:extLst>
              <a:ext uri="{FF2B5EF4-FFF2-40B4-BE49-F238E27FC236}">
                <a16:creationId xmlns:a16="http://schemas.microsoft.com/office/drawing/2014/main" id="{623E0AD6-36A9-F29B-D064-6555DF4DE900}"/>
              </a:ext>
            </a:extLst>
          </p:cNvPr>
          <p:cNvSpPr>
            <a:spLocks noGrp="1"/>
          </p:cNvSpPr>
          <p:nvPr>
            <p:ph type="sldNum" sz="quarter" idx="12"/>
          </p:nvPr>
        </p:nvSpPr>
        <p:spPr/>
        <p:txBody>
          <a:bodyPr/>
          <a:lstStyle/>
          <a:p>
            <a:fld id="{E747F9A4-CD54-4253-AADA-639760750D61}" type="slidenum">
              <a:rPr lang="en-GB" smtClean="0"/>
              <a:t>19</a:t>
            </a:fld>
            <a:endParaRPr lang="en-GB"/>
          </a:p>
        </p:txBody>
      </p:sp>
    </p:spTree>
    <p:extLst>
      <p:ext uri="{BB962C8B-B14F-4D97-AF65-F5344CB8AC3E}">
        <p14:creationId xmlns:p14="http://schemas.microsoft.com/office/powerpoint/2010/main" val="328526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9742-A954-3841-6117-F9B2E6470B3A}"/>
              </a:ext>
            </a:extLst>
          </p:cNvPr>
          <p:cNvSpPr>
            <a:spLocks noGrp="1"/>
          </p:cNvSpPr>
          <p:nvPr>
            <p:ph type="title"/>
          </p:nvPr>
        </p:nvSpPr>
        <p:spPr/>
        <p:txBody>
          <a:bodyPr/>
          <a:lstStyle/>
          <a:p>
            <a:r>
              <a:rPr lang="en-GB" dirty="0" err="1"/>
              <a:t>Verontreinigingscontour</a:t>
            </a:r>
            <a:endParaRPr lang="en-GB" dirty="0"/>
          </a:p>
        </p:txBody>
      </p:sp>
      <p:sp>
        <p:nvSpPr>
          <p:cNvPr id="3" name="Content Placeholder 2">
            <a:extLst>
              <a:ext uri="{FF2B5EF4-FFF2-40B4-BE49-F238E27FC236}">
                <a16:creationId xmlns:a16="http://schemas.microsoft.com/office/drawing/2014/main" id="{30E663F3-30E7-C8B3-1875-B92ADCD5E3E8}"/>
              </a:ext>
            </a:extLst>
          </p:cNvPr>
          <p:cNvSpPr>
            <a:spLocks noGrp="1"/>
          </p:cNvSpPr>
          <p:nvPr>
            <p:ph idx="1"/>
          </p:nvPr>
        </p:nvSpPr>
        <p:spPr/>
        <p:txBody>
          <a:bodyPr>
            <a:normAutofit fontScale="92500" lnSpcReduction="10000"/>
          </a:bodyPr>
          <a:lstStyle/>
          <a:p>
            <a:r>
              <a:rPr lang="nl-NL" dirty="0"/>
              <a:t>Via de Wet Bodembescherming beschikte gevallen van ernstige bodemverontreiniging (</a:t>
            </a:r>
            <a:r>
              <a:rPr lang="nl-NL" dirty="0" err="1"/>
              <a:t>Wbb</a:t>
            </a:r>
            <a:r>
              <a:rPr lang="nl-NL" dirty="0"/>
              <a:t> artikel 29) </a:t>
            </a:r>
          </a:p>
          <a:p>
            <a:pPr lvl="1"/>
            <a:r>
              <a:rPr lang="nl-NL" dirty="0"/>
              <a:t>dat geldt voor historische bodemverontreinigingen ontstaan voor 1-jan-1987, en voor de nieuwe gevallen ontstaan na 1-jan-1987.</a:t>
            </a:r>
          </a:p>
          <a:p>
            <a:pPr lvl="1"/>
            <a:r>
              <a:rPr lang="nl-NL" i="1" dirty="0">
                <a:solidFill>
                  <a:srgbClr val="FF0000"/>
                </a:solidFill>
              </a:rPr>
              <a:t>Niet</a:t>
            </a:r>
            <a:r>
              <a:rPr lang="nl-NL" dirty="0"/>
              <a:t> de gevallen waarbij uit onderzoeken is gebleken dat er sprake is van een ernstige verontreiniging, maar nog niet beschikt zijn via de </a:t>
            </a:r>
            <a:r>
              <a:rPr lang="nl-NL" dirty="0" err="1"/>
              <a:t>Wbb</a:t>
            </a:r>
            <a:r>
              <a:rPr lang="nl-NL" dirty="0"/>
              <a:t>.</a:t>
            </a:r>
          </a:p>
          <a:p>
            <a:pPr lvl="1"/>
            <a:r>
              <a:rPr lang="nl-NL" i="1" dirty="0">
                <a:solidFill>
                  <a:srgbClr val="FF0000"/>
                </a:solidFill>
              </a:rPr>
              <a:t>Niet</a:t>
            </a:r>
            <a:r>
              <a:rPr lang="nl-NL" dirty="0"/>
              <a:t> de niet-ernstige gevallen: verontreinigingsgevallen die qua omvang kleiner zijn dan 25m3 (grond) of 100 m3 (grondwater), en daardoor niet beschikt hoeven te worden in het kader van de </a:t>
            </a:r>
            <a:r>
              <a:rPr lang="nl-NL" dirty="0" err="1"/>
              <a:t>Wbb</a:t>
            </a:r>
            <a:r>
              <a:rPr lang="nl-NL" dirty="0"/>
              <a:t>. </a:t>
            </a:r>
          </a:p>
        </p:txBody>
      </p:sp>
      <p:sp>
        <p:nvSpPr>
          <p:cNvPr id="4" name="Oval 3">
            <a:extLst>
              <a:ext uri="{FF2B5EF4-FFF2-40B4-BE49-F238E27FC236}">
                <a16:creationId xmlns:a16="http://schemas.microsoft.com/office/drawing/2014/main" id="{C4CABC81-7388-27B2-E424-47F21AD39A3E}"/>
              </a:ext>
            </a:extLst>
          </p:cNvPr>
          <p:cNvSpPr/>
          <p:nvPr/>
        </p:nvSpPr>
        <p:spPr>
          <a:xfrm>
            <a:off x="5436096" y="188640"/>
            <a:ext cx="3507879" cy="1282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FFFFFF"/>
                </a:solidFill>
              </a:rPr>
              <a:t>Onderscheid</a:t>
            </a:r>
            <a:r>
              <a:rPr lang="en-GB" dirty="0">
                <a:solidFill>
                  <a:srgbClr val="FFFFFF"/>
                </a:solidFill>
              </a:rPr>
              <a:t> </a:t>
            </a:r>
            <a:r>
              <a:rPr lang="en-GB" dirty="0" err="1">
                <a:solidFill>
                  <a:srgbClr val="FFFFFF"/>
                </a:solidFill>
              </a:rPr>
              <a:t>niet</a:t>
            </a:r>
            <a:r>
              <a:rPr lang="en-GB" dirty="0">
                <a:solidFill>
                  <a:srgbClr val="FFFFFF"/>
                </a:solidFill>
              </a:rPr>
              <a:t> </a:t>
            </a:r>
            <a:r>
              <a:rPr lang="en-GB" dirty="0" err="1">
                <a:solidFill>
                  <a:srgbClr val="FFFFFF"/>
                </a:solidFill>
              </a:rPr>
              <a:t>altijd</a:t>
            </a:r>
            <a:r>
              <a:rPr lang="en-GB" dirty="0">
                <a:solidFill>
                  <a:srgbClr val="FFFFFF"/>
                </a:solidFill>
              </a:rPr>
              <a:t> </a:t>
            </a:r>
            <a:r>
              <a:rPr lang="en-GB" dirty="0" err="1">
                <a:solidFill>
                  <a:srgbClr val="FFFFFF"/>
                </a:solidFill>
              </a:rPr>
              <a:t>eenduidig</a:t>
            </a:r>
            <a:r>
              <a:rPr lang="en-GB" dirty="0">
                <a:solidFill>
                  <a:srgbClr val="FFFFFF"/>
                </a:solidFill>
              </a:rPr>
              <a:t> </a:t>
            </a:r>
            <a:r>
              <a:rPr lang="en-GB" dirty="0" err="1">
                <a:solidFill>
                  <a:srgbClr val="FFFFFF"/>
                </a:solidFill>
              </a:rPr>
              <a:t>te</a:t>
            </a:r>
            <a:r>
              <a:rPr lang="en-GB" dirty="0">
                <a:solidFill>
                  <a:srgbClr val="FFFFFF"/>
                </a:solidFill>
              </a:rPr>
              <a:t> </a:t>
            </a:r>
            <a:r>
              <a:rPr lang="en-GB" dirty="0" err="1">
                <a:solidFill>
                  <a:srgbClr val="FFFFFF"/>
                </a:solidFill>
              </a:rPr>
              <a:t>maken</a:t>
            </a:r>
            <a:r>
              <a:rPr lang="en-GB" dirty="0">
                <a:solidFill>
                  <a:srgbClr val="FFFFFF"/>
                </a:solidFill>
              </a:rPr>
              <a:t> in </a:t>
            </a:r>
            <a:r>
              <a:rPr lang="en-GB" dirty="0" err="1">
                <a:solidFill>
                  <a:srgbClr val="FFFFFF"/>
                </a:solidFill>
              </a:rPr>
              <a:t>huidige</a:t>
            </a:r>
            <a:r>
              <a:rPr lang="en-GB" dirty="0">
                <a:solidFill>
                  <a:srgbClr val="FFFFFF"/>
                </a:solidFill>
              </a:rPr>
              <a:t> registratie</a:t>
            </a:r>
          </a:p>
        </p:txBody>
      </p:sp>
      <p:sp>
        <p:nvSpPr>
          <p:cNvPr id="5" name="Tijdelijke aanduiding voor datum 4">
            <a:extLst>
              <a:ext uri="{FF2B5EF4-FFF2-40B4-BE49-F238E27FC236}">
                <a16:creationId xmlns:a16="http://schemas.microsoft.com/office/drawing/2014/main" id="{9ABC565B-0228-002C-B822-6B194CBE59C7}"/>
              </a:ext>
            </a:extLst>
          </p:cNvPr>
          <p:cNvSpPr>
            <a:spLocks noGrp="1"/>
          </p:cNvSpPr>
          <p:nvPr>
            <p:ph type="dt" sz="half" idx="10"/>
          </p:nvPr>
        </p:nvSpPr>
        <p:spPr/>
        <p:txBody>
          <a:bodyPr/>
          <a:lstStyle/>
          <a:p>
            <a:r>
              <a:rPr lang="nl-NL"/>
              <a:t>13-04-2023 </a:t>
            </a:r>
            <a:endParaRPr lang="en-GB"/>
          </a:p>
        </p:txBody>
      </p:sp>
      <p:sp>
        <p:nvSpPr>
          <p:cNvPr id="6" name="Tijdelijke aanduiding voor voettekst 5">
            <a:extLst>
              <a:ext uri="{FF2B5EF4-FFF2-40B4-BE49-F238E27FC236}">
                <a16:creationId xmlns:a16="http://schemas.microsoft.com/office/drawing/2014/main" id="{6670821A-B154-D3DC-BBD6-683666E95901}"/>
              </a:ext>
            </a:extLst>
          </p:cNvPr>
          <p:cNvSpPr>
            <a:spLocks noGrp="1"/>
          </p:cNvSpPr>
          <p:nvPr>
            <p:ph type="ftr" sz="quarter" idx="11"/>
          </p:nvPr>
        </p:nvSpPr>
        <p:spPr/>
        <p:txBody>
          <a:bodyPr/>
          <a:lstStyle/>
          <a:p>
            <a:r>
              <a:rPr lang="en-GB"/>
              <a:t>Bro Fase 2 Mileukwaliteit – SR6</a:t>
            </a:r>
          </a:p>
        </p:txBody>
      </p:sp>
      <p:sp>
        <p:nvSpPr>
          <p:cNvPr id="7" name="Tijdelijke aanduiding voor dianummer 6">
            <a:extLst>
              <a:ext uri="{FF2B5EF4-FFF2-40B4-BE49-F238E27FC236}">
                <a16:creationId xmlns:a16="http://schemas.microsoft.com/office/drawing/2014/main" id="{20CAE1D3-7D2C-7615-9035-62995F3CEB84}"/>
              </a:ext>
            </a:extLst>
          </p:cNvPr>
          <p:cNvSpPr>
            <a:spLocks noGrp="1"/>
          </p:cNvSpPr>
          <p:nvPr>
            <p:ph type="sldNum" sz="quarter" idx="12"/>
          </p:nvPr>
        </p:nvSpPr>
        <p:spPr/>
        <p:txBody>
          <a:bodyPr/>
          <a:lstStyle/>
          <a:p>
            <a:fld id="{E747F9A4-CD54-4253-AADA-639760750D61}" type="slidenum">
              <a:rPr lang="en-GB" smtClean="0"/>
              <a:t>20</a:t>
            </a:fld>
            <a:endParaRPr lang="en-GB"/>
          </a:p>
        </p:txBody>
      </p:sp>
    </p:spTree>
    <p:extLst>
      <p:ext uri="{BB962C8B-B14F-4D97-AF65-F5344CB8AC3E}">
        <p14:creationId xmlns:p14="http://schemas.microsoft.com/office/powerpoint/2010/main" val="277784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Programma</a:t>
            </a:r>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3</a:t>
            </a:fld>
            <a:endParaRPr lang="nl-NL" dirty="0"/>
          </a:p>
        </p:txBody>
      </p:sp>
      <p:sp>
        <p:nvSpPr>
          <p:cNvPr id="8" name="Tijdelijke aanduiding voor tekst 7"/>
          <p:cNvSpPr>
            <a:spLocks noGrp="1"/>
          </p:cNvSpPr>
          <p:nvPr>
            <p:ph type="body" sz="quarter" idx="13"/>
          </p:nvPr>
        </p:nvSpPr>
        <p:spPr/>
        <p:txBody>
          <a:bodyPr/>
          <a:lstStyle/>
          <a:p>
            <a:pPr marL="342900" indent="-342900">
              <a:buFontTx/>
              <a:buChar char="-"/>
            </a:pPr>
            <a:r>
              <a:rPr lang="nl-NL" sz="2000" dirty="0"/>
              <a:t>RECAP Milieukwaliteit in de BRO</a:t>
            </a:r>
          </a:p>
          <a:p>
            <a:pPr marL="342900" indent="-342900">
              <a:buFontTx/>
              <a:buChar char="-"/>
            </a:pPr>
            <a:r>
              <a:rPr lang="nl-NL" sz="2000" dirty="0"/>
              <a:t>Algemene voortgang Sprint 6</a:t>
            </a:r>
          </a:p>
          <a:p>
            <a:pPr marL="342900" indent="-342900">
              <a:buFontTx/>
              <a:buChar char="-"/>
            </a:pPr>
            <a:r>
              <a:rPr lang="nl-NL" sz="2000" dirty="0"/>
              <a:t>Ontwerpvraagstukken</a:t>
            </a:r>
          </a:p>
          <a:p>
            <a:pPr marL="342900" indent="-342900">
              <a:buFontTx/>
              <a:buChar char="-"/>
            </a:pPr>
            <a:r>
              <a:rPr lang="nl-NL" sz="2000" dirty="0"/>
              <a:t>SAD versie 0.7</a:t>
            </a:r>
          </a:p>
          <a:p>
            <a:pPr marL="342900" indent="-342900">
              <a:buFontTx/>
              <a:buChar char="-"/>
            </a:pPr>
            <a:r>
              <a:rPr lang="nl-NL" sz="2000" dirty="0"/>
              <a:t>SLD versie 0.7</a:t>
            </a:r>
          </a:p>
          <a:p>
            <a:pPr marL="342900" indent="-342900">
              <a:buFontTx/>
              <a:buChar char="-"/>
            </a:pPr>
            <a:r>
              <a:rPr lang="nl-NL" sz="2000" dirty="0"/>
              <a:t>Vooruitblik</a:t>
            </a:r>
          </a:p>
          <a:p>
            <a:endParaRPr lang="nl-NL" sz="2000" dirty="0"/>
          </a:p>
          <a:p>
            <a:endParaRPr lang="nl-NL" dirty="0"/>
          </a:p>
        </p:txBody>
      </p:sp>
      <p:pic>
        <p:nvPicPr>
          <p:cNvPr id="2" name="Afbeelding 1">
            <a:extLst>
              <a:ext uri="{FF2B5EF4-FFF2-40B4-BE49-F238E27FC236}">
                <a16:creationId xmlns:a16="http://schemas.microsoft.com/office/drawing/2014/main" id="{AB11861E-3857-3684-B3D8-01774EA74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1127" y="160612"/>
            <a:ext cx="1584222" cy="820610"/>
          </a:xfrm>
          <a:prstGeom prst="rect">
            <a:avLst/>
          </a:prstGeom>
        </p:spPr>
      </p:pic>
      <p:sp>
        <p:nvSpPr>
          <p:cNvPr id="6" name="Tijdelijke aanduiding voor datum 2">
            <a:extLst>
              <a:ext uri="{FF2B5EF4-FFF2-40B4-BE49-F238E27FC236}">
                <a16:creationId xmlns:a16="http://schemas.microsoft.com/office/drawing/2014/main" id="{7943151D-3AF6-CA20-1A3A-E5B554E10408}"/>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
        <p:nvSpPr>
          <p:cNvPr id="9" name="Tijdelijke aanduiding voor voettekst 3">
            <a:extLst>
              <a:ext uri="{FF2B5EF4-FFF2-40B4-BE49-F238E27FC236}">
                <a16:creationId xmlns:a16="http://schemas.microsoft.com/office/drawing/2014/main" id="{100AB361-AA12-E062-4B5C-D15797B930EF}"/>
              </a:ext>
            </a:extLst>
          </p:cNvPr>
          <p:cNvSpPr>
            <a:spLocks noGrp="1"/>
          </p:cNvSpPr>
          <p:nvPr>
            <p:ph type="ftr" sz="quarter" idx="11"/>
          </p:nvPr>
        </p:nvSpPr>
        <p:spPr>
          <a:xfrm>
            <a:off x="2195736" y="6337349"/>
            <a:ext cx="3824064" cy="365125"/>
          </a:xfrm>
        </p:spPr>
        <p:txBody>
          <a:bodyPr/>
          <a:lstStyle/>
          <a:p>
            <a:pPr>
              <a:defRPr/>
            </a:pPr>
            <a:r>
              <a:rPr lang="nl-NL"/>
              <a:t>Bro Fase 2 Mileukwaliteit – SR6</a:t>
            </a:r>
            <a:endParaRPr lang="nl-NL" dirty="0"/>
          </a:p>
        </p:txBody>
      </p:sp>
    </p:spTree>
    <p:extLst>
      <p:ext uri="{BB962C8B-B14F-4D97-AF65-F5344CB8AC3E}">
        <p14:creationId xmlns:p14="http://schemas.microsoft.com/office/powerpoint/2010/main" val="2105792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AD5A-87A2-9D55-ECCE-3DE692C835FE}"/>
              </a:ext>
            </a:extLst>
          </p:cNvPr>
          <p:cNvSpPr>
            <a:spLocks noGrp="1"/>
          </p:cNvSpPr>
          <p:nvPr>
            <p:ph type="title"/>
          </p:nvPr>
        </p:nvSpPr>
        <p:spPr/>
        <p:txBody>
          <a:bodyPr/>
          <a:lstStyle/>
          <a:p>
            <a:r>
              <a:rPr lang="en-GB" dirty="0" err="1"/>
              <a:t>Vastgestelde</a:t>
            </a:r>
            <a:r>
              <a:rPr lang="en-GB" dirty="0"/>
              <a:t> </a:t>
            </a:r>
            <a:r>
              <a:rPr lang="en-GB" dirty="0" err="1"/>
              <a:t>ernstige</a:t>
            </a:r>
            <a:r>
              <a:rPr lang="en-GB" dirty="0"/>
              <a:t> </a:t>
            </a:r>
            <a:r>
              <a:rPr lang="en-GB" dirty="0" err="1"/>
              <a:t>verontreiniging</a:t>
            </a:r>
            <a:endParaRPr lang="en-GB" dirty="0"/>
          </a:p>
        </p:txBody>
      </p:sp>
      <p:sp>
        <p:nvSpPr>
          <p:cNvPr id="5" name="Content Placeholder 4">
            <a:extLst>
              <a:ext uri="{FF2B5EF4-FFF2-40B4-BE49-F238E27FC236}">
                <a16:creationId xmlns:a16="http://schemas.microsoft.com/office/drawing/2014/main" id="{67006AF6-7769-210A-4E0F-403A00EC8568}"/>
              </a:ext>
            </a:extLst>
          </p:cNvPr>
          <p:cNvSpPr>
            <a:spLocks noGrp="1"/>
          </p:cNvSpPr>
          <p:nvPr>
            <p:ph idx="1"/>
          </p:nvPr>
        </p:nvSpPr>
        <p:spPr>
          <a:xfrm>
            <a:off x="900112" y="2226469"/>
            <a:ext cx="8101020" cy="3263504"/>
          </a:xfrm>
        </p:spPr>
        <p:txBody>
          <a:bodyPr/>
          <a:lstStyle/>
          <a:p>
            <a:r>
              <a:rPr lang="nl-NL" dirty="0"/>
              <a:t>Op een bodemlocatie kunnen 0, 1 of meer ernstige verontreinigingen geregistreerd worden.</a:t>
            </a:r>
          </a:p>
          <a:p>
            <a:r>
              <a:rPr lang="nl-NL" dirty="0" err="1"/>
              <a:t>Verorontreiniging</a:t>
            </a:r>
            <a:r>
              <a:rPr lang="nl-NL" dirty="0"/>
              <a:t> van grond en grondwater worden apart geregistreerd</a:t>
            </a:r>
          </a:p>
          <a:p>
            <a:r>
              <a:rPr lang="nl-NL" dirty="0"/>
              <a:t>Contouren kunnen overlappen</a:t>
            </a:r>
          </a:p>
          <a:p>
            <a:r>
              <a:rPr lang="nl-NL" dirty="0"/>
              <a:t>De verontreinigingscontour kan de grens van de bodemlocatie overschrijden (m.n. bij grondwater)</a:t>
            </a:r>
          </a:p>
          <a:p>
            <a:pPr lvl="1"/>
            <a:r>
              <a:rPr lang="nl-NL" dirty="0"/>
              <a:t>de grens van de bodemlocatie wordt dan niet aangepast</a:t>
            </a:r>
            <a:endParaRPr lang="en-GB" dirty="0"/>
          </a:p>
        </p:txBody>
      </p:sp>
      <p:sp>
        <p:nvSpPr>
          <p:cNvPr id="3" name="Oval 2">
            <a:extLst>
              <a:ext uri="{FF2B5EF4-FFF2-40B4-BE49-F238E27FC236}">
                <a16:creationId xmlns:a16="http://schemas.microsoft.com/office/drawing/2014/main" id="{7C4F8561-FB8D-58AB-920C-C4F913AE4258}"/>
              </a:ext>
            </a:extLst>
          </p:cNvPr>
          <p:cNvSpPr/>
          <p:nvPr/>
        </p:nvSpPr>
        <p:spPr>
          <a:xfrm>
            <a:off x="6195463" y="193106"/>
            <a:ext cx="2747034" cy="1046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FFFFFF"/>
                </a:solidFill>
              </a:rPr>
              <a:t>voorstel</a:t>
            </a:r>
            <a:r>
              <a:rPr lang="en-GB" dirty="0">
                <a:solidFill>
                  <a:srgbClr val="FFFFFF"/>
                </a:solidFill>
              </a:rPr>
              <a:t>: </a:t>
            </a:r>
            <a:r>
              <a:rPr lang="en-GB" dirty="0" err="1">
                <a:solidFill>
                  <a:srgbClr val="FFFFFF"/>
                </a:solidFill>
              </a:rPr>
              <a:t>diepte</a:t>
            </a:r>
            <a:r>
              <a:rPr lang="en-GB" dirty="0">
                <a:solidFill>
                  <a:srgbClr val="FFFFFF"/>
                </a:solidFill>
              </a:rPr>
              <a:t> </a:t>
            </a:r>
            <a:r>
              <a:rPr lang="en-GB" dirty="0" err="1">
                <a:solidFill>
                  <a:srgbClr val="FFFFFF"/>
                </a:solidFill>
              </a:rPr>
              <a:t>vastleggen</a:t>
            </a:r>
            <a:endParaRPr lang="en-GB" dirty="0">
              <a:solidFill>
                <a:srgbClr val="FFFFFF"/>
              </a:solidFill>
            </a:endParaRPr>
          </a:p>
          <a:p>
            <a:pPr algn="ctr"/>
            <a:r>
              <a:rPr lang="en-GB" dirty="0">
                <a:solidFill>
                  <a:srgbClr val="FFFFFF"/>
                </a:solidFill>
              </a:rPr>
              <a:t>(</a:t>
            </a:r>
            <a:r>
              <a:rPr lang="en-GB" dirty="0" err="1">
                <a:solidFill>
                  <a:srgbClr val="FFFFFF"/>
                </a:solidFill>
              </a:rPr>
              <a:t>optioneel</a:t>
            </a:r>
            <a:r>
              <a:rPr lang="en-GB" dirty="0">
                <a:solidFill>
                  <a:srgbClr val="FFFFFF"/>
                </a:solidFill>
              </a:rPr>
              <a:t>)</a:t>
            </a:r>
          </a:p>
        </p:txBody>
      </p:sp>
      <p:grpSp>
        <p:nvGrpSpPr>
          <p:cNvPr id="14" name="Group 13">
            <a:extLst>
              <a:ext uri="{FF2B5EF4-FFF2-40B4-BE49-F238E27FC236}">
                <a16:creationId xmlns:a16="http://schemas.microsoft.com/office/drawing/2014/main" id="{D3F5F0FB-CE17-138D-743F-DF4F68E56B9A}"/>
              </a:ext>
            </a:extLst>
          </p:cNvPr>
          <p:cNvGrpSpPr/>
          <p:nvPr/>
        </p:nvGrpSpPr>
        <p:grpSpPr>
          <a:xfrm>
            <a:off x="142867" y="5162762"/>
            <a:ext cx="8858265" cy="1695238"/>
            <a:chOff x="587344" y="4606097"/>
            <a:chExt cx="8858265" cy="1695238"/>
          </a:xfrm>
        </p:grpSpPr>
        <p:sp>
          <p:nvSpPr>
            <p:cNvPr id="7" name="TextBox 6">
              <a:extLst>
                <a:ext uri="{FF2B5EF4-FFF2-40B4-BE49-F238E27FC236}">
                  <a16:creationId xmlns:a16="http://schemas.microsoft.com/office/drawing/2014/main" id="{ACE4DE66-96C0-90D5-94BF-B181D37EB53E}"/>
                </a:ext>
              </a:extLst>
            </p:cNvPr>
            <p:cNvSpPr txBox="1"/>
            <p:nvPr/>
          </p:nvSpPr>
          <p:spPr>
            <a:xfrm>
              <a:off x="3758341" y="5070760"/>
              <a:ext cx="3142857" cy="377025"/>
            </a:xfrm>
            <a:prstGeom prst="rect">
              <a:avLst/>
            </a:prstGeom>
            <a:noFill/>
          </p:spPr>
          <p:txBody>
            <a:bodyPr wrap="square" rtlCol="0">
              <a:spAutoFit/>
            </a:bodyPr>
            <a:lstStyle/>
            <a:p>
              <a:pPr algn="ctr"/>
              <a:r>
                <a:rPr lang="en-GB" i="1" dirty="0" err="1">
                  <a:solidFill>
                    <a:schemeClr val="accent1"/>
                  </a:solidFill>
                </a:rPr>
                <a:t>compartiment</a:t>
              </a:r>
              <a:r>
                <a:rPr lang="en-GB" i="1" dirty="0">
                  <a:solidFill>
                    <a:schemeClr val="accent1"/>
                  </a:solidFill>
                </a:rPr>
                <a:t> (type contour)</a:t>
              </a:r>
            </a:p>
          </p:txBody>
        </p:sp>
        <p:pic>
          <p:nvPicPr>
            <p:cNvPr id="9" name="Picture 8">
              <a:extLst>
                <a:ext uri="{FF2B5EF4-FFF2-40B4-BE49-F238E27FC236}">
                  <a16:creationId xmlns:a16="http://schemas.microsoft.com/office/drawing/2014/main" id="{0C74ED53-0483-3002-C6EF-BC38A354A048}"/>
                </a:ext>
              </a:extLst>
            </p:cNvPr>
            <p:cNvPicPr>
              <a:picLocks noChangeAspect="1"/>
            </p:cNvPicPr>
            <p:nvPr/>
          </p:nvPicPr>
          <p:blipFill rotWithShape="1">
            <a:blip r:embed="rId3"/>
            <a:srcRect l="58385"/>
            <a:stretch/>
          </p:blipFill>
          <p:spPr>
            <a:xfrm>
              <a:off x="6952186" y="4745670"/>
              <a:ext cx="2493423" cy="1488606"/>
            </a:xfrm>
            <a:prstGeom prst="rect">
              <a:avLst/>
            </a:prstGeom>
          </p:spPr>
        </p:pic>
        <p:cxnSp>
          <p:nvCxnSpPr>
            <p:cNvPr id="11" name="Straight Arrow Connector 10">
              <a:extLst>
                <a:ext uri="{FF2B5EF4-FFF2-40B4-BE49-F238E27FC236}">
                  <a16:creationId xmlns:a16="http://schemas.microsoft.com/office/drawing/2014/main" id="{9B9BF1A1-E19E-C9AB-ACD2-4D9279659A1F}"/>
                </a:ext>
              </a:extLst>
            </p:cNvPr>
            <p:cNvCxnSpPr>
              <a:cxnSpLocks/>
            </p:cNvCxnSpPr>
            <p:nvPr/>
          </p:nvCxnSpPr>
          <p:spPr>
            <a:xfrm>
              <a:off x="3800475" y="5483422"/>
              <a:ext cx="3040968" cy="6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CF68286-AFBA-631A-706A-B3ADB9728F8A}"/>
                </a:ext>
              </a:extLst>
            </p:cNvPr>
            <p:cNvPicPr>
              <a:picLocks noChangeAspect="1"/>
            </p:cNvPicPr>
            <p:nvPr/>
          </p:nvPicPr>
          <p:blipFill>
            <a:blip r:embed="rId4"/>
            <a:stretch>
              <a:fillRect/>
            </a:stretch>
          </p:blipFill>
          <p:spPr>
            <a:xfrm>
              <a:off x="587344" y="4606097"/>
              <a:ext cx="3142857" cy="1695238"/>
            </a:xfrm>
            <a:prstGeom prst="rect">
              <a:avLst/>
            </a:prstGeom>
          </p:spPr>
        </p:pic>
      </p:grpSp>
      <p:sp>
        <p:nvSpPr>
          <p:cNvPr id="4" name="Tijdelijke aanduiding voor datum 3">
            <a:extLst>
              <a:ext uri="{FF2B5EF4-FFF2-40B4-BE49-F238E27FC236}">
                <a16:creationId xmlns:a16="http://schemas.microsoft.com/office/drawing/2014/main" id="{2F2CB03C-CE3F-D598-49BF-08D5F1286B0F}"/>
              </a:ext>
            </a:extLst>
          </p:cNvPr>
          <p:cNvSpPr>
            <a:spLocks noGrp="1"/>
          </p:cNvSpPr>
          <p:nvPr>
            <p:ph type="dt" sz="half" idx="10"/>
          </p:nvPr>
        </p:nvSpPr>
        <p:spPr/>
        <p:txBody>
          <a:bodyPr/>
          <a:lstStyle/>
          <a:p>
            <a:r>
              <a:rPr lang="nl-NL" dirty="0"/>
              <a:t> </a:t>
            </a:r>
            <a:endParaRPr lang="en-GB" dirty="0"/>
          </a:p>
        </p:txBody>
      </p:sp>
      <p:sp>
        <p:nvSpPr>
          <p:cNvPr id="6" name="Tijdelijke aanduiding voor voettekst 5">
            <a:extLst>
              <a:ext uri="{FF2B5EF4-FFF2-40B4-BE49-F238E27FC236}">
                <a16:creationId xmlns:a16="http://schemas.microsoft.com/office/drawing/2014/main" id="{4D653542-3F8D-D017-B18B-A4432C9B6CC9}"/>
              </a:ext>
            </a:extLst>
          </p:cNvPr>
          <p:cNvSpPr>
            <a:spLocks noGrp="1"/>
          </p:cNvSpPr>
          <p:nvPr>
            <p:ph type="ftr" sz="quarter" idx="11"/>
          </p:nvPr>
        </p:nvSpPr>
        <p:spPr/>
        <p:txBody>
          <a:bodyPr/>
          <a:lstStyle/>
          <a:p>
            <a:endParaRPr lang="en-GB" dirty="0"/>
          </a:p>
        </p:txBody>
      </p:sp>
      <p:sp>
        <p:nvSpPr>
          <p:cNvPr id="8" name="Tijdelijke aanduiding voor dianummer 7">
            <a:extLst>
              <a:ext uri="{FF2B5EF4-FFF2-40B4-BE49-F238E27FC236}">
                <a16:creationId xmlns:a16="http://schemas.microsoft.com/office/drawing/2014/main" id="{BA7F211A-2702-A0AF-DD34-2362CDAF650B}"/>
              </a:ext>
            </a:extLst>
          </p:cNvPr>
          <p:cNvSpPr>
            <a:spLocks noGrp="1"/>
          </p:cNvSpPr>
          <p:nvPr>
            <p:ph type="sldNum" sz="quarter" idx="12"/>
          </p:nvPr>
        </p:nvSpPr>
        <p:spPr/>
        <p:txBody>
          <a:bodyPr/>
          <a:lstStyle/>
          <a:p>
            <a:fld id="{E747F9A4-CD54-4253-AADA-639760750D61}" type="slidenum">
              <a:rPr lang="en-GB" smtClean="0"/>
              <a:t>21</a:t>
            </a:fld>
            <a:endParaRPr lang="en-GB"/>
          </a:p>
        </p:txBody>
      </p:sp>
    </p:spTree>
    <p:extLst>
      <p:ext uri="{BB962C8B-B14F-4D97-AF65-F5344CB8AC3E}">
        <p14:creationId xmlns:p14="http://schemas.microsoft.com/office/powerpoint/2010/main" val="99263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9742-A954-3841-6117-F9B2E6470B3A}"/>
              </a:ext>
            </a:extLst>
          </p:cNvPr>
          <p:cNvSpPr>
            <a:spLocks noGrp="1"/>
          </p:cNvSpPr>
          <p:nvPr>
            <p:ph type="title"/>
          </p:nvPr>
        </p:nvSpPr>
        <p:spPr/>
        <p:txBody>
          <a:bodyPr/>
          <a:lstStyle/>
          <a:p>
            <a:r>
              <a:rPr lang="en-GB" dirty="0" err="1"/>
              <a:t>Saneringscontour</a:t>
            </a:r>
            <a:endParaRPr lang="en-GB" dirty="0"/>
          </a:p>
        </p:txBody>
      </p:sp>
      <p:sp>
        <p:nvSpPr>
          <p:cNvPr id="3" name="Content Placeholder 2">
            <a:extLst>
              <a:ext uri="{FF2B5EF4-FFF2-40B4-BE49-F238E27FC236}">
                <a16:creationId xmlns:a16="http://schemas.microsoft.com/office/drawing/2014/main" id="{30E663F3-30E7-C8B3-1875-B92ADCD5E3E8}"/>
              </a:ext>
            </a:extLst>
          </p:cNvPr>
          <p:cNvSpPr>
            <a:spLocks noGrp="1"/>
          </p:cNvSpPr>
          <p:nvPr>
            <p:ph idx="1"/>
          </p:nvPr>
        </p:nvSpPr>
        <p:spPr/>
        <p:txBody>
          <a:bodyPr>
            <a:normAutofit/>
          </a:bodyPr>
          <a:lstStyle/>
          <a:p>
            <a:r>
              <a:rPr lang="nl-NL" dirty="0"/>
              <a:t>Een uitgevoerde sanering waarmee het bevoegd gezag Wet Bodembescherming heeft ingestemd middels een </a:t>
            </a:r>
            <a:r>
              <a:rPr lang="nl-NL" i="1" dirty="0"/>
              <a:t>beschikking tot instemming </a:t>
            </a:r>
            <a:r>
              <a:rPr lang="nl-NL" dirty="0"/>
              <a:t>(</a:t>
            </a:r>
            <a:r>
              <a:rPr lang="nl-NL" dirty="0" err="1"/>
              <a:t>Wbb</a:t>
            </a:r>
            <a:r>
              <a:rPr lang="nl-NL" dirty="0"/>
              <a:t> artikel 39b en 39c) </a:t>
            </a:r>
          </a:p>
          <a:p>
            <a:pPr lvl="1"/>
            <a:r>
              <a:rPr lang="nl-NL" dirty="0"/>
              <a:t>Dat geldt voor saneringen uitgevoerd volgens de </a:t>
            </a:r>
            <a:r>
              <a:rPr lang="nl-NL" dirty="0" err="1"/>
              <a:t>Wbb</a:t>
            </a:r>
            <a:r>
              <a:rPr lang="nl-NL" dirty="0"/>
              <a:t> en voor uniforme saneringen uitgevoerd volgens het BUS.</a:t>
            </a:r>
          </a:p>
          <a:p>
            <a:pPr lvl="1"/>
            <a:r>
              <a:rPr lang="nl-NL" i="1" dirty="0">
                <a:solidFill>
                  <a:srgbClr val="FF0000"/>
                </a:solidFill>
              </a:rPr>
              <a:t>Niet</a:t>
            </a:r>
            <a:r>
              <a:rPr lang="nl-NL" dirty="0"/>
              <a:t> saneringsplan</a:t>
            </a:r>
          </a:p>
          <a:p>
            <a:pPr lvl="1"/>
            <a:r>
              <a:rPr lang="nl-NL" i="1" dirty="0">
                <a:solidFill>
                  <a:srgbClr val="FF0000"/>
                </a:solidFill>
              </a:rPr>
              <a:t>Niet</a:t>
            </a:r>
            <a:r>
              <a:rPr lang="nl-NL" dirty="0"/>
              <a:t> wanneer het bevoegd gezag </a:t>
            </a:r>
            <a:r>
              <a:rPr lang="nl-NL" dirty="0" err="1"/>
              <a:t>Wbb</a:t>
            </a:r>
            <a:r>
              <a:rPr lang="nl-NL" dirty="0"/>
              <a:t> </a:t>
            </a:r>
            <a:r>
              <a:rPr lang="nl-NL" u="sng" dirty="0"/>
              <a:t>niet</a:t>
            </a:r>
            <a:r>
              <a:rPr lang="nl-NL" dirty="0"/>
              <a:t> heeft ingestemd met de uitgevoerde sanering.</a:t>
            </a:r>
          </a:p>
        </p:txBody>
      </p:sp>
      <p:sp>
        <p:nvSpPr>
          <p:cNvPr id="5" name="Oval 4">
            <a:extLst>
              <a:ext uri="{FF2B5EF4-FFF2-40B4-BE49-F238E27FC236}">
                <a16:creationId xmlns:a16="http://schemas.microsoft.com/office/drawing/2014/main" id="{C34CE533-8FF0-5402-AAF6-ECBA5923BE19}"/>
              </a:ext>
            </a:extLst>
          </p:cNvPr>
          <p:cNvSpPr/>
          <p:nvPr/>
        </p:nvSpPr>
        <p:spPr>
          <a:xfrm>
            <a:off x="5436096" y="188640"/>
            <a:ext cx="3507879" cy="1282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FFFFFF"/>
                </a:solidFill>
              </a:rPr>
              <a:t>Onderscheid</a:t>
            </a:r>
            <a:r>
              <a:rPr lang="en-GB" dirty="0">
                <a:solidFill>
                  <a:srgbClr val="FFFFFF"/>
                </a:solidFill>
              </a:rPr>
              <a:t> </a:t>
            </a:r>
            <a:r>
              <a:rPr lang="en-GB" dirty="0" err="1">
                <a:solidFill>
                  <a:srgbClr val="FFFFFF"/>
                </a:solidFill>
              </a:rPr>
              <a:t>niet</a:t>
            </a:r>
            <a:r>
              <a:rPr lang="en-GB" dirty="0">
                <a:solidFill>
                  <a:srgbClr val="FFFFFF"/>
                </a:solidFill>
              </a:rPr>
              <a:t> </a:t>
            </a:r>
            <a:r>
              <a:rPr lang="en-GB" dirty="0" err="1">
                <a:solidFill>
                  <a:srgbClr val="FFFFFF"/>
                </a:solidFill>
              </a:rPr>
              <a:t>altijd</a:t>
            </a:r>
            <a:r>
              <a:rPr lang="en-GB" dirty="0">
                <a:solidFill>
                  <a:srgbClr val="FFFFFF"/>
                </a:solidFill>
              </a:rPr>
              <a:t> </a:t>
            </a:r>
            <a:r>
              <a:rPr lang="en-GB" dirty="0" err="1">
                <a:solidFill>
                  <a:srgbClr val="FFFFFF"/>
                </a:solidFill>
              </a:rPr>
              <a:t>eenduidig</a:t>
            </a:r>
            <a:r>
              <a:rPr lang="en-GB" dirty="0">
                <a:solidFill>
                  <a:srgbClr val="FFFFFF"/>
                </a:solidFill>
              </a:rPr>
              <a:t> </a:t>
            </a:r>
            <a:r>
              <a:rPr lang="en-GB" dirty="0" err="1">
                <a:solidFill>
                  <a:srgbClr val="FFFFFF"/>
                </a:solidFill>
              </a:rPr>
              <a:t>te</a:t>
            </a:r>
            <a:r>
              <a:rPr lang="en-GB" dirty="0">
                <a:solidFill>
                  <a:srgbClr val="FFFFFF"/>
                </a:solidFill>
              </a:rPr>
              <a:t> </a:t>
            </a:r>
            <a:r>
              <a:rPr lang="en-GB" dirty="0" err="1">
                <a:solidFill>
                  <a:srgbClr val="FFFFFF"/>
                </a:solidFill>
              </a:rPr>
              <a:t>maken</a:t>
            </a:r>
            <a:r>
              <a:rPr lang="en-GB" dirty="0">
                <a:solidFill>
                  <a:srgbClr val="FFFFFF"/>
                </a:solidFill>
              </a:rPr>
              <a:t> in </a:t>
            </a:r>
            <a:r>
              <a:rPr lang="en-GB" dirty="0" err="1">
                <a:solidFill>
                  <a:srgbClr val="FFFFFF"/>
                </a:solidFill>
              </a:rPr>
              <a:t>huidige</a:t>
            </a:r>
            <a:r>
              <a:rPr lang="en-GB" dirty="0">
                <a:solidFill>
                  <a:srgbClr val="FFFFFF"/>
                </a:solidFill>
              </a:rPr>
              <a:t> registratie</a:t>
            </a:r>
          </a:p>
        </p:txBody>
      </p:sp>
      <p:sp>
        <p:nvSpPr>
          <p:cNvPr id="4" name="Tijdelijke aanduiding voor datum 3">
            <a:extLst>
              <a:ext uri="{FF2B5EF4-FFF2-40B4-BE49-F238E27FC236}">
                <a16:creationId xmlns:a16="http://schemas.microsoft.com/office/drawing/2014/main" id="{80C3CB02-B987-7C98-0EA0-FD53243D4572}"/>
              </a:ext>
            </a:extLst>
          </p:cNvPr>
          <p:cNvSpPr>
            <a:spLocks noGrp="1"/>
          </p:cNvSpPr>
          <p:nvPr>
            <p:ph type="dt" sz="half" idx="10"/>
          </p:nvPr>
        </p:nvSpPr>
        <p:spPr/>
        <p:txBody>
          <a:bodyPr/>
          <a:lstStyle/>
          <a:p>
            <a:r>
              <a:rPr lang="nl-NL"/>
              <a:t>13-04-2023 </a:t>
            </a:r>
            <a:endParaRPr lang="en-GB"/>
          </a:p>
        </p:txBody>
      </p:sp>
      <p:sp>
        <p:nvSpPr>
          <p:cNvPr id="6" name="Tijdelijke aanduiding voor voettekst 5">
            <a:extLst>
              <a:ext uri="{FF2B5EF4-FFF2-40B4-BE49-F238E27FC236}">
                <a16:creationId xmlns:a16="http://schemas.microsoft.com/office/drawing/2014/main" id="{9BF61736-34B6-CF40-3BD2-91F622402DF4}"/>
              </a:ext>
            </a:extLst>
          </p:cNvPr>
          <p:cNvSpPr>
            <a:spLocks noGrp="1"/>
          </p:cNvSpPr>
          <p:nvPr>
            <p:ph type="ftr" sz="quarter" idx="11"/>
          </p:nvPr>
        </p:nvSpPr>
        <p:spPr/>
        <p:txBody>
          <a:bodyPr/>
          <a:lstStyle/>
          <a:p>
            <a:r>
              <a:rPr lang="en-GB"/>
              <a:t>Bro Fase 2 Mileukwaliteit – SR6</a:t>
            </a:r>
          </a:p>
        </p:txBody>
      </p:sp>
      <p:sp>
        <p:nvSpPr>
          <p:cNvPr id="7" name="Tijdelijke aanduiding voor dianummer 6">
            <a:extLst>
              <a:ext uri="{FF2B5EF4-FFF2-40B4-BE49-F238E27FC236}">
                <a16:creationId xmlns:a16="http://schemas.microsoft.com/office/drawing/2014/main" id="{9D5D2FF4-C898-CCEE-0D5F-C62E83B7C101}"/>
              </a:ext>
            </a:extLst>
          </p:cNvPr>
          <p:cNvSpPr>
            <a:spLocks noGrp="1"/>
          </p:cNvSpPr>
          <p:nvPr>
            <p:ph type="sldNum" sz="quarter" idx="12"/>
          </p:nvPr>
        </p:nvSpPr>
        <p:spPr/>
        <p:txBody>
          <a:bodyPr/>
          <a:lstStyle/>
          <a:p>
            <a:fld id="{E747F9A4-CD54-4253-AADA-639760750D61}" type="slidenum">
              <a:rPr lang="en-GB" smtClean="0"/>
              <a:t>22</a:t>
            </a:fld>
            <a:endParaRPr lang="en-GB"/>
          </a:p>
        </p:txBody>
      </p:sp>
    </p:spTree>
    <p:extLst>
      <p:ext uri="{BB962C8B-B14F-4D97-AF65-F5344CB8AC3E}">
        <p14:creationId xmlns:p14="http://schemas.microsoft.com/office/powerpoint/2010/main" val="3415384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AD5A-87A2-9D55-ECCE-3DE692C835FE}"/>
              </a:ext>
            </a:extLst>
          </p:cNvPr>
          <p:cNvSpPr>
            <a:spLocks noGrp="1"/>
          </p:cNvSpPr>
          <p:nvPr>
            <p:ph type="title"/>
          </p:nvPr>
        </p:nvSpPr>
        <p:spPr/>
        <p:txBody>
          <a:bodyPr/>
          <a:lstStyle/>
          <a:p>
            <a:r>
              <a:rPr lang="en-GB" dirty="0" err="1"/>
              <a:t>Uitgevoerde</a:t>
            </a:r>
            <a:r>
              <a:rPr lang="en-GB" dirty="0"/>
              <a:t> </a:t>
            </a:r>
            <a:r>
              <a:rPr lang="en-GB" dirty="0" err="1"/>
              <a:t>sanering</a:t>
            </a:r>
            <a:endParaRPr lang="en-GB" dirty="0"/>
          </a:p>
        </p:txBody>
      </p:sp>
      <p:sp>
        <p:nvSpPr>
          <p:cNvPr id="5" name="Content Placeholder 4">
            <a:extLst>
              <a:ext uri="{FF2B5EF4-FFF2-40B4-BE49-F238E27FC236}">
                <a16:creationId xmlns:a16="http://schemas.microsoft.com/office/drawing/2014/main" id="{67006AF6-7769-210A-4E0F-403A00EC8568}"/>
              </a:ext>
            </a:extLst>
          </p:cNvPr>
          <p:cNvSpPr>
            <a:spLocks noGrp="1"/>
          </p:cNvSpPr>
          <p:nvPr>
            <p:ph idx="1"/>
          </p:nvPr>
        </p:nvSpPr>
        <p:spPr>
          <a:xfrm>
            <a:off x="900112" y="2211561"/>
            <a:ext cx="8243888" cy="3538587"/>
          </a:xfrm>
        </p:spPr>
        <p:txBody>
          <a:bodyPr/>
          <a:lstStyle/>
          <a:p>
            <a:r>
              <a:rPr lang="nl-NL" dirty="0"/>
              <a:t>Op een bodemlocatie kunnen 0, 1 of meer uitgevoerde saneringen geregistreerd worden.</a:t>
            </a:r>
          </a:p>
          <a:p>
            <a:r>
              <a:rPr lang="nl-NL" dirty="0"/>
              <a:t>Sanering voor grond en grondwater worden apart geregistreerd</a:t>
            </a:r>
          </a:p>
          <a:p>
            <a:r>
              <a:rPr lang="nl-NL" dirty="0"/>
              <a:t>Contouren kunnen overlappen</a:t>
            </a:r>
          </a:p>
          <a:p>
            <a:r>
              <a:rPr lang="nl-NL" dirty="0"/>
              <a:t>De saneringscontour kan de grens van de bodemlocatie overschrijden</a:t>
            </a:r>
          </a:p>
          <a:p>
            <a:pPr lvl="1"/>
            <a:r>
              <a:rPr lang="nl-NL" dirty="0"/>
              <a:t>de grens van de bodemlocatie wordt dan niet aangepast</a:t>
            </a:r>
          </a:p>
          <a:p>
            <a:endParaRPr lang="en-GB" dirty="0"/>
          </a:p>
        </p:txBody>
      </p:sp>
      <p:grpSp>
        <p:nvGrpSpPr>
          <p:cNvPr id="14" name="Group 13">
            <a:extLst>
              <a:ext uri="{FF2B5EF4-FFF2-40B4-BE49-F238E27FC236}">
                <a16:creationId xmlns:a16="http://schemas.microsoft.com/office/drawing/2014/main" id="{429C96ED-867B-9A81-02F2-79D0B9A23192}"/>
              </a:ext>
            </a:extLst>
          </p:cNvPr>
          <p:cNvGrpSpPr/>
          <p:nvPr/>
        </p:nvGrpSpPr>
        <p:grpSpPr>
          <a:xfrm>
            <a:off x="574968" y="5005845"/>
            <a:ext cx="8569032" cy="1488606"/>
            <a:chOff x="519990" y="4581128"/>
            <a:chExt cx="8569032" cy="1488606"/>
          </a:xfrm>
        </p:grpSpPr>
        <p:sp>
          <p:nvSpPr>
            <p:cNvPr id="7" name="TextBox 6">
              <a:extLst>
                <a:ext uri="{FF2B5EF4-FFF2-40B4-BE49-F238E27FC236}">
                  <a16:creationId xmlns:a16="http://schemas.microsoft.com/office/drawing/2014/main" id="{ACE4DE66-96C0-90D5-94BF-B181D37EB53E}"/>
                </a:ext>
              </a:extLst>
            </p:cNvPr>
            <p:cNvSpPr txBox="1"/>
            <p:nvPr/>
          </p:nvSpPr>
          <p:spPr>
            <a:xfrm>
              <a:off x="3481782" y="5093059"/>
              <a:ext cx="3316660" cy="369332"/>
            </a:xfrm>
            <a:prstGeom prst="rect">
              <a:avLst/>
            </a:prstGeom>
            <a:noFill/>
          </p:spPr>
          <p:txBody>
            <a:bodyPr wrap="square" rtlCol="0">
              <a:spAutoFit/>
            </a:bodyPr>
            <a:lstStyle/>
            <a:p>
              <a:pPr algn="ctr"/>
              <a:r>
                <a:rPr lang="en-GB" i="1" dirty="0" err="1">
                  <a:solidFill>
                    <a:schemeClr val="accent1"/>
                  </a:solidFill>
                </a:rPr>
                <a:t>compartiment</a:t>
              </a:r>
              <a:r>
                <a:rPr lang="en-GB" i="1" dirty="0">
                  <a:solidFill>
                    <a:schemeClr val="accent1"/>
                  </a:solidFill>
                </a:rPr>
                <a:t> (type contour)</a:t>
              </a:r>
            </a:p>
          </p:txBody>
        </p:sp>
        <p:cxnSp>
          <p:nvCxnSpPr>
            <p:cNvPr id="11" name="Straight Arrow Connector 10">
              <a:extLst>
                <a:ext uri="{FF2B5EF4-FFF2-40B4-BE49-F238E27FC236}">
                  <a16:creationId xmlns:a16="http://schemas.microsoft.com/office/drawing/2014/main" id="{9B9BF1A1-E19E-C9AB-ACD2-4D9279659A1F}"/>
                </a:ext>
              </a:extLst>
            </p:cNvPr>
            <p:cNvCxnSpPr>
              <a:cxnSpLocks/>
            </p:cNvCxnSpPr>
            <p:nvPr/>
          </p:nvCxnSpPr>
          <p:spPr>
            <a:xfrm>
              <a:off x="3779912" y="5565133"/>
              <a:ext cx="28156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C74ED53-0483-3002-C6EF-BC38A354A048}"/>
                </a:ext>
              </a:extLst>
            </p:cNvPr>
            <p:cNvPicPr>
              <a:picLocks noChangeAspect="1"/>
            </p:cNvPicPr>
            <p:nvPr/>
          </p:nvPicPr>
          <p:blipFill rotWithShape="1">
            <a:blip r:embed="rId3"/>
            <a:srcRect l="58385"/>
            <a:stretch/>
          </p:blipFill>
          <p:spPr>
            <a:xfrm>
              <a:off x="6595599" y="4581128"/>
              <a:ext cx="2493423" cy="1488606"/>
            </a:xfrm>
            <a:prstGeom prst="rect">
              <a:avLst/>
            </a:prstGeom>
          </p:spPr>
        </p:pic>
        <p:pic>
          <p:nvPicPr>
            <p:cNvPr id="3" name="Picture 2">
              <a:extLst>
                <a:ext uri="{FF2B5EF4-FFF2-40B4-BE49-F238E27FC236}">
                  <a16:creationId xmlns:a16="http://schemas.microsoft.com/office/drawing/2014/main" id="{C03EAEF1-8876-64D5-D349-C495F9341FD0}"/>
                </a:ext>
              </a:extLst>
            </p:cNvPr>
            <p:cNvPicPr>
              <a:picLocks noChangeAspect="1"/>
            </p:cNvPicPr>
            <p:nvPr/>
          </p:nvPicPr>
          <p:blipFill>
            <a:blip r:embed="rId4"/>
            <a:stretch>
              <a:fillRect/>
            </a:stretch>
          </p:blipFill>
          <p:spPr>
            <a:xfrm>
              <a:off x="519990" y="4581128"/>
              <a:ext cx="3181895" cy="1488606"/>
            </a:xfrm>
            <a:prstGeom prst="rect">
              <a:avLst/>
            </a:prstGeom>
          </p:spPr>
        </p:pic>
      </p:grpSp>
      <p:sp>
        <p:nvSpPr>
          <p:cNvPr id="10" name="Oval 9">
            <a:extLst>
              <a:ext uri="{FF2B5EF4-FFF2-40B4-BE49-F238E27FC236}">
                <a16:creationId xmlns:a16="http://schemas.microsoft.com/office/drawing/2014/main" id="{EDDED7F4-2218-6D38-723A-FC58111B2904}"/>
              </a:ext>
            </a:extLst>
          </p:cNvPr>
          <p:cNvSpPr/>
          <p:nvPr/>
        </p:nvSpPr>
        <p:spPr>
          <a:xfrm>
            <a:off x="6195463" y="193106"/>
            <a:ext cx="2747034" cy="1046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FFFFFF"/>
                </a:solidFill>
              </a:rPr>
              <a:t>voorstel</a:t>
            </a:r>
            <a:r>
              <a:rPr lang="en-GB" dirty="0">
                <a:solidFill>
                  <a:srgbClr val="FFFFFF"/>
                </a:solidFill>
              </a:rPr>
              <a:t>: </a:t>
            </a:r>
            <a:r>
              <a:rPr lang="en-GB" dirty="0" err="1">
                <a:solidFill>
                  <a:srgbClr val="FFFFFF"/>
                </a:solidFill>
              </a:rPr>
              <a:t>diepte</a:t>
            </a:r>
            <a:r>
              <a:rPr lang="en-GB" dirty="0">
                <a:solidFill>
                  <a:srgbClr val="FFFFFF"/>
                </a:solidFill>
              </a:rPr>
              <a:t> </a:t>
            </a:r>
            <a:r>
              <a:rPr lang="en-GB" dirty="0" err="1">
                <a:solidFill>
                  <a:srgbClr val="FFFFFF"/>
                </a:solidFill>
              </a:rPr>
              <a:t>vastleggen</a:t>
            </a:r>
            <a:endParaRPr lang="en-GB" dirty="0">
              <a:solidFill>
                <a:srgbClr val="FFFFFF"/>
              </a:solidFill>
            </a:endParaRPr>
          </a:p>
          <a:p>
            <a:pPr algn="ctr"/>
            <a:r>
              <a:rPr lang="en-GB" dirty="0">
                <a:solidFill>
                  <a:srgbClr val="FFFFFF"/>
                </a:solidFill>
              </a:rPr>
              <a:t>(</a:t>
            </a:r>
            <a:r>
              <a:rPr lang="en-GB" dirty="0" err="1">
                <a:solidFill>
                  <a:srgbClr val="FFFFFF"/>
                </a:solidFill>
              </a:rPr>
              <a:t>optioneel</a:t>
            </a:r>
            <a:r>
              <a:rPr lang="en-GB" dirty="0">
                <a:solidFill>
                  <a:srgbClr val="FFFFFF"/>
                </a:solidFill>
              </a:rPr>
              <a:t>)</a:t>
            </a:r>
          </a:p>
        </p:txBody>
      </p:sp>
      <p:sp>
        <p:nvSpPr>
          <p:cNvPr id="4" name="Tijdelijke aanduiding voor datum 3">
            <a:extLst>
              <a:ext uri="{FF2B5EF4-FFF2-40B4-BE49-F238E27FC236}">
                <a16:creationId xmlns:a16="http://schemas.microsoft.com/office/drawing/2014/main" id="{D82BFF20-97DE-777B-9076-4464110EC08D}"/>
              </a:ext>
            </a:extLst>
          </p:cNvPr>
          <p:cNvSpPr>
            <a:spLocks noGrp="1"/>
          </p:cNvSpPr>
          <p:nvPr>
            <p:ph type="dt" sz="half" idx="10"/>
          </p:nvPr>
        </p:nvSpPr>
        <p:spPr/>
        <p:txBody>
          <a:bodyPr/>
          <a:lstStyle/>
          <a:p>
            <a:r>
              <a:rPr lang="nl-NL"/>
              <a:t>13-04-2023 </a:t>
            </a:r>
            <a:endParaRPr lang="en-GB"/>
          </a:p>
        </p:txBody>
      </p:sp>
      <p:sp>
        <p:nvSpPr>
          <p:cNvPr id="6" name="Tijdelijke aanduiding voor voettekst 5">
            <a:extLst>
              <a:ext uri="{FF2B5EF4-FFF2-40B4-BE49-F238E27FC236}">
                <a16:creationId xmlns:a16="http://schemas.microsoft.com/office/drawing/2014/main" id="{6F22523E-21B0-A0C1-7D2B-3927141F4D8F}"/>
              </a:ext>
            </a:extLst>
          </p:cNvPr>
          <p:cNvSpPr>
            <a:spLocks noGrp="1"/>
          </p:cNvSpPr>
          <p:nvPr>
            <p:ph type="ftr" sz="quarter" idx="11"/>
          </p:nvPr>
        </p:nvSpPr>
        <p:spPr/>
        <p:txBody>
          <a:bodyPr/>
          <a:lstStyle/>
          <a:p>
            <a:r>
              <a:rPr lang="en-GB"/>
              <a:t>Bro Fase 2 Mileukwaliteit – SR6</a:t>
            </a:r>
          </a:p>
        </p:txBody>
      </p:sp>
      <p:sp>
        <p:nvSpPr>
          <p:cNvPr id="8" name="Tijdelijke aanduiding voor dianummer 7">
            <a:extLst>
              <a:ext uri="{FF2B5EF4-FFF2-40B4-BE49-F238E27FC236}">
                <a16:creationId xmlns:a16="http://schemas.microsoft.com/office/drawing/2014/main" id="{CC4B1C64-5C6D-844A-B353-6572DCCF926E}"/>
              </a:ext>
            </a:extLst>
          </p:cNvPr>
          <p:cNvSpPr>
            <a:spLocks noGrp="1"/>
          </p:cNvSpPr>
          <p:nvPr>
            <p:ph type="sldNum" sz="quarter" idx="12"/>
          </p:nvPr>
        </p:nvSpPr>
        <p:spPr/>
        <p:txBody>
          <a:bodyPr/>
          <a:lstStyle/>
          <a:p>
            <a:fld id="{E747F9A4-CD54-4253-AADA-639760750D61}" type="slidenum">
              <a:rPr lang="en-GB" smtClean="0"/>
              <a:t>23</a:t>
            </a:fld>
            <a:endParaRPr lang="en-GB"/>
          </a:p>
        </p:txBody>
      </p:sp>
    </p:spTree>
    <p:extLst>
      <p:ext uri="{BB962C8B-B14F-4D97-AF65-F5344CB8AC3E}">
        <p14:creationId xmlns:p14="http://schemas.microsoft.com/office/powerpoint/2010/main" val="3024106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AD5A-87A2-9D55-ECCE-3DE692C835FE}"/>
              </a:ext>
            </a:extLst>
          </p:cNvPr>
          <p:cNvSpPr>
            <a:spLocks noGrp="1"/>
          </p:cNvSpPr>
          <p:nvPr>
            <p:ph type="title"/>
          </p:nvPr>
        </p:nvSpPr>
        <p:spPr/>
        <p:txBody>
          <a:bodyPr/>
          <a:lstStyle/>
          <a:p>
            <a:r>
              <a:rPr lang="en-GB" dirty="0" err="1"/>
              <a:t>Levensduur</a:t>
            </a:r>
            <a:r>
              <a:rPr lang="en-GB" dirty="0"/>
              <a:t> </a:t>
            </a:r>
            <a:r>
              <a:rPr lang="en-GB" dirty="0" err="1"/>
              <a:t>verontreiniging</a:t>
            </a:r>
            <a:r>
              <a:rPr lang="en-GB" dirty="0"/>
              <a:t> </a:t>
            </a:r>
            <a:r>
              <a:rPr lang="en-GB" dirty="0" err="1"/>
              <a:t>en</a:t>
            </a:r>
            <a:r>
              <a:rPr lang="en-GB" dirty="0"/>
              <a:t> </a:t>
            </a:r>
            <a:r>
              <a:rPr lang="en-GB" dirty="0" err="1"/>
              <a:t>sanering</a:t>
            </a:r>
            <a:endParaRPr lang="en-GB" dirty="0"/>
          </a:p>
        </p:txBody>
      </p:sp>
      <p:sp>
        <p:nvSpPr>
          <p:cNvPr id="5" name="Content Placeholder 4">
            <a:extLst>
              <a:ext uri="{FF2B5EF4-FFF2-40B4-BE49-F238E27FC236}">
                <a16:creationId xmlns:a16="http://schemas.microsoft.com/office/drawing/2014/main" id="{67006AF6-7769-210A-4E0F-403A00EC8568}"/>
              </a:ext>
            </a:extLst>
          </p:cNvPr>
          <p:cNvSpPr>
            <a:spLocks noGrp="1"/>
          </p:cNvSpPr>
          <p:nvPr>
            <p:ph idx="1"/>
          </p:nvPr>
        </p:nvSpPr>
        <p:spPr/>
        <p:txBody>
          <a:bodyPr>
            <a:normAutofit fontScale="85000" lnSpcReduction="20000"/>
          </a:bodyPr>
          <a:lstStyle/>
          <a:p>
            <a:r>
              <a:rPr lang="en-GB" dirty="0"/>
              <a:t>De </a:t>
            </a:r>
            <a:r>
              <a:rPr lang="en-GB" b="1" dirty="0" err="1"/>
              <a:t>verontreiniging</a:t>
            </a:r>
            <a:r>
              <a:rPr lang="en-GB" dirty="0"/>
              <a:t> </a:t>
            </a:r>
            <a:r>
              <a:rPr lang="en-GB" i="1" dirty="0" err="1"/>
              <a:t>ontstaat</a:t>
            </a:r>
            <a:r>
              <a:rPr lang="en-GB" dirty="0"/>
              <a:t> op het moment </a:t>
            </a:r>
            <a:r>
              <a:rPr lang="en-GB" dirty="0" err="1"/>
              <a:t>dat</a:t>
            </a:r>
            <a:r>
              <a:rPr lang="en-GB" dirty="0"/>
              <a:t> de </a:t>
            </a:r>
            <a:r>
              <a:rPr lang="en-GB" dirty="0" err="1"/>
              <a:t>verontreiniging</a:t>
            </a:r>
            <a:r>
              <a:rPr lang="en-GB" dirty="0"/>
              <a:t> </a:t>
            </a:r>
            <a:r>
              <a:rPr lang="en-GB" dirty="0" err="1"/>
              <a:t>officieel</a:t>
            </a:r>
            <a:r>
              <a:rPr lang="en-GB" dirty="0"/>
              <a:t> is </a:t>
            </a:r>
            <a:r>
              <a:rPr lang="en-GB" dirty="0" err="1"/>
              <a:t>vastgesteld</a:t>
            </a:r>
            <a:r>
              <a:rPr lang="en-GB" dirty="0"/>
              <a:t> (</a:t>
            </a:r>
            <a:r>
              <a:rPr lang="en-GB" dirty="0" err="1"/>
              <a:t>beschikking</a:t>
            </a:r>
            <a:r>
              <a:rPr lang="en-GB" dirty="0"/>
              <a:t>)</a:t>
            </a:r>
          </a:p>
          <a:p>
            <a:pPr lvl="1"/>
            <a:r>
              <a:rPr lang="en-GB" dirty="0" err="1"/>
              <a:t>Begindatum</a:t>
            </a:r>
            <a:r>
              <a:rPr lang="en-GB" dirty="0"/>
              <a:t> </a:t>
            </a:r>
            <a:r>
              <a:rPr lang="en-GB" dirty="0" err="1"/>
              <a:t>verontreiniging</a:t>
            </a:r>
            <a:r>
              <a:rPr lang="en-GB" dirty="0"/>
              <a:t> = datum </a:t>
            </a:r>
            <a:r>
              <a:rPr lang="en-GB" dirty="0" err="1"/>
              <a:t>bekendmaking</a:t>
            </a:r>
            <a:r>
              <a:rPr lang="en-GB" dirty="0"/>
              <a:t> </a:t>
            </a:r>
            <a:r>
              <a:rPr lang="en-GB" dirty="0" err="1"/>
              <a:t>besluit</a:t>
            </a:r>
            <a:r>
              <a:rPr lang="en-GB" dirty="0"/>
              <a:t> </a:t>
            </a:r>
            <a:r>
              <a:rPr lang="en-GB" dirty="0" err="1"/>
              <a:t>vastgestelde</a:t>
            </a:r>
            <a:r>
              <a:rPr lang="en-GB" dirty="0"/>
              <a:t> </a:t>
            </a:r>
            <a:r>
              <a:rPr lang="en-GB" dirty="0" err="1"/>
              <a:t>verontreiniging</a:t>
            </a:r>
            <a:endParaRPr lang="en-GB" dirty="0"/>
          </a:p>
          <a:p>
            <a:r>
              <a:rPr lang="en-GB" dirty="0"/>
              <a:t>De </a:t>
            </a:r>
            <a:r>
              <a:rPr lang="en-GB" b="1" dirty="0" err="1"/>
              <a:t>verontreiniging</a:t>
            </a:r>
            <a:r>
              <a:rPr lang="en-GB" dirty="0"/>
              <a:t> </a:t>
            </a:r>
            <a:r>
              <a:rPr lang="en-GB" i="1" dirty="0" err="1"/>
              <a:t>verdwijnt</a:t>
            </a:r>
            <a:r>
              <a:rPr lang="en-GB" dirty="0"/>
              <a:t> op het moment </a:t>
            </a:r>
            <a:r>
              <a:rPr lang="en-GB" dirty="0" err="1"/>
              <a:t>dat</a:t>
            </a:r>
            <a:r>
              <a:rPr lang="en-GB" dirty="0"/>
              <a:t> </a:t>
            </a:r>
            <a:r>
              <a:rPr lang="en-GB" dirty="0" err="1"/>
              <a:t>officieel</a:t>
            </a:r>
            <a:r>
              <a:rPr lang="en-GB" dirty="0"/>
              <a:t> is </a:t>
            </a:r>
            <a:r>
              <a:rPr lang="en-GB" dirty="0" err="1"/>
              <a:t>ingestemd</a:t>
            </a:r>
            <a:r>
              <a:rPr lang="en-GB" dirty="0"/>
              <a:t> met de </a:t>
            </a:r>
            <a:r>
              <a:rPr lang="en-GB" dirty="0" err="1"/>
              <a:t>uitgevoerde</a:t>
            </a:r>
            <a:r>
              <a:rPr lang="en-GB" dirty="0"/>
              <a:t> </a:t>
            </a:r>
            <a:r>
              <a:rPr lang="en-GB" dirty="0" err="1"/>
              <a:t>sanering</a:t>
            </a:r>
            <a:r>
              <a:rPr lang="en-GB" dirty="0"/>
              <a:t> (</a:t>
            </a:r>
            <a:r>
              <a:rPr lang="en-GB" dirty="0" err="1"/>
              <a:t>beschikking</a:t>
            </a:r>
            <a:r>
              <a:rPr lang="en-GB" dirty="0"/>
              <a:t>)</a:t>
            </a:r>
          </a:p>
          <a:p>
            <a:pPr lvl="1"/>
            <a:r>
              <a:rPr lang="en-GB" dirty="0" err="1"/>
              <a:t>Einddatum</a:t>
            </a:r>
            <a:r>
              <a:rPr lang="en-GB" dirty="0"/>
              <a:t> </a:t>
            </a:r>
            <a:r>
              <a:rPr lang="en-GB" dirty="0" err="1"/>
              <a:t>verontreiniging</a:t>
            </a:r>
            <a:r>
              <a:rPr lang="en-GB" dirty="0"/>
              <a:t> = datum </a:t>
            </a:r>
            <a:r>
              <a:rPr lang="en-GB" dirty="0" err="1"/>
              <a:t>bekendmaking</a:t>
            </a:r>
            <a:r>
              <a:rPr lang="en-GB" dirty="0"/>
              <a:t> </a:t>
            </a:r>
            <a:r>
              <a:rPr lang="en-GB" dirty="0" err="1"/>
              <a:t>instemming</a:t>
            </a:r>
            <a:r>
              <a:rPr lang="en-GB" dirty="0"/>
              <a:t> </a:t>
            </a:r>
            <a:r>
              <a:rPr lang="en-GB" dirty="0" err="1"/>
              <a:t>uitgevoerde</a:t>
            </a:r>
            <a:r>
              <a:rPr lang="en-GB" dirty="0"/>
              <a:t> </a:t>
            </a:r>
            <a:r>
              <a:rPr lang="en-GB" dirty="0" err="1"/>
              <a:t>sanering</a:t>
            </a:r>
            <a:endParaRPr lang="en-GB" dirty="0"/>
          </a:p>
          <a:p>
            <a:r>
              <a:rPr lang="en-GB" dirty="0"/>
              <a:t>De </a:t>
            </a:r>
            <a:r>
              <a:rPr lang="en-GB" b="1" dirty="0" err="1"/>
              <a:t>sanering</a:t>
            </a:r>
            <a:r>
              <a:rPr lang="en-GB" dirty="0"/>
              <a:t> </a:t>
            </a:r>
            <a:r>
              <a:rPr lang="en-GB" i="1" dirty="0" err="1"/>
              <a:t>ontstaat</a:t>
            </a:r>
            <a:r>
              <a:rPr lang="en-GB" dirty="0"/>
              <a:t> op het moment </a:t>
            </a:r>
            <a:r>
              <a:rPr lang="en-GB" dirty="0" err="1"/>
              <a:t>dat</a:t>
            </a:r>
            <a:r>
              <a:rPr lang="en-GB" dirty="0"/>
              <a:t> </a:t>
            </a:r>
            <a:r>
              <a:rPr lang="en-GB" dirty="0" err="1"/>
              <a:t>officieel</a:t>
            </a:r>
            <a:r>
              <a:rPr lang="en-GB" dirty="0"/>
              <a:t> is </a:t>
            </a:r>
            <a:r>
              <a:rPr lang="en-GB" dirty="0" err="1"/>
              <a:t>ingestemd</a:t>
            </a:r>
            <a:r>
              <a:rPr lang="en-GB" dirty="0"/>
              <a:t> met de </a:t>
            </a:r>
            <a:r>
              <a:rPr lang="en-GB" dirty="0" err="1"/>
              <a:t>uitgevoerde</a:t>
            </a:r>
            <a:r>
              <a:rPr lang="en-GB" dirty="0"/>
              <a:t> </a:t>
            </a:r>
            <a:r>
              <a:rPr lang="en-GB" dirty="0" err="1"/>
              <a:t>sanering</a:t>
            </a:r>
            <a:r>
              <a:rPr lang="en-GB" dirty="0"/>
              <a:t> (</a:t>
            </a:r>
            <a:r>
              <a:rPr lang="en-GB" dirty="0" err="1"/>
              <a:t>beschikking</a:t>
            </a:r>
            <a:r>
              <a:rPr lang="en-GB" dirty="0"/>
              <a:t>).</a:t>
            </a:r>
          </a:p>
          <a:p>
            <a:pPr lvl="1"/>
            <a:r>
              <a:rPr lang="en-GB" dirty="0" err="1"/>
              <a:t>Begindatum</a:t>
            </a:r>
            <a:r>
              <a:rPr lang="en-GB" dirty="0"/>
              <a:t> </a:t>
            </a:r>
            <a:r>
              <a:rPr lang="en-GB" dirty="0" err="1"/>
              <a:t>sanering</a:t>
            </a:r>
            <a:r>
              <a:rPr lang="en-GB" dirty="0"/>
              <a:t> = datum </a:t>
            </a:r>
            <a:r>
              <a:rPr lang="en-GB" dirty="0" err="1"/>
              <a:t>bekendmaking</a:t>
            </a:r>
            <a:r>
              <a:rPr lang="en-GB" dirty="0"/>
              <a:t> </a:t>
            </a:r>
            <a:r>
              <a:rPr lang="en-GB" dirty="0" err="1"/>
              <a:t>instemming</a:t>
            </a:r>
            <a:r>
              <a:rPr lang="en-GB" dirty="0"/>
              <a:t> </a:t>
            </a:r>
            <a:r>
              <a:rPr lang="en-GB" dirty="0" err="1"/>
              <a:t>uitgevoerde</a:t>
            </a:r>
            <a:r>
              <a:rPr lang="en-GB" dirty="0"/>
              <a:t> </a:t>
            </a:r>
            <a:r>
              <a:rPr lang="en-GB" dirty="0" err="1"/>
              <a:t>sanering</a:t>
            </a:r>
            <a:endParaRPr lang="en-GB" dirty="0"/>
          </a:p>
          <a:p>
            <a:r>
              <a:rPr lang="en-GB" dirty="0"/>
              <a:t>De </a:t>
            </a:r>
            <a:r>
              <a:rPr lang="en-GB" b="1" dirty="0" err="1"/>
              <a:t>sanering</a:t>
            </a:r>
            <a:r>
              <a:rPr lang="en-GB" dirty="0"/>
              <a:t> </a:t>
            </a:r>
            <a:r>
              <a:rPr lang="en-GB" i="1" dirty="0" err="1"/>
              <a:t>verdwijnt</a:t>
            </a:r>
            <a:r>
              <a:rPr lang="en-GB" dirty="0"/>
              <a:t> nooit</a:t>
            </a:r>
          </a:p>
        </p:txBody>
      </p:sp>
      <p:pic>
        <p:nvPicPr>
          <p:cNvPr id="3" name="Picture 2">
            <a:extLst>
              <a:ext uri="{FF2B5EF4-FFF2-40B4-BE49-F238E27FC236}">
                <a16:creationId xmlns:a16="http://schemas.microsoft.com/office/drawing/2014/main" id="{2AB59FED-FE7F-216A-D8E4-4062422EE96F}"/>
              </a:ext>
            </a:extLst>
          </p:cNvPr>
          <p:cNvPicPr>
            <a:picLocks noChangeAspect="1"/>
          </p:cNvPicPr>
          <p:nvPr/>
        </p:nvPicPr>
        <p:blipFill>
          <a:blip r:embed="rId3"/>
          <a:stretch>
            <a:fillRect/>
          </a:stretch>
        </p:blipFill>
        <p:spPr>
          <a:xfrm>
            <a:off x="6677333" y="0"/>
            <a:ext cx="2466667" cy="1361905"/>
          </a:xfrm>
          <a:prstGeom prst="rect">
            <a:avLst/>
          </a:prstGeom>
        </p:spPr>
      </p:pic>
      <p:sp>
        <p:nvSpPr>
          <p:cNvPr id="4" name="Tijdelijke aanduiding voor datum 3">
            <a:extLst>
              <a:ext uri="{FF2B5EF4-FFF2-40B4-BE49-F238E27FC236}">
                <a16:creationId xmlns:a16="http://schemas.microsoft.com/office/drawing/2014/main" id="{5B6D62D2-4D35-61FA-A3BA-F5EBB64A025B}"/>
              </a:ext>
            </a:extLst>
          </p:cNvPr>
          <p:cNvSpPr>
            <a:spLocks noGrp="1"/>
          </p:cNvSpPr>
          <p:nvPr>
            <p:ph type="dt" sz="half" idx="10"/>
          </p:nvPr>
        </p:nvSpPr>
        <p:spPr/>
        <p:txBody>
          <a:bodyPr/>
          <a:lstStyle/>
          <a:p>
            <a:r>
              <a:rPr lang="nl-NL"/>
              <a:t>13-04-2023 </a:t>
            </a:r>
            <a:endParaRPr lang="en-GB"/>
          </a:p>
        </p:txBody>
      </p:sp>
      <p:sp>
        <p:nvSpPr>
          <p:cNvPr id="6" name="Tijdelijke aanduiding voor voettekst 5">
            <a:extLst>
              <a:ext uri="{FF2B5EF4-FFF2-40B4-BE49-F238E27FC236}">
                <a16:creationId xmlns:a16="http://schemas.microsoft.com/office/drawing/2014/main" id="{C70C5BE7-C6E9-D921-BF36-CBB6878A4907}"/>
              </a:ext>
            </a:extLst>
          </p:cNvPr>
          <p:cNvSpPr>
            <a:spLocks noGrp="1"/>
          </p:cNvSpPr>
          <p:nvPr>
            <p:ph type="ftr" sz="quarter" idx="11"/>
          </p:nvPr>
        </p:nvSpPr>
        <p:spPr/>
        <p:txBody>
          <a:bodyPr/>
          <a:lstStyle/>
          <a:p>
            <a:r>
              <a:rPr lang="en-GB"/>
              <a:t>Bro Fase 2 Mileukwaliteit – SR6</a:t>
            </a:r>
          </a:p>
        </p:txBody>
      </p:sp>
      <p:sp>
        <p:nvSpPr>
          <p:cNvPr id="7" name="Tijdelijke aanduiding voor dianummer 6">
            <a:extLst>
              <a:ext uri="{FF2B5EF4-FFF2-40B4-BE49-F238E27FC236}">
                <a16:creationId xmlns:a16="http://schemas.microsoft.com/office/drawing/2014/main" id="{604CE189-CAFE-2AEF-706A-093AFBCBB370}"/>
              </a:ext>
            </a:extLst>
          </p:cNvPr>
          <p:cNvSpPr>
            <a:spLocks noGrp="1"/>
          </p:cNvSpPr>
          <p:nvPr>
            <p:ph type="sldNum" sz="quarter" idx="12"/>
          </p:nvPr>
        </p:nvSpPr>
        <p:spPr/>
        <p:txBody>
          <a:bodyPr/>
          <a:lstStyle/>
          <a:p>
            <a:fld id="{E747F9A4-CD54-4253-AADA-639760750D61}" type="slidenum">
              <a:rPr lang="en-GB" smtClean="0"/>
              <a:t>24</a:t>
            </a:fld>
            <a:endParaRPr lang="en-GB"/>
          </a:p>
        </p:txBody>
      </p:sp>
    </p:spTree>
    <p:extLst>
      <p:ext uri="{BB962C8B-B14F-4D97-AF65-F5344CB8AC3E}">
        <p14:creationId xmlns:p14="http://schemas.microsoft.com/office/powerpoint/2010/main" val="298872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2FC8D475-4AC7-6D63-68B8-A500BE116005}"/>
              </a:ext>
            </a:extLst>
          </p:cNvPr>
          <p:cNvSpPr/>
          <p:nvPr/>
        </p:nvSpPr>
        <p:spPr>
          <a:xfrm>
            <a:off x="4880693" y="2594458"/>
            <a:ext cx="3028950" cy="1533525"/>
          </a:xfrm>
          <a:prstGeom prst="roundRect">
            <a:avLst/>
          </a:prstGeom>
          <a:solidFill>
            <a:srgbClr val="CED7E3"/>
          </a:solidFill>
          <a:ln>
            <a:solidFill>
              <a:srgbClr val="CED7E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err="1"/>
              <a:t>Vastgestelde</a:t>
            </a:r>
            <a:endParaRPr lang="en-GB" dirty="0"/>
          </a:p>
          <a:p>
            <a:pPr algn="ctr"/>
            <a:r>
              <a:rPr lang="en-GB" dirty="0" err="1"/>
              <a:t>verontreiniging</a:t>
            </a:r>
            <a:endParaRPr lang="en-GB" dirty="0"/>
          </a:p>
        </p:txBody>
      </p:sp>
      <p:sp>
        <p:nvSpPr>
          <p:cNvPr id="2" name="Title 1">
            <a:extLst>
              <a:ext uri="{FF2B5EF4-FFF2-40B4-BE49-F238E27FC236}">
                <a16:creationId xmlns:a16="http://schemas.microsoft.com/office/drawing/2014/main" id="{55F12ECB-4F3F-D343-C717-B50489703289}"/>
              </a:ext>
            </a:extLst>
          </p:cNvPr>
          <p:cNvSpPr>
            <a:spLocks noGrp="1"/>
          </p:cNvSpPr>
          <p:nvPr>
            <p:ph type="title"/>
          </p:nvPr>
        </p:nvSpPr>
        <p:spPr/>
        <p:txBody>
          <a:bodyPr/>
          <a:lstStyle/>
          <a:p>
            <a:r>
              <a:rPr lang="en-GB" dirty="0"/>
              <a:t>Casus </a:t>
            </a:r>
            <a:r>
              <a:rPr lang="en-GB" dirty="0" err="1"/>
              <a:t>volledig</a:t>
            </a:r>
            <a:r>
              <a:rPr lang="en-GB" dirty="0"/>
              <a:t> </a:t>
            </a:r>
            <a:r>
              <a:rPr lang="en-GB" dirty="0" err="1"/>
              <a:t>gesaneerd</a:t>
            </a:r>
            <a:endParaRPr lang="en-GB" dirty="0"/>
          </a:p>
        </p:txBody>
      </p:sp>
      <p:sp>
        <p:nvSpPr>
          <p:cNvPr id="4" name="Rectangle: Rounded Corners 3">
            <a:extLst>
              <a:ext uri="{FF2B5EF4-FFF2-40B4-BE49-F238E27FC236}">
                <a16:creationId xmlns:a16="http://schemas.microsoft.com/office/drawing/2014/main" id="{5977462C-1AF1-AA1B-5390-2293F4165E77}"/>
              </a:ext>
            </a:extLst>
          </p:cNvPr>
          <p:cNvSpPr/>
          <p:nvPr/>
        </p:nvSpPr>
        <p:spPr>
          <a:xfrm>
            <a:off x="628650" y="2662238"/>
            <a:ext cx="3028950" cy="1533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FFFFFF"/>
                </a:solidFill>
              </a:rPr>
              <a:t>vastgestelde</a:t>
            </a:r>
            <a:endParaRPr lang="en-GB" dirty="0">
              <a:solidFill>
                <a:srgbClr val="FFFFFF"/>
              </a:solidFill>
            </a:endParaRPr>
          </a:p>
          <a:p>
            <a:pPr algn="ctr"/>
            <a:r>
              <a:rPr lang="en-GB" dirty="0" err="1">
                <a:solidFill>
                  <a:srgbClr val="FFFFFF"/>
                </a:solidFill>
              </a:rPr>
              <a:t>verontreiniging</a:t>
            </a:r>
            <a:endParaRPr lang="en-GB" dirty="0">
              <a:solidFill>
                <a:srgbClr val="FFFFFF"/>
              </a:solidFill>
            </a:endParaRPr>
          </a:p>
          <a:p>
            <a:pPr algn="ctr"/>
            <a:r>
              <a:rPr lang="en-GB" dirty="0">
                <a:solidFill>
                  <a:srgbClr val="FFFFFF"/>
                </a:solidFill>
              </a:rPr>
              <a:t>(</a:t>
            </a:r>
            <a:r>
              <a:rPr lang="en-GB" dirty="0" err="1">
                <a:solidFill>
                  <a:srgbClr val="FFFFFF"/>
                </a:solidFill>
              </a:rPr>
              <a:t>vanaf</a:t>
            </a:r>
            <a:r>
              <a:rPr lang="en-GB" dirty="0">
                <a:solidFill>
                  <a:srgbClr val="FFFFFF"/>
                </a:solidFill>
              </a:rPr>
              <a:t> T1)</a:t>
            </a:r>
          </a:p>
        </p:txBody>
      </p:sp>
      <p:sp>
        <p:nvSpPr>
          <p:cNvPr id="6" name="Rectangle: Rounded Corners 5">
            <a:extLst>
              <a:ext uri="{FF2B5EF4-FFF2-40B4-BE49-F238E27FC236}">
                <a16:creationId xmlns:a16="http://schemas.microsoft.com/office/drawing/2014/main" id="{83F646FB-FAF8-CBF0-6A40-2A472BE154DB}"/>
              </a:ext>
            </a:extLst>
          </p:cNvPr>
          <p:cNvSpPr/>
          <p:nvPr/>
        </p:nvSpPr>
        <p:spPr>
          <a:xfrm>
            <a:off x="4772025" y="2685288"/>
            <a:ext cx="3028950" cy="151047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err="1">
                <a:solidFill>
                  <a:srgbClr val="FFFFFF"/>
                </a:solidFill>
              </a:rPr>
              <a:t>uitgevoerde</a:t>
            </a:r>
            <a:r>
              <a:rPr lang="en-GB" dirty="0">
                <a:solidFill>
                  <a:srgbClr val="FFFFFF"/>
                </a:solidFill>
              </a:rPr>
              <a:t> </a:t>
            </a:r>
            <a:r>
              <a:rPr lang="en-GB" dirty="0" err="1">
                <a:solidFill>
                  <a:srgbClr val="FFFFFF"/>
                </a:solidFill>
              </a:rPr>
              <a:t>sanering</a:t>
            </a:r>
            <a:br>
              <a:rPr lang="en-GB" dirty="0">
                <a:solidFill>
                  <a:srgbClr val="FFFFFF"/>
                </a:solidFill>
              </a:rPr>
            </a:br>
            <a:r>
              <a:rPr lang="en-GB" dirty="0">
                <a:solidFill>
                  <a:srgbClr val="FFFFFF"/>
                </a:solidFill>
              </a:rPr>
              <a:t>(</a:t>
            </a:r>
            <a:r>
              <a:rPr lang="en-GB" dirty="0" err="1">
                <a:solidFill>
                  <a:srgbClr val="FFFFFF"/>
                </a:solidFill>
              </a:rPr>
              <a:t>vanaf</a:t>
            </a:r>
            <a:r>
              <a:rPr lang="en-GB" dirty="0">
                <a:solidFill>
                  <a:srgbClr val="FFFFFF"/>
                </a:solidFill>
              </a:rPr>
              <a:t> T2)</a:t>
            </a:r>
          </a:p>
        </p:txBody>
      </p:sp>
      <p:sp>
        <p:nvSpPr>
          <p:cNvPr id="12" name="Arrow: Right 11">
            <a:extLst>
              <a:ext uri="{FF2B5EF4-FFF2-40B4-BE49-F238E27FC236}">
                <a16:creationId xmlns:a16="http://schemas.microsoft.com/office/drawing/2014/main" id="{7EDF49D6-C5BC-E3CC-2237-F10E0F2EBD03}"/>
              </a:ext>
            </a:extLst>
          </p:cNvPr>
          <p:cNvSpPr/>
          <p:nvPr/>
        </p:nvSpPr>
        <p:spPr>
          <a:xfrm>
            <a:off x="3867150" y="3247263"/>
            <a:ext cx="733806" cy="363474"/>
          </a:xfrm>
          <a:custGeom>
            <a:avLst/>
            <a:gdLst>
              <a:gd name="connsiteX0" fmla="*/ 0 w 733806"/>
              <a:gd name="connsiteY0" fmla="*/ 90869 h 363474"/>
              <a:gd name="connsiteX1" fmla="*/ 552069 w 733806"/>
              <a:gd name="connsiteY1" fmla="*/ 90869 h 363474"/>
              <a:gd name="connsiteX2" fmla="*/ 552069 w 733806"/>
              <a:gd name="connsiteY2" fmla="*/ 0 h 363474"/>
              <a:gd name="connsiteX3" fmla="*/ 733806 w 733806"/>
              <a:gd name="connsiteY3" fmla="*/ 181737 h 363474"/>
              <a:gd name="connsiteX4" fmla="*/ 552069 w 733806"/>
              <a:gd name="connsiteY4" fmla="*/ 363474 h 363474"/>
              <a:gd name="connsiteX5" fmla="*/ 552069 w 733806"/>
              <a:gd name="connsiteY5" fmla="*/ 272606 h 363474"/>
              <a:gd name="connsiteX6" fmla="*/ 0 w 733806"/>
              <a:gd name="connsiteY6" fmla="*/ 272606 h 363474"/>
              <a:gd name="connsiteX7" fmla="*/ 0 w 733806"/>
              <a:gd name="connsiteY7" fmla="*/ 90869 h 36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806" h="363474" extrusionOk="0">
                <a:moveTo>
                  <a:pt x="0" y="90869"/>
                </a:moveTo>
                <a:cubicBezTo>
                  <a:pt x="178568" y="64277"/>
                  <a:pt x="441301" y="94128"/>
                  <a:pt x="552069" y="90869"/>
                </a:cubicBezTo>
                <a:cubicBezTo>
                  <a:pt x="551946" y="58916"/>
                  <a:pt x="550994" y="31246"/>
                  <a:pt x="552069" y="0"/>
                </a:cubicBezTo>
                <a:cubicBezTo>
                  <a:pt x="618146" y="66426"/>
                  <a:pt x="668379" y="125389"/>
                  <a:pt x="733806" y="181737"/>
                </a:cubicBezTo>
                <a:cubicBezTo>
                  <a:pt x="650064" y="257882"/>
                  <a:pt x="634516" y="289569"/>
                  <a:pt x="552069" y="363474"/>
                </a:cubicBezTo>
                <a:cubicBezTo>
                  <a:pt x="556610" y="325927"/>
                  <a:pt x="554094" y="310486"/>
                  <a:pt x="552069" y="272606"/>
                </a:cubicBezTo>
                <a:cubicBezTo>
                  <a:pt x="329573" y="290547"/>
                  <a:pt x="132315" y="288932"/>
                  <a:pt x="0" y="272606"/>
                </a:cubicBezTo>
                <a:cubicBezTo>
                  <a:pt x="-5353" y="235483"/>
                  <a:pt x="-527" y="175101"/>
                  <a:pt x="0" y="90869"/>
                </a:cubicBezTo>
                <a:close/>
              </a:path>
            </a:pathLst>
          </a:custGeom>
          <a:noFill/>
          <a:ln w="19050">
            <a:solidFill>
              <a:schemeClr val="tx1"/>
            </a:solidFill>
            <a:extLst>
              <a:ext uri="{C807C97D-BFC1-408E-A445-0C87EB9F89A2}">
                <ask:lineSketchStyleProps xmlns:ask="http://schemas.microsoft.com/office/drawing/2018/sketchyshapes" sd="1409404031">
                  <a:prstGeom prst="rightArrow">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TextBox 19">
            <a:extLst>
              <a:ext uri="{FF2B5EF4-FFF2-40B4-BE49-F238E27FC236}">
                <a16:creationId xmlns:a16="http://schemas.microsoft.com/office/drawing/2014/main" id="{41DCAE29-0F9F-9263-2D38-ABFE170F99A3}"/>
              </a:ext>
            </a:extLst>
          </p:cNvPr>
          <p:cNvSpPr txBox="1"/>
          <p:nvPr/>
        </p:nvSpPr>
        <p:spPr>
          <a:xfrm>
            <a:off x="6086752" y="1359746"/>
            <a:ext cx="3057248" cy="646331"/>
          </a:xfrm>
          <a:prstGeom prst="rect">
            <a:avLst/>
          </a:prstGeom>
          <a:noFill/>
        </p:spPr>
        <p:txBody>
          <a:bodyPr wrap="none" rtlCol="0">
            <a:spAutoFit/>
          </a:bodyPr>
          <a:lstStyle/>
          <a:p>
            <a:pPr algn="ctr"/>
            <a:r>
              <a:rPr lang="en-GB" i="1" dirty="0" err="1">
                <a:solidFill>
                  <a:srgbClr val="5C7AA2"/>
                </a:solidFill>
              </a:rPr>
              <a:t>vastgestelde</a:t>
            </a:r>
            <a:r>
              <a:rPr lang="en-GB" i="1" dirty="0">
                <a:solidFill>
                  <a:srgbClr val="5C7AA2"/>
                </a:solidFill>
              </a:rPr>
              <a:t> </a:t>
            </a:r>
            <a:r>
              <a:rPr lang="en-GB" i="1" dirty="0" err="1">
                <a:solidFill>
                  <a:srgbClr val="5C7AA2"/>
                </a:solidFill>
              </a:rPr>
              <a:t>verontreiniging</a:t>
            </a:r>
            <a:endParaRPr lang="en-GB" i="1" dirty="0">
              <a:solidFill>
                <a:srgbClr val="5C7AA2"/>
              </a:solidFill>
            </a:endParaRPr>
          </a:p>
          <a:p>
            <a:pPr algn="ctr"/>
            <a:r>
              <a:rPr lang="en-GB" i="1" dirty="0">
                <a:solidFill>
                  <a:srgbClr val="5C7AA2"/>
                </a:solidFill>
              </a:rPr>
              <a:t>(T1 – T2)</a:t>
            </a:r>
          </a:p>
        </p:txBody>
      </p:sp>
      <p:cxnSp>
        <p:nvCxnSpPr>
          <p:cNvPr id="22" name="Straight Connector 21">
            <a:extLst>
              <a:ext uri="{FF2B5EF4-FFF2-40B4-BE49-F238E27FC236}">
                <a16:creationId xmlns:a16="http://schemas.microsoft.com/office/drawing/2014/main" id="{871DEFC8-9EDE-E02A-7CE4-8E32F0706EFB}"/>
              </a:ext>
            </a:extLst>
          </p:cNvPr>
          <p:cNvCxnSpPr>
            <a:cxnSpLocks/>
            <a:stCxn id="20" idx="2"/>
            <a:endCxn id="17" idx="3"/>
          </p:cNvCxnSpPr>
          <p:nvPr/>
        </p:nvCxnSpPr>
        <p:spPr>
          <a:xfrm>
            <a:off x="7615376" y="2006077"/>
            <a:ext cx="294267" cy="1355144"/>
          </a:xfrm>
          <a:prstGeom prst="line">
            <a:avLst/>
          </a:prstGeom>
          <a:ln>
            <a:solidFill>
              <a:srgbClr val="CED7E3"/>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12C67C4-A04D-B48E-7AEA-84DCC175CA1E}"/>
              </a:ext>
            </a:extLst>
          </p:cNvPr>
          <p:cNvSpPr txBox="1"/>
          <p:nvPr/>
        </p:nvSpPr>
        <p:spPr>
          <a:xfrm>
            <a:off x="628650" y="5661248"/>
            <a:ext cx="7280993" cy="646331"/>
          </a:xfrm>
          <a:prstGeom prst="rect">
            <a:avLst/>
          </a:prstGeom>
          <a:noFill/>
        </p:spPr>
        <p:txBody>
          <a:bodyPr wrap="square">
            <a:spAutoFit/>
          </a:bodyPr>
          <a:lstStyle/>
          <a:p>
            <a:r>
              <a:rPr lang="en-GB" dirty="0"/>
              <a:t>T1 datum </a:t>
            </a:r>
            <a:r>
              <a:rPr lang="en-GB" dirty="0" err="1"/>
              <a:t>bekendmaking</a:t>
            </a:r>
            <a:r>
              <a:rPr lang="en-GB" dirty="0"/>
              <a:t> </a:t>
            </a:r>
            <a:r>
              <a:rPr lang="en-GB" dirty="0" err="1"/>
              <a:t>besluit</a:t>
            </a:r>
            <a:r>
              <a:rPr lang="en-GB" dirty="0"/>
              <a:t> </a:t>
            </a:r>
            <a:r>
              <a:rPr lang="en-GB" dirty="0" err="1"/>
              <a:t>vastgestelde</a:t>
            </a:r>
            <a:r>
              <a:rPr lang="en-GB" dirty="0"/>
              <a:t> </a:t>
            </a:r>
            <a:r>
              <a:rPr lang="en-GB" dirty="0" err="1"/>
              <a:t>verontreiniging</a:t>
            </a:r>
            <a:endParaRPr lang="en-GB" dirty="0"/>
          </a:p>
          <a:p>
            <a:r>
              <a:rPr lang="en-GB" dirty="0"/>
              <a:t>T2 datum </a:t>
            </a:r>
            <a:r>
              <a:rPr lang="en-GB" dirty="0" err="1"/>
              <a:t>bekendmaking</a:t>
            </a:r>
            <a:r>
              <a:rPr lang="en-GB" dirty="0"/>
              <a:t> </a:t>
            </a:r>
            <a:r>
              <a:rPr lang="en-GB" dirty="0" err="1"/>
              <a:t>instemming</a:t>
            </a:r>
            <a:r>
              <a:rPr lang="en-GB" dirty="0"/>
              <a:t> </a:t>
            </a:r>
            <a:r>
              <a:rPr lang="en-GB" dirty="0" err="1"/>
              <a:t>uitgevoerde</a:t>
            </a:r>
            <a:r>
              <a:rPr lang="en-GB" dirty="0"/>
              <a:t> </a:t>
            </a:r>
            <a:r>
              <a:rPr lang="en-GB" dirty="0" err="1"/>
              <a:t>sanering</a:t>
            </a:r>
            <a:endParaRPr lang="en-GB" dirty="0"/>
          </a:p>
        </p:txBody>
      </p:sp>
      <p:sp>
        <p:nvSpPr>
          <p:cNvPr id="30" name="TextBox 29">
            <a:extLst>
              <a:ext uri="{FF2B5EF4-FFF2-40B4-BE49-F238E27FC236}">
                <a16:creationId xmlns:a16="http://schemas.microsoft.com/office/drawing/2014/main" id="{F1C28869-B1F4-E1D7-2BD9-CD977E2C9196}"/>
              </a:ext>
            </a:extLst>
          </p:cNvPr>
          <p:cNvSpPr txBox="1"/>
          <p:nvPr/>
        </p:nvSpPr>
        <p:spPr>
          <a:xfrm>
            <a:off x="4772025" y="4347398"/>
            <a:ext cx="742062" cy="369332"/>
          </a:xfrm>
          <a:prstGeom prst="rect">
            <a:avLst/>
          </a:prstGeom>
          <a:noFill/>
        </p:spPr>
        <p:txBody>
          <a:bodyPr wrap="square">
            <a:spAutoFit/>
          </a:bodyPr>
          <a:lstStyle/>
          <a:p>
            <a:r>
              <a:rPr lang="en-GB" i="1" dirty="0"/>
              <a:t>T2</a:t>
            </a:r>
          </a:p>
        </p:txBody>
      </p:sp>
      <p:sp>
        <p:nvSpPr>
          <p:cNvPr id="31" name="TextBox 30">
            <a:extLst>
              <a:ext uri="{FF2B5EF4-FFF2-40B4-BE49-F238E27FC236}">
                <a16:creationId xmlns:a16="http://schemas.microsoft.com/office/drawing/2014/main" id="{6BA53ECA-16C6-800C-07C3-D27733D2B8C0}"/>
              </a:ext>
            </a:extLst>
          </p:cNvPr>
          <p:cNvSpPr txBox="1"/>
          <p:nvPr/>
        </p:nvSpPr>
        <p:spPr>
          <a:xfrm>
            <a:off x="666750" y="4347398"/>
            <a:ext cx="742062" cy="369332"/>
          </a:xfrm>
          <a:prstGeom prst="rect">
            <a:avLst/>
          </a:prstGeom>
          <a:noFill/>
        </p:spPr>
        <p:txBody>
          <a:bodyPr wrap="square">
            <a:spAutoFit/>
          </a:bodyPr>
          <a:lstStyle/>
          <a:p>
            <a:r>
              <a:rPr lang="en-GB" i="1" dirty="0"/>
              <a:t>T1</a:t>
            </a:r>
          </a:p>
        </p:txBody>
      </p:sp>
      <p:sp>
        <p:nvSpPr>
          <p:cNvPr id="32" name="TextBox 31">
            <a:extLst>
              <a:ext uri="{FF2B5EF4-FFF2-40B4-BE49-F238E27FC236}">
                <a16:creationId xmlns:a16="http://schemas.microsoft.com/office/drawing/2014/main" id="{C4732E8E-B940-DE26-2640-20CF0AD6FC35}"/>
              </a:ext>
            </a:extLst>
          </p:cNvPr>
          <p:cNvSpPr txBox="1"/>
          <p:nvPr/>
        </p:nvSpPr>
        <p:spPr>
          <a:xfrm>
            <a:off x="628650" y="2004130"/>
            <a:ext cx="3028950" cy="646331"/>
          </a:xfrm>
          <a:prstGeom prst="rect">
            <a:avLst/>
          </a:prstGeom>
          <a:noFill/>
        </p:spPr>
        <p:txBody>
          <a:bodyPr wrap="square">
            <a:spAutoFit/>
          </a:bodyPr>
          <a:lstStyle/>
          <a:p>
            <a:pPr algn="ctr"/>
            <a:r>
              <a:rPr lang="en-GB" b="1" i="1" dirty="0" err="1"/>
              <a:t>verontreiniging</a:t>
            </a:r>
            <a:r>
              <a:rPr lang="en-GB" b="1" i="1" dirty="0"/>
              <a:t> </a:t>
            </a:r>
            <a:r>
              <a:rPr lang="en-GB" b="1" i="1" dirty="0" err="1"/>
              <a:t>vastgesteld</a:t>
            </a:r>
            <a:endParaRPr lang="en-GB" b="1" i="1" dirty="0"/>
          </a:p>
        </p:txBody>
      </p:sp>
      <p:sp>
        <p:nvSpPr>
          <p:cNvPr id="33" name="TextBox 32">
            <a:extLst>
              <a:ext uri="{FF2B5EF4-FFF2-40B4-BE49-F238E27FC236}">
                <a16:creationId xmlns:a16="http://schemas.microsoft.com/office/drawing/2014/main" id="{F877DDAC-13D2-03EF-D17C-870357A78AEC}"/>
              </a:ext>
            </a:extLst>
          </p:cNvPr>
          <p:cNvSpPr txBox="1"/>
          <p:nvPr/>
        </p:nvSpPr>
        <p:spPr>
          <a:xfrm>
            <a:off x="4772025" y="2129651"/>
            <a:ext cx="3137618" cy="369332"/>
          </a:xfrm>
          <a:prstGeom prst="rect">
            <a:avLst/>
          </a:prstGeom>
          <a:noFill/>
        </p:spPr>
        <p:txBody>
          <a:bodyPr wrap="square">
            <a:spAutoFit/>
          </a:bodyPr>
          <a:lstStyle/>
          <a:p>
            <a:pPr algn="ctr"/>
            <a:r>
              <a:rPr lang="en-GB" b="1" i="1" dirty="0" err="1"/>
              <a:t>Volledig</a:t>
            </a:r>
            <a:r>
              <a:rPr lang="en-GB" b="1" i="1" dirty="0"/>
              <a:t> </a:t>
            </a:r>
            <a:r>
              <a:rPr lang="en-GB" b="1" i="1" dirty="0" err="1"/>
              <a:t>gesaneerd</a:t>
            </a:r>
            <a:endParaRPr lang="en-GB" b="1" i="1" dirty="0"/>
          </a:p>
        </p:txBody>
      </p:sp>
      <p:sp>
        <p:nvSpPr>
          <p:cNvPr id="3" name="Tijdelijke aanduiding voor datum 2">
            <a:extLst>
              <a:ext uri="{FF2B5EF4-FFF2-40B4-BE49-F238E27FC236}">
                <a16:creationId xmlns:a16="http://schemas.microsoft.com/office/drawing/2014/main" id="{457A2B6B-25AC-46F8-0443-909F21740E5C}"/>
              </a:ext>
            </a:extLst>
          </p:cNvPr>
          <p:cNvSpPr>
            <a:spLocks noGrp="1"/>
          </p:cNvSpPr>
          <p:nvPr>
            <p:ph type="dt" sz="half" idx="10"/>
          </p:nvPr>
        </p:nvSpPr>
        <p:spPr/>
        <p:txBody>
          <a:bodyPr/>
          <a:lstStyle/>
          <a:p>
            <a:r>
              <a:rPr lang="nl-NL"/>
              <a:t>13-04-2023 </a:t>
            </a:r>
            <a:endParaRPr lang="en-GB"/>
          </a:p>
        </p:txBody>
      </p:sp>
      <p:sp>
        <p:nvSpPr>
          <p:cNvPr id="5" name="Tijdelijke aanduiding voor voettekst 4">
            <a:extLst>
              <a:ext uri="{FF2B5EF4-FFF2-40B4-BE49-F238E27FC236}">
                <a16:creationId xmlns:a16="http://schemas.microsoft.com/office/drawing/2014/main" id="{DC1A35B2-0D72-E760-6185-A7F69DE98C2D}"/>
              </a:ext>
            </a:extLst>
          </p:cNvPr>
          <p:cNvSpPr>
            <a:spLocks noGrp="1"/>
          </p:cNvSpPr>
          <p:nvPr>
            <p:ph type="ftr" sz="quarter" idx="11"/>
          </p:nvPr>
        </p:nvSpPr>
        <p:spPr/>
        <p:txBody>
          <a:bodyPr/>
          <a:lstStyle/>
          <a:p>
            <a:r>
              <a:rPr lang="en-GB"/>
              <a:t>Bro Fase 2 Mileukwaliteit – SR6</a:t>
            </a:r>
          </a:p>
        </p:txBody>
      </p:sp>
      <p:sp>
        <p:nvSpPr>
          <p:cNvPr id="7" name="Tijdelijke aanduiding voor dianummer 6">
            <a:extLst>
              <a:ext uri="{FF2B5EF4-FFF2-40B4-BE49-F238E27FC236}">
                <a16:creationId xmlns:a16="http://schemas.microsoft.com/office/drawing/2014/main" id="{C629754B-75EF-7D58-707C-302EAAC8AEC1}"/>
              </a:ext>
            </a:extLst>
          </p:cNvPr>
          <p:cNvSpPr>
            <a:spLocks noGrp="1"/>
          </p:cNvSpPr>
          <p:nvPr>
            <p:ph type="sldNum" sz="quarter" idx="12"/>
          </p:nvPr>
        </p:nvSpPr>
        <p:spPr/>
        <p:txBody>
          <a:bodyPr/>
          <a:lstStyle/>
          <a:p>
            <a:fld id="{E747F9A4-CD54-4253-AADA-639760750D61}" type="slidenum">
              <a:rPr lang="en-GB" smtClean="0"/>
              <a:t>25</a:t>
            </a:fld>
            <a:endParaRPr lang="en-GB"/>
          </a:p>
        </p:txBody>
      </p:sp>
    </p:spTree>
    <p:extLst>
      <p:ext uri="{BB962C8B-B14F-4D97-AF65-F5344CB8AC3E}">
        <p14:creationId xmlns:p14="http://schemas.microsoft.com/office/powerpoint/2010/main" val="1631316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678CC46-C43E-0157-C7A9-C5B827636207}"/>
              </a:ext>
            </a:extLst>
          </p:cNvPr>
          <p:cNvSpPr/>
          <p:nvPr/>
        </p:nvSpPr>
        <p:spPr>
          <a:xfrm>
            <a:off x="5152156" y="2458962"/>
            <a:ext cx="3028950" cy="1533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err="1">
                <a:solidFill>
                  <a:srgbClr val="FFFFFF"/>
                </a:solidFill>
              </a:rPr>
              <a:t>vastgestelde</a:t>
            </a:r>
            <a:r>
              <a:rPr lang="en-GB" i="1" dirty="0">
                <a:solidFill>
                  <a:srgbClr val="FFFFFF"/>
                </a:solidFill>
              </a:rPr>
              <a:t> </a:t>
            </a:r>
            <a:r>
              <a:rPr lang="en-GB" i="1" dirty="0" err="1">
                <a:solidFill>
                  <a:srgbClr val="FFFFFF"/>
                </a:solidFill>
              </a:rPr>
              <a:t>verontreiniging</a:t>
            </a:r>
            <a:endParaRPr lang="en-GB" i="1" dirty="0">
              <a:solidFill>
                <a:srgbClr val="FFFFFF"/>
              </a:solidFill>
            </a:endParaRPr>
          </a:p>
          <a:p>
            <a:pPr algn="ctr"/>
            <a:r>
              <a:rPr lang="en-GB" i="1" dirty="0">
                <a:solidFill>
                  <a:srgbClr val="FFFFFF"/>
                </a:solidFill>
              </a:rPr>
              <a:t>(</a:t>
            </a:r>
            <a:r>
              <a:rPr lang="en-GB" i="1" dirty="0" err="1">
                <a:solidFill>
                  <a:srgbClr val="FFFFFF"/>
                </a:solidFill>
              </a:rPr>
              <a:t>vanaf</a:t>
            </a:r>
            <a:r>
              <a:rPr lang="en-GB" i="1" dirty="0">
                <a:solidFill>
                  <a:srgbClr val="FFFFFF"/>
                </a:solidFill>
              </a:rPr>
              <a:t> T1)</a:t>
            </a:r>
          </a:p>
        </p:txBody>
      </p:sp>
      <p:sp>
        <p:nvSpPr>
          <p:cNvPr id="2" name="Title 1">
            <a:extLst>
              <a:ext uri="{FF2B5EF4-FFF2-40B4-BE49-F238E27FC236}">
                <a16:creationId xmlns:a16="http://schemas.microsoft.com/office/drawing/2014/main" id="{55F12ECB-4F3F-D343-C717-B50489703289}"/>
              </a:ext>
            </a:extLst>
          </p:cNvPr>
          <p:cNvSpPr>
            <a:spLocks noGrp="1"/>
          </p:cNvSpPr>
          <p:nvPr>
            <p:ph type="title"/>
          </p:nvPr>
        </p:nvSpPr>
        <p:spPr/>
        <p:txBody>
          <a:bodyPr/>
          <a:lstStyle/>
          <a:p>
            <a:r>
              <a:rPr lang="en-GB" dirty="0"/>
              <a:t>Casus </a:t>
            </a:r>
            <a:r>
              <a:rPr lang="en-GB" dirty="0" err="1"/>
              <a:t>gedeeltelijk</a:t>
            </a:r>
            <a:r>
              <a:rPr lang="en-GB" dirty="0"/>
              <a:t> </a:t>
            </a:r>
            <a:r>
              <a:rPr lang="en-GB" dirty="0" err="1"/>
              <a:t>gesaneerd</a:t>
            </a:r>
            <a:endParaRPr lang="en-GB" dirty="0"/>
          </a:p>
        </p:txBody>
      </p:sp>
      <p:sp>
        <p:nvSpPr>
          <p:cNvPr id="4" name="Rectangle: Rounded Corners 3">
            <a:extLst>
              <a:ext uri="{FF2B5EF4-FFF2-40B4-BE49-F238E27FC236}">
                <a16:creationId xmlns:a16="http://schemas.microsoft.com/office/drawing/2014/main" id="{5977462C-1AF1-AA1B-5390-2293F4165E77}"/>
              </a:ext>
            </a:extLst>
          </p:cNvPr>
          <p:cNvSpPr/>
          <p:nvPr/>
        </p:nvSpPr>
        <p:spPr>
          <a:xfrm>
            <a:off x="900113" y="2521315"/>
            <a:ext cx="3028950" cy="1533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FFFFFF"/>
                </a:solidFill>
              </a:rPr>
              <a:t>vastgestelde</a:t>
            </a:r>
            <a:endParaRPr lang="en-GB" dirty="0">
              <a:solidFill>
                <a:srgbClr val="FFFFFF"/>
              </a:solidFill>
            </a:endParaRPr>
          </a:p>
          <a:p>
            <a:pPr algn="ctr"/>
            <a:r>
              <a:rPr lang="en-GB" dirty="0" err="1">
                <a:solidFill>
                  <a:srgbClr val="FFFFFF"/>
                </a:solidFill>
              </a:rPr>
              <a:t>verontreiniging</a:t>
            </a:r>
            <a:endParaRPr lang="en-GB" dirty="0">
              <a:solidFill>
                <a:srgbClr val="FFFFFF"/>
              </a:solidFill>
            </a:endParaRPr>
          </a:p>
          <a:p>
            <a:pPr algn="ctr"/>
            <a:r>
              <a:rPr lang="en-GB" dirty="0">
                <a:solidFill>
                  <a:srgbClr val="FFFFFF"/>
                </a:solidFill>
              </a:rPr>
              <a:t>(</a:t>
            </a:r>
            <a:r>
              <a:rPr lang="en-GB" dirty="0" err="1">
                <a:solidFill>
                  <a:srgbClr val="FFFFFF"/>
                </a:solidFill>
              </a:rPr>
              <a:t>vanaf</a:t>
            </a:r>
            <a:r>
              <a:rPr lang="en-GB" dirty="0">
                <a:solidFill>
                  <a:srgbClr val="FFFFFF"/>
                </a:solidFill>
              </a:rPr>
              <a:t> T1)</a:t>
            </a:r>
          </a:p>
        </p:txBody>
      </p:sp>
      <p:sp>
        <p:nvSpPr>
          <p:cNvPr id="6" name="Rectangle: Rounded Corners 5">
            <a:extLst>
              <a:ext uri="{FF2B5EF4-FFF2-40B4-BE49-F238E27FC236}">
                <a16:creationId xmlns:a16="http://schemas.microsoft.com/office/drawing/2014/main" id="{83F646FB-FAF8-CBF0-6A40-2A472BE154DB}"/>
              </a:ext>
            </a:extLst>
          </p:cNvPr>
          <p:cNvSpPr/>
          <p:nvPr/>
        </p:nvSpPr>
        <p:spPr>
          <a:xfrm>
            <a:off x="5043487" y="2544366"/>
            <a:ext cx="1623143" cy="151047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err="1">
                <a:solidFill>
                  <a:srgbClr val="FFFFFF"/>
                </a:solidFill>
              </a:rPr>
              <a:t>uitgevoerde</a:t>
            </a:r>
            <a:r>
              <a:rPr lang="en-GB" dirty="0">
                <a:solidFill>
                  <a:srgbClr val="FFFFFF"/>
                </a:solidFill>
              </a:rPr>
              <a:t> </a:t>
            </a:r>
            <a:r>
              <a:rPr lang="en-GB" dirty="0" err="1">
                <a:solidFill>
                  <a:srgbClr val="FFFFFF"/>
                </a:solidFill>
              </a:rPr>
              <a:t>sanering</a:t>
            </a:r>
            <a:br>
              <a:rPr lang="en-GB" dirty="0">
                <a:solidFill>
                  <a:srgbClr val="FFFFFF"/>
                </a:solidFill>
              </a:rPr>
            </a:br>
            <a:r>
              <a:rPr lang="en-GB" dirty="0">
                <a:solidFill>
                  <a:srgbClr val="FFFFFF"/>
                </a:solidFill>
              </a:rPr>
              <a:t>(</a:t>
            </a:r>
            <a:r>
              <a:rPr lang="en-GB" dirty="0" err="1">
                <a:solidFill>
                  <a:srgbClr val="FFFFFF"/>
                </a:solidFill>
              </a:rPr>
              <a:t>vanaf</a:t>
            </a:r>
            <a:r>
              <a:rPr lang="en-GB" dirty="0">
                <a:solidFill>
                  <a:srgbClr val="FFFFFF"/>
                </a:solidFill>
              </a:rPr>
              <a:t> T2)</a:t>
            </a:r>
          </a:p>
        </p:txBody>
      </p:sp>
      <p:sp>
        <p:nvSpPr>
          <p:cNvPr id="12" name="Arrow: Right 11">
            <a:extLst>
              <a:ext uri="{FF2B5EF4-FFF2-40B4-BE49-F238E27FC236}">
                <a16:creationId xmlns:a16="http://schemas.microsoft.com/office/drawing/2014/main" id="{7EDF49D6-C5BC-E3CC-2237-F10E0F2EBD03}"/>
              </a:ext>
            </a:extLst>
          </p:cNvPr>
          <p:cNvSpPr/>
          <p:nvPr/>
        </p:nvSpPr>
        <p:spPr>
          <a:xfrm>
            <a:off x="4138613" y="3106341"/>
            <a:ext cx="733806" cy="363474"/>
          </a:xfrm>
          <a:custGeom>
            <a:avLst/>
            <a:gdLst>
              <a:gd name="connsiteX0" fmla="*/ 0 w 733806"/>
              <a:gd name="connsiteY0" fmla="*/ 90869 h 363474"/>
              <a:gd name="connsiteX1" fmla="*/ 552069 w 733806"/>
              <a:gd name="connsiteY1" fmla="*/ 90869 h 363474"/>
              <a:gd name="connsiteX2" fmla="*/ 552069 w 733806"/>
              <a:gd name="connsiteY2" fmla="*/ 0 h 363474"/>
              <a:gd name="connsiteX3" fmla="*/ 733806 w 733806"/>
              <a:gd name="connsiteY3" fmla="*/ 181737 h 363474"/>
              <a:gd name="connsiteX4" fmla="*/ 552069 w 733806"/>
              <a:gd name="connsiteY4" fmla="*/ 363474 h 363474"/>
              <a:gd name="connsiteX5" fmla="*/ 552069 w 733806"/>
              <a:gd name="connsiteY5" fmla="*/ 272606 h 363474"/>
              <a:gd name="connsiteX6" fmla="*/ 0 w 733806"/>
              <a:gd name="connsiteY6" fmla="*/ 272606 h 363474"/>
              <a:gd name="connsiteX7" fmla="*/ 0 w 733806"/>
              <a:gd name="connsiteY7" fmla="*/ 90869 h 36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806" h="363474" extrusionOk="0">
                <a:moveTo>
                  <a:pt x="0" y="90869"/>
                </a:moveTo>
                <a:cubicBezTo>
                  <a:pt x="178568" y="64277"/>
                  <a:pt x="441301" y="94128"/>
                  <a:pt x="552069" y="90869"/>
                </a:cubicBezTo>
                <a:cubicBezTo>
                  <a:pt x="551946" y="58916"/>
                  <a:pt x="550994" y="31246"/>
                  <a:pt x="552069" y="0"/>
                </a:cubicBezTo>
                <a:cubicBezTo>
                  <a:pt x="618146" y="66426"/>
                  <a:pt x="668379" y="125389"/>
                  <a:pt x="733806" y="181737"/>
                </a:cubicBezTo>
                <a:cubicBezTo>
                  <a:pt x="650064" y="257882"/>
                  <a:pt x="634516" y="289569"/>
                  <a:pt x="552069" y="363474"/>
                </a:cubicBezTo>
                <a:cubicBezTo>
                  <a:pt x="556610" y="325927"/>
                  <a:pt x="554094" y="310486"/>
                  <a:pt x="552069" y="272606"/>
                </a:cubicBezTo>
                <a:cubicBezTo>
                  <a:pt x="329573" y="290547"/>
                  <a:pt x="132315" y="288932"/>
                  <a:pt x="0" y="272606"/>
                </a:cubicBezTo>
                <a:cubicBezTo>
                  <a:pt x="-5353" y="235483"/>
                  <a:pt x="-527" y="175101"/>
                  <a:pt x="0" y="90869"/>
                </a:cubicBezTo>
                <a:close/>
              </a:path>
            </a:pathLst>
          </a:custGeom>
          <a:noFill/>
          <a:ln w="19050">
            <a:solidFill>
              <a:schemeClr val="tx1"/>
            </a:solidFill>
            <a:extLst>
              <a:ext uri="{C807C97D-BFC1-408E-A445-0C87EB9F89A2}">
                <ask:lineSketchStyleProps xmlns:ask="http://schemas.microsoft.com/office/drawing/2018/sketchyshapes" sd="1409404031">
                  <a:prstGeom prst="rightArrow">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871DEFC8-9EDE-E02A-7CE4-8E32F0706EFB}"/>
              </a:ext>
            </a:extLst>
          </p:cNvPr>
          <p:cNvCxnSpPr>
            <a:cxnSpLocks/>
            <a:endCxn id="8" idx="0"/>
          </p:cNvCxnSpPr>
          <p:nvPr/>
        </p:nvCxnSpPr>
        <p:spPr>
          <a:xfrm flipH="1" flipV="1">
            <a:off x="6755805" y="4523340"/>
            <a:ext cx="1114423" cy="23591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12C67C4-A04D-B48E-7AEA-84DCC175CA1E}"/>
              </a:ext>
            </a:extLst>
          </p:cNvPr>
          <p:cNvSpPr txBox="1"/>
          <p:nvPr/>
        </p:nvSpPr>
        <p:spPr>
          <a:xfrm>
            <a:off x="900113" y="6229087"/>
            <a:ext cx="6516216" cy="646331"/>
          </a:xfrm>
          <a:prstGeom prst="rect">
            <a:avLst/>
          </a:prstGeom>
          <a:noFill/>
        </p:spPr>
        <p:txBody>
          <a:bodyPr wrap="square">
            <a:spAutoFit/>
          </a:bodyPr>
          <a:lstStyle/>
          <a:p>
            <a:r>
              <a:rPr lang="en-GB" dirty="0"/>
              <a:t>T1 datum </a:t>
            </a:r>
            <a:r>
              <a:rPr lang="en-GB" dirty="0" err="1"/>
              <a:t>bekendmaking</a:t>
            </a:r>
            <a:r>
              <a:rPr lang="en-GB" dirty="0"/>
              <a:t> </a:t>
            </a:r>
            <a:r>
              <a:rPr lang="en-GB" dirty="0" err="1"/>
              <a:t>besluit</a:t>
            </a:r>
            <a:r>
              <a:rPr lang="en-GB" dirty="0"/>
              <a:t> </a:t>
            </a:r>
            <a:r>
              <a:rPr lang="en-GB" dirty="0" err="1"/>
              <a:t>vastgestelde</a:t>
            </a:r>
            <a:r>
              <a:rPr lang="en-GB" dirty="0"/>
              <a:t> </a:t>
            </a:r>
            <a:r>
              <a:rPr lang="en-GB" dirty="0" err="1"/>
              <a:t>verontreiniging</a:t>
            </a:r>
            <a:endParaRPr lang="en-GB" dirty="0"/>
          </a:p>
          <a:p>
            <a:r>
              <a:rPr lang="en-GB" dirty="0"/>
              <a:t>T2 datum </a:t>
            </a:r>
            <a:r>
              <a:rPr lang="en-GB" dirty="0" err="1"/>
              <a:t>bekendmaking</a:t>
            </a:r>
            <a:r>
              <a:rPr lang="en-GB" dirty="0"/>
              <a:t> </a:t>
            </a:r>
            <a:r>
              <a:rPr lang="en-GB" dirty="0" err="1"/>
              <a:t>instemming</a:t>
            </a:r>
            <a:r>
              <a:rPr lang="en-GB" dirty="0"/>
              <a:t> </a:t>
            </a:r>
            <a:r>
              <a:rPr lang="en-GB" dirty="0" err="1"/>
              <a:t>uitgevoerde</a:t>
            </a:r>
            <a:r>
              <a:rPr lang="en-GB" dirty="0"/>
              <a:t> </a:t>
            </a:r>
            <a:r>
              <a:rPr lang="en-GB" dirty="0" err="1"/>
              <a:t>sanering</a:t>
            </a:r>
            <a:endParaRPr lang="en-GB" dirty="0"/>
          </a:p>
        </p:txBody>
      </p:sp>
      <p:sp>
        <p:nvSpPr>
          <p:cNvPr id="30" name="TextBox 29">
            <a:extLst>
              <a:ext uri="{FF2B5EF4-FFF2-40B4-BE49-F238E27FC236}">
                <a16:creationId xmlns:a16="http://schemas.microsoft.com/office/drawing/2014/main" id="{F1C28869-B1F4-E1D7-2BD9-CD977E2C9196}"/>
              </a:ext>
            </a:extLst>
          </p:cNvPr>
          <p:cNvSpPr txBox="1"/>
          <p:nvPr/>
        </p:nvSpPr>
        <p:spPr>
          <a:xfrm>
            <a:off x="5152156" y="4195281"/>
            <a:ext cx="742062" cy="369332"/>
          </a:xfrm>
          <a:prstGeom prst="rect">
            <a:avLst/>
          </a:prstGeom>
          <a:noFill/>
        </p:spPr>
        <p:txBody>
          <a:bodyPr wrap="square">
            <a:spAutoFit/>
          </a:bodyPr>
          <a:lstStyle/>
          <a:p>
            <a:r>
              <a:rPr lang="en-GB" i="1" dirty="0"/>
              <a:t>T2</a:t>
            </a:r>
          </a:p>
        </p:txBody>
      </p:sp>
      <p:sp>
        <p:nvSpPr>
          <p:cNvPr id="31" name="TextBox 30">
            <a:extLst>
              <a:ext uri="{FF2B5EF4-FFF2-40B4-BE49-F238E27FC236}">
                <a16:creationId xmlns:a16="http://schemas.microsoft.com/office/drawing/2014/main" id="{6BA53ECA-16C6-800C-07C3-D27733D2B8C0}"/>
              </a:ext>
            </a:extLst>
          </p:cNvPr>
          <p:cNvSpPr txBox="1"/>
          <p:nvPr/>
        </p:nvSpPr>
        <p:spPr>
          <a:xfrm>
            <a:off x="900113" y="4052746"/>
            <a:ext cx="742062" cy="369332"/>
          </a:xfrm>
          <a:prstGeom prst="rect">
            <a:avLst/>
          </a:prstGeom>
          <a:noFill/>
        </p:spPr>
        <p:txBody>
          <a:bodyPr wrap="square">
            <a:spAutoFit/>
          </a:bodyPr>
          <a:lstStyle/>
          <a:p>
            <a:r>
              <a:rPr lang="en-GB" i="1" dirty="0"/>
              <a:t>T1</a:t>
            </a:r>
          </a:p>
        </p:txBody>
      </p:sp>
      <p:sp>
        <p:nvSpPr>
          <p:cNvPr id="32" name="TextBox 31">
            <a:extLst>
              <a:ext uri="{FF2B5EF4-FFF2-40B4-BE49-F238E27FC236}">
                <a16:creationId xmlns:a16="http://schemas.microsoft.com/office/drawing/2014/main" id="{C4732E8E-B940-DE26-2640-20CF0AD6FC35}"/>
              </a:ext>
            </a:extLst>
          </p:cNvPr>
          <p:cNvSpPr txBox="1"/>
          <p:nvPr/>
        </p:nvSpPr>
        <p:spPr>
          <a:xfrm>
            <a:off x="900113" y="2086794"/>
            <a:ext cx="3238500" cy="369332"/>
          </a:xfrm>
          <a:prstGeom prst="rect">
            <a:avLst/>
          </a:prstGeom>
          <a:noFill/>
        </p:spPr>
        <p:txBody>
          <a:bodyPr wrap="square">
            <a:spAutoFit/>
          </a:bodyPr>
          <a:lstStyle/>
          <a:p>
            <a:pPr algn="ctr"/>
            <a:r>
              <a:rPr lang="en-GB" b="1" i="1" dirty="0" err="1"/>
              <a:t>verontreiniging</a:t>
            </a:r>
            <a:r>
              <a:rPr lang="en-GB" b="1" i="1" dirty="0"/>
              <a:t> </a:t>
            </a:r>
            <a:r>
              <a:rPr lang="en-GB" b="1" i="1" dirty="0" err="1"/>
              <a:t>vastgesteld</a:t>
            </a:r>
            <a:endParaRPr lang="en-GB" b="1" i="1" dirty="0"/>
          </a:p>
        </p:txBody>
      </p:sp>
      <p:sp>
        <p:nvSpPr>
          <p:cNvPr id="33" name="TextBox 32">
            <a:extLst>
              <a:ext uri="{FF2B5EF4-FFF2-40B4-BE49-F238E27FC236}">
                <a16:creationId xmlns:a16="http://schemas.microsoft.com/office/drawing/2014/main" id="{F877DDAC-13D2-03EF-D17C-870357A78AEC}"/>
              </a:ext>
            </a:extLst>
          </p:cNvPr>
          <p:cNvSpPr txBox="1"/>
          <p:nvPr/>
        </p:nvSpPr>
        <p:spPr>
          <a:xfrm>
            <a:off x="5043488" y="2087510"/>
            <a:ext cx="3137618" cy="369332"/>
          </a:xfrm>
          <a:prstGeom prst="rect">
            <a:avLst/>
          </a:prstGeom>
          <a:noFill/>
        </p:spPr>
        <p:txBody>
          <a:bodyPr wrap="square">
            <a:spAutoFit/>
          </a:bodyPr>
          <a:lstStyle/>
          <a:p>
            <a:pPr algn="ctr"/>
            <a:r>
              <a:rPr lang="en-GB" b="1" i="1" dirty="0" err="1"/>
              <a:t>gedeeltelijk</a:t>
            </a:r>
            <a:r>
              <a:rPr lang="en-GB" b="1" i="1" dirty="0"/>
              <a:t> </a:t>
            </a:r>
            <a:r>
              <a:rPr lang="en-GB" b="1" i="1" dirty="0" err="1"/>
              <a:t>gesaneerd</a:t>
            </a:r>
            <a:endParaRPr lang="en-GB" b="1" i="1" dirty="0"/>
          </a:p>
        </p:txBody>
      </p:sp>
      <p:sp>
        <p:nvSpPr>
          <p:cNvPr id="8" name="Rectangle: Rounded Corners 7">
            <a:extLst>
              <a:ext uri="{FF2B5EF4-FFF2-40B4-BE49-F238E27FC236}">
                <a16:creationId xmlns:a16="http://schemas.microsoft.com/office/drawing/2014/main" id="{011A226E-D33B-4740-2C3D-D16B89F486E8}"/>
              </a:ext>
            </a:extLst>
          </p:cNvPr>
          <p:cNvSpPr/>
          <p:nvPr/>
        </p:nvSpPr>
        <p:spPr>
          <a:xfrm>
            <a:off x="5241330" y="4523340"/>
            <a:ext cx="3028950" cy="1533525"/>
          </a:xfrm>
          <a:prstGeom prst="roundRect">
            <a:avLst/>
          </a:prstGeom>
          <a:solidFill>
            <a:srgbClr val="CED7E3"/>
          </a:solidFill>
          <a:ln>
            <a:solidFill>
              <a:srgbClr val="CED7E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err="1"/>
              <a:t>Vastgestelde</a:t>
            </a:r>
            <a:endParaRPr lang="en-GB" dirty="0"/>
          </a:p>
          <a:p>
            <a:pPr algn="ctr"/>
            <a:r>
              <a:rPr lang="en-GB" dirty="0" err="1"/>
              <a:t>verontreiniging</a:t>
            </a:r>
            <a:endParaRPr lang="en-GB" dirty="0"/>
          </a:p>
        </p:txBody>
      </p:sp>
      <p:sp>
        <p:nvSpPr>
          <p:cNvPr id="9" name="Rectangle: Rounded Corners 8">
            <a:extLst>
              <a:ext uri="{FF2B5EF4-FFF2-40B4-BE49-F238E27FC236}">
                <a16:creationId xmlns:a16="http://schemas.microsoft.com/office/drawing/2014/main" id="{CEBA3CFC-8F89-A71F-C9FF-EF5C7A41ACC9}"/>
              </a:ext>
            </a:extLst>
          </p:cNvPr>
          <p:cNvSpPr/>
          <p:nvPr/>
        </p:nvSpPr>
        <p:spPr>
          <a:xfrm>
            <a:off x="5132662" y="4614170"/>
            <a:ext cx="1623142" cy="151047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err="1">
                <a:solidFill>
                  <a:srgbClr val="FFFFFF"/>
                </a:solidFill>
              </a:rPr>
              <a:t>uitgevoerde</a:t>
            </a:r>
            <a:r>
              <a:rPr lang="en-GB" dirty="0">
                <a:solidFill>
                  <a:srgbClr val="FFFFFF"/>
                </a:solidFill>
              </a:rPr>
              <a:t> </a:t>
            </a:r>
            <a:r>
              <a:rPr lang="en-GB" dirty="0" err="1">
                <a:solidFill>
                  <a:srgbClr val="FFFFFF"/>
                </a:solidFill>
              </a:rPr>
              <a:t>sanering</a:t>
            </a:r>
            <a:br>
              <a:rPr lang="en-GB" dirty="0">
                <a:solidFill>
                  <a:srgbClr val="FFFFFF"/>
                </a:solidFill>
              </a:rPr>
            </a:br>
            <a:r>
              <a:rPr lang="en-GB" dirty="0">
                <a:solidFill>
                  <a:srgbClr val="FFFFFF"/>
                </a:solidFill>
              </a:rPr>
              <a:t>(</a:t>
            </a:r>
            <a:r>
              <a:rPr lang="en-GB" dirty="0" err="1">
                <a:solidFill>
                  <a:srgbClr val="FFFFFF"/>
                </a:solidFill>
              </a:rPr>
              <a:t>vanaf</a:t>
            </a:r>
            <a:r>
              <a:rPr lang="en-GB" dirty="0">
                <a:solidFill>
                  <a:srgbClr val="FFFFFF"/>
                </a:solidFill>
              </a:rPr>
              <a:t> T2)</a:t>
            </a:r>
          </a:p>
        </p:txBody>
      </p:sp>
      <p:sp>
        <p:nvSpPr>
          <p:cNvPr id="11" name="Rectangle: Rounded Corners 10">
            <a:extLst>
              <a:ext uri="{FF2B5EF4-FFF2-40B4-BE49-F238E27FC236}">
                <a16:creationId xmlns:a16="http://schemas.microsoft.com/office/drawing/2014/main" id="{B07BDC59-932B-2199-B3B3-E17A288A9505}"/>
              </a:ext>
            </a:extLst>
          </p:cNvPr>
          <p:cNvSpPr/>
          <p:nvPr/>
        </p:nvSpPr>
        <p:spPr>
          <a:xfrm>
            <a:off x="6755804" y="4614171"/>
            <a:ext cx="1405808" cy="15335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err="1">
                <a:solidFill>
                  <a:schemeClr val="accent1">
                    <a:lumMod val="75000"/>
                  </a:schemeClr>
                </a:solidFill>
              </a:rPr>
              <a:t>veront</a:t>
            </a:r>
            <a:endParaRPr lang="en-GB" i="1" dirty="0">
              <a:solidFill>
                <a:schemeClr val="accent1">
                  <a:lumMod val="75000"/>
                </a:schemeClr>
              </a:solidFill>
            </a:endParaRPr>
          </a:p>
          <a:p>
            <a:pPr algn="ctr"/>
            <a:r>
              <a:rPr lang="en-GB" i="1" dirty="0" err="1">
                <a:solidFill>
                  <a:schemeClr val="accent1">
                    <a:lumMod val="75000"/>
                  </a:schemeClr>
                </a:solidFill>
              </a:rPr>
              <a:t>reiniging</a:t>
            </a:r>
            <a:endParaRPr lang="en-GB" i="1" dirty="0">
              <a:solidFill>
                <a:schemeClr val="accent1">
                  <a:lumMod val="75000"/>
                </a:schemeClr>
              </a:solidFill>
            </a:endParaRPr>
          </a:p>
          <a:p>
            <a:pPr algn="ctr"/>
            <a:r>
              <a:rPr lang="en-GB" i="1" dirty="0">
                <a:solidFill>
                  <a:schemeClr val="accent1">
                    <a:lumMod val="75000"/>
                  </a:schemeClr>
                </a:solidFill>
              </a:rPr>
              <a:t>(</a:t>
            </a:r>
            <a:r>
              <a:rPr lang="en-GB" i="1" dirty="0" err="1">
                <a:solidFill>
                  <a:schemeClr val="accent1">
                    <a:lumMod val="75000"/>
                  </a:schemeClr>
                </a:solidFill>
              </a:rPr>
              <a:t>vanaf</a:t>
            </a:r>
            <a:r>
              <a:rPr lang="en-GB" i="1" dirty="0">
                <a:solidFill>
                  <a:schemeClr val="accent1">
                    <a:lumMod val="75000"/>
                  </a:schemeClr>
                </a:solidFill>
              </a:rPr>
              <a:t> T2)</a:t>
            </a:r>
          </a:p>
        </p:txBody>
      </p:sp>
      <p:sp>
        <p:nvSpPr>
          <p:cNvPr id="3" name="Arrow: Right 2">
            <a:extLst>
              <a:ext uri="{FF2B5EF4-FFF2-40B4-BE49-F238E27FC236}">
                <a16:creationId xmlns:a16="http://schemas.microsoft.com/office/drawing/2014/main" id="{44DC8354-26D0-724C-944C-A19C096E6D2E}"/>
              </a:ext>
            </a:extLst>
          </p:cNvPr>
          <p:cNvSpPr/>
          <p:nvPr/>
        </p:nvSpPr>
        <p:spPr>
          <a:xfrm rot="1873890">
            <a:off x="4261249" y="4345518"/>
            <a:ext cx="733806" cy="363474"/>
          </a:xfrm>
          <a:custGeom>
            <a:avLst/>
            <a:gdLst>
              <a:gd name="connsiteX0" fmla="*/ 0 w 733806"/>
              <a:gd name="connsiteY0" fmla="*/ 90869 h 363474"/>
              <a:gd name="connsiteX1" fmla="*/ 552069 w 733806"/>
              <a:gd name="connsiteY1" fmla="*/ 90869 h 363474"/>
              <a:gd name="connsiteX2" fmla="*/ 552069 w 733806"/>
              <a:gd name="connsiteY2" fmla="*/ 0 h 363474"/>
              <a:gd name="connsiteX3" fmla="*/ 733806 w 733806"/>
              <a:gd name="connsiteY3" fmla="*/ 181737 h 363474"/>
              <a:gd name="connsiteX4" fmla="*/ 552069 w 733806"/>
              <a:gd name="connsiteY4" fmla="*/ 363474 h 363474"/>
              <a:gd name="connsiteX5" fmla="*/ 552069 w 733806"/>
              <a:gd name="connsiteY5" fmla="*/ 272606 h 363474"/>
              <a:gd name="connsiteX6" fmla="*/ 0 w 733806"/>
              <a:gd name="connsiteY6" fmla="*/ 272606 h 363474"/>
              <a:gd name="connsiteX7" fmla="*/ 0 w 733806"/>
              <a:gd name="connsiteY7" fmla="*/ 90869 h 36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806" h="363474" extrusionOk="0">
                <a:moveTo>
                  <a:pt x="0" y="90869"/>
                </a:moveTo>
                <a:cubicBezTo>
                  <a:pt x="178568" y="64277"/>
                  <a:pt x="441301" y="94128"/>
                  <a:pt x="552069" y="90869"/>
                </a:cubicBezTo>
                <a:cubicBezTo>
                  <a:pt x="551946" y="58916"/>
                  <a:pt x="550994" y="31246"/>
                  <a:pt x="552069" y="0"/>
                </a:cubicBezTo>
                <a:cubicBezTo>
                  <a:pt x="618146" y="66426"/>
                  <a:pt x="668379" y="125389"/>
                  <a:pt x="733806" y="181737"/>
                </a:cubicBezTo>
                <a:cubicBezTo>
                  <a:pt x="650064" y="257882"/>
                  <a:pt x="634516" y="289569"/>
                  <a:pt x="552069" y="363474"/>
                </a:cubicBezTo>
                <a:cubicBezTo>
                  <a:pt x="556610" y="325927"/>
                  <a:pt x="554094" y="310486"/>
                  <a:pt x="552069" y="272606"/>
                </a:cubicBezTo>
                <a:cubicBezTo>
                  <a:pt x="329573" y="290547"/>
                  <a:pt x="132315" y="288932"/>
                  <a:pt x="0" y="272606"/>
                </a:cubicBezTo>
                <a:cubicBezTo>
                  <a:pt x="-5353" y="235483"/>
                  <a:pt x="-527" y="175101"/>
                  <a:pt x="0" y="90869"/>
                </a:cubicBezTo>
                <a:close/>
              </a:path>
            </a:pathLst>
          </a:custGeom>
          <a:noFill/>
          <a:ln w="19050">
            <a:solidFill>
              <a:schemeClr val="tx1"/>
            </a:solidFill>
            <a:extLst>
              <a:ext uri="{C807C97D-BFC1-408E-A445-0C87EB9F89A2}">
                <ask:lineSketchStyleProps xmlns:ask="http://schemas.microsoft.com/office/drawing/2018/sketchyshapes" sd="1409404031">
                  <a:prstGeom prst="rightArrow">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TextBox 19">
            <a:extLst>
              <a:ext uri="{FF2B5EF4-FFF2-40B4-BE49-F238E27FC236}">
                <a16:creationId xmlns:a16="http://schemas.microsoft.com/office/drawing/2014/main" id="{41DCAE29-0F9F-9263-2D38-ABFE170F99A3}"/>
              </a:ext>
            </a:extLst>
          </p:cNvPr>
          <p:cNvSpPr txBox="1"/>
          <p:nvPr/>
        </p:nvSpPr>
        <p:spPr>
          <a:xfrm>
            <a:off x="6099434" y="4154759"/>
            <a:ext cx="3057248" cy="646331"/>
          </a:xfrm>
          <a:prstGeom prst="rect">
            <a:avLst/>
          </a:prstGeom>
          <a:noFill/>
        </p:spPr>
        <p:txBody>
          <a:bodyPr wrap="none" rtlCol="0">
            <a:spAutoFit/>
          </a:bodyPr>
          <a:lstStyle/>
          <a:p>
            <a:pPr algn="r"/>
            <a:r>
              <a:rPr lang="en-GB" i="1" dirty="0" err="1">
                <a:solidFill>
                  <a:srgbClr val="5C7AA2"/>
                </a:solidFill>
              </a:rPr>
              <a:t>vastgestelde</a:t>
            </a:r>
            <a:r>
              <a:rPr lang="en-GB" i="1" dirty="0">
                <a:solidFill>
                  <a:srgbClr val="5C7AA2"/>
                </a:solidFill>
              </a:rPr>
              <a:t> </a:t>
            </a:r>
            <a:r>
              <a:rPr lang="en-GB" i="1" dirty="0" err="1">
                <a:solidFill>
                  <a:srgbClr val="5C7AA2"/>
                </a:solidFill>
              </a:rPr>
              <a:t>verontreiniging</a:t>
            </a:r>
            <a:endParaRPr lang="en-GB" i="1" dirty="0">
              <a:solidFill>
                <a:srgbClr val="5C7AA2"/>
              </a:solidFill>
            </a:endParaRPr>
          </a:p>
          <a:p>
            <a:pPr algn="r"/>
            <a:r>
              <a:rPr lang="en-GB" i="1" dirty="0">
                <a:solidFill>
                  <a:srgbClr val="5C7AA2"/>
                </a:solidFill>
              </a:rPr>
              <a:t>(T1 – T2)</a:t>
            </a:r>
          </a:p>
        </p:txBody>
      </p:sp>
      <p:sp>
        <p:nvSpPr>
          <p:cNvPr id="5" name="Tijdelijke aanduiding voor datum 4">
            <a:extLst>
              <a:ext uri="{FF2B5EF4-FFF2-40B4-BE49-F238E27FC236}">
                <a16:creationId xmlns:a16="http://schemas.microsoft.com/office/drawing/2014/main" id="{70DB57E5-35E8-A3AE-E659-F49B0DEDCE3A}"/>
              </a:ext>
            </a:extLst>
          </p:cNvPr>
          <p:cNvSpPr>
            <a:spLocks noGrp="1"/>
          </p:cNvSpPr>
          <p:nvPr>
            <p:ph type="dt" sz="half" idx="10"/>
          </p:nvPr>
        </p:nvSpPr>
        <p:spPr/>
        <p:txBody>
          <a:bodyPr/>
          <a:lstStyle/>
          <a:p>
            <a:r>
              <a:rPr lang="nl-NL" dirty="0"/>
              <a:t> </a:t>
            </a:r>
            <a:endParaRPr lang="en-GB" dirty="0"/>
          </a:p>
        </p:txBody>
      </p:sp>
      <p:sp>
        <p:nvSpPr>
          <p:cNvPr id="10" name="Tijdelijke aanduiding voor voettekst 9">
            <a:extLst>
              <a:ext uri="{FF2B5EF4-FFF2-40B4-BE49-F238E27FC236}">
                <a16:creationId xmlns:a16="http://schemas.microsoft.com/office/drawing/2014/main" id="{FB55C358-950F-C814-E1BB-9049ECED9595}"/>
              </a:ext>
            </a:extLst>
          </p:cNvPr>
          <p:cNvSpPr>
            <a:spLocks noGrp="1"/>
          </p:cNvSpPr>
          <p:nvPr>
            <p:ph type="ftr" sz="quarter" idx="11"/>
          </p:nvPr>
        </p:nvSpPr>
        <p:spPr/>
        <p:txBody>
          <a:bodyPr/>
          <a:lstStyle/>
          <a:p>
            <a:endParaRPr lang="en-GB" dirty="0"/>
          </a:p>
        </p:txBody>
      </p:sp>
      <p:sp>
        <p:nvSpPr>
          <p:cNvPr id="13" name="Tijdelijke aanduiding voor dianummer 12">
            <a:extLst>
              <a:ext uri="{FF2B5EF4-FFF2-40B4-BE49-F238E27FC236}">
                <a16:creationId xmlns:a16="http://schemas.microsoft.com/office/drawing/2014/main" id="{3E9C2515-C91C-4DC8-551D-F7DA35B08296}"/>
              </a:ext>
            </a:extLst>
          </p:cNvPr>
          <p:cNvSpPr>
            <a:spLocks noGrp="1"/>
          </p:cNvSpPr>
          <p:nvPr>
            <p:ph type="sldNum" sz="quarter" idx="12"/>
          </p:nvPr>
        </p:nvSpPr>
        <p:spPr/>
        <p:txBody>
          <a:bodyPr/>
          <a:lstStyle/>
          <a:p>
            <a:fld id="{E747F9A4-CD54-4253-AADA-639760750D61}" type="slidenum">
              <a:rPr lang="en-GB" smtClean="0"/>
              <a:t>26</a:t>
            </a:fld>
            <a:endParaRPr lang="en-GB"/>
          </a:p>
        </p:txBody>
      </p:sp>
    </p:spTree>
    <p:extLst>
      <p:ext uri="{BB962C8B-B14F-4D97-AF65-F5344CB8AC3E}">
        <p14:creationId xmlns:p14="http://schemas.microsoft.com/office/powerpoint/2010/main" val="3060464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9742-A954-3841-6117-F9B2E6470B3A}"/>
              </a:ext>
            </a:extLst>
          </p:cNvPr>
          <p:cNvSpPr>
            <a:spLocks noGrp="1"/>
          </p:cNvSpPr>
          <p:nvPr>
            <p:ph type="title"/>
          </p:nvPr>
        </p:nvSpPr>
        <p:spPr/>
        <p:txBody>
          <a:bodyPr/>
          <a:lstStyle/>
          <a:p>
            <a:r>
              <a:rPr lang="en-GB" dirty="0" err="1"/>
              <a:t>Nazorgcontour</a:t>
            </a:r>
            <a:endParaRPr lang="en-GB" dirty="0"/>
          </a:p>
        </p:txBody>
      </p:sp>
      <p:sp>
        <p:nvSpPr>
          <p:cNvPr id="3" name="Content Placeholder 2">
            <a:extLst>
              <a:ext uri="{FF2B5EF4-FFF2-40B4-BE49-F238E27FC236}">
                <a16:creationId xmlns:a16="http://schemas.microsoft.com/office/drawing/2014/main" id="{30E663F3-30E7-C8B3-1875-B92ADCD5E3E8}"/>
              </a:ext>
            </a:extLst>
          </p:cNvPr>
          <p:cNvSpPr>
            <a:spLocks noGrp="1"/>
          </p:cNvSpPr>
          <p:nvPr>
            <p:ph idx="1"/>
          </p:nvPr>
        </p:nvSpPr>
        <p:spPr/>
        <p:txBody>
          <a:bodyPr>
            <a:normAutofit fontScale="92500" lnSpcReduction="20000"/>
          </a:bodyPr>
          <a:lstStyle/>
          <a:p>
            <a:r>
              <a:rPr lang="nl-NL" dirty="0"/>
              <a:t>De nazorg zoals opgenomen in het verslag van de uitgevoerde sanering waarmee het bevoegd gezag Wet Bodembescherming heeft ingestemd middels een </a:t>
            </a:r>
            <a:r>
              <a:rPr lang="nl-NL" i="1" dirty="0"/>
              <a:t>beschikking tot instemming</a:t>
            </a:r>
            <a:r>
              <a:rPr lang="nl-NL" dirty="0"/>
              <a:t> (</a:t>
            </a:r>
            <a:r>
              <a:rPr lang="nl-NL" dirty="0" err="1"/>
              <a:t>Wbb</a:t>
            </a:r>
            <a:r>
              <a:rPr lang="nl-NL" dirty="0"/>
              <a:t> artikel 39c). </a:t>
            </a:r>
          </a:p>
          <a:p>
            <a:pPr lvl="1"/>
            <a:r>
              <a:rPr lang="nl-NL" i="1" dirty="0">
                <a:solidFill>
                  <a:srgbClr val="FF0000"/>
                </a:solidFill>
              </a:rPr>
              <a:t>Niet</a:t>
            </a:r>
            <a:r>
              <a:rPr lang="nl-NL" dirty="0"/>
              <a:t> wanneer het bevoegd gezag </a:t>
            </a:r>
            <a:r>
              <a:rPr lang="nl-NL" dirty="0" err="1"/>
              <a:t>Wbb</a:t>
            </a:r>
            <a:r>
              <a:rPr lang="nl-NL" dirty="0"/>
              <a:t> </a:t>
            </a:r>
            <a:r>
              <a:rPr lang="nl-NL" u="sng" dirty="0"/>
              <a:t>niet</a:t>
            </a:r>
            <a:r>
              <a:rPr lang="nl-NL" dirty="0"/>
              <a:t> heeft ingestemd met het saneringsverslag</a:t>
            </a:r>
          </a:p>
          <a:p>
            <a:pPr lvl="1"/>
            <a:endParaRPr lang="nl-NL" dirty="0"/>
          </a:p>
          <a:p>
            <a:pPr lvl="1"/>
            <a:endParaRPr lang="nl-NL" dirty="0"/>
          </a:p>
          <a:p>
            <a:pPr lvl="1"/>
            <a:endParaRPr lang="nl-NL" dirty="0"/>
          </a:p>
          <a:p>
            <a:pPr lvl="1"/>
            <a:endParaRPr lang="nl-NL" dirty="0"/>
          </a:p>
          <a:p>
            <a:pPr lvl="1"/>
            <a:endParaRPr lang="nl-NL" dirty="0"/>
          </a:p>
          <a:p>
            <a:pPr marL="0" indent="0">
              <a:buNone/>
            </a:pPr>
            <a:r>
              <a:rPr lang="nl-NL" sz="1500" dirty="0"/>
              <a:t>* Nazorg: indien na de sanering beperkingen en/of maatregelen noodzakelijk zijn. </a:t>
            </a:r>
          </a:p>
          <a:p>
            <a:pPr lvl="1"/>
            <a:endParaRPr lang="nl-NL" dirty="0"/>
          </a:p>
        </p:txBody>
      </p:sp>
      <p:sp>
        <p:nvSpPr>
          <p:cNvPr id="4" name="Tijdelijke aanduiding voor datum 3">
            <a:extLst>
              <a:ext uri="{FF2B5EF4-FFF2-40B4-BE49-F238E27FC236}">
                <a16:creationId xmlns:a16="http://schemas.microsoft.com/office/drawing/2014/main" id="{4C324133-65FB-58F3-C968-DB6808C28458}"/>
              </a:ext>
            </a:extLst>
          </p:cNvPr>
          <p:cNvSpPr>
            <a:spLocks noGrp="1"/>
          </p:cNvSpPr>
          <p:nvPr>
            <p:ph type="dt" sz="half" idx="10"/>
          </p:nvPr>
        </p:nvSpPr>
        <p:spPr/>
        <p:txBody>
          <a:bodyPr/>
          <a:lstStyle/>
          <a:p>
            <a:r>
              <a:rPr lang="nl-NL"/>
              <a:t>13-04-2023 </a:t>
            </a:r>
            <a:endParaRPr lang="en-GB"/>
          </a:p>
        </p:txBody>
      </p:sp>
      <p:sp>
        <p:nvSpPr>
          <p:cNvPr id="5" name="Tijdelijke aanduiding voor voettekst 4">
            <a:extLst>
              <a:ext uri="{FF2B5EF4-FFF2-40B4-BE49-F238E27FC236}">
                <a16:creationId xmlns:a16="http://schemas.microsoft.com/office/drawing/2014/main" id="{00E2EFA2-D3FC-5C5E-52C8-827BE1825729}"/>
              </a:ext>
            </a:extLst>
          </p:cNvPr>
          <p:cNvSpPr>
            <a:spLocks noGrp="1"/>
          </p:cNvSpPr>
          <p:nvPr>
            <p:ph type="ftr" sz="quarter" idx="11"/>
          </p:nvPr>
        </p:nvSpPr>
        <p:spPr/>
        <p:txBody>
          <a:bodyPr/>
          <a:lstStyle/>
          <a:p>
            <a:r>
              <a:rPr lang="en-GB"/>
              <a:t>Bro Fase 2 Mileukwaliteit – SR6</a:t>
            </a:r>
          </a:p>
        </p:txBody>
      </p:sp>
      <p:sp>
        <p:nvSpPr>
          <p:cNvPr id="6" name="Tijdelijke aanduiding voor dianummer 5">
            <a:extLst>
              <a:ext uri="{FF2B5EF4-FFF2-40B4-BE49-F238E27FC236}">
                <a16:creationId xmlns:a16="http://schemas.microsoft.com/office/drawing/2014/main" id="{FA7D447D-43F5-A19D-5814-408B9FE21261}"/>
              </a:ext>
            </a:extLst>
          </p:cNvPr>
          <p:cNvSpPr>
            <a:spLocks noGrp="1"/>
          </p:cNvSpPr>
          <p:nvPr>
            <p:ph type="sldNum" sz="quarter" idx="12"/>
          </p:nvPr>
        </p:nvSpPr>
        <p:spPr/>
        <p:txBody>
          <a:bodyPr/>
          <a:lstStyle/>
          <a:p>
            <a:fld id="{E747F9A4-CD54-4253-AADA-639760750D61}" type="slidenum">
              <a:rPr lang="en-GB" smtClean="0"/>
              <a:t>27</a:t>
            </a:fld>
            <a:endParaRPr lang="en-GB"/>
          </a:p>
        </p:txBody>
      </p:sp>
    </p:spTree>
    <p:extLst>
      <p:ext uri="{BB962C8B-B14F-4D97-AF65-F5344CB8AC3E}">
        <p14:creationId xmlns:p14="http://schemas.microsoft.com/office/powerpoint/2010/main" val="2658333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AD5A-87A2-9D55-ECCE-3DE692C835FE}"/>
              </a:ext>
            </a:extLst>
          </p:cNvPr>
          <p:cNvSpPr>
            <a:spLocks noGrp="1"/>
          </p:cNvSpPr>
          <p:nvPr>
            <p:ph type="title"/>
          </p:nvPr>
        </p:nvSpPr>
        <p:spPr/>
        <p:txBody>
          <a:bodyPr/>
          <a:lstStyle/>
          <a:p>
            <a:r>
              <a:rPr lang="en-GB" dirty="0" err="1"/>
              <a:t>Vastgestelde</a:t>
            </a:r>
            <a:r>
              <a:rPr lang="en-GB" dirty="0"/>
              <a:t> </a:t>
            </a:r>
            <a:r>
              <a:rPr lang="en-GB" dirty="0" err="1"/>
              <a:t>nazorg</a:t>
            </a:r>
            <a:endParaRPr lang="en-GB" dirty="0"/>
          </a:p>
        </p:txBody>
      </p:sp>
      <p:sp>
        <p:nvSpPr>
          <p:cNvPr id="5" name="Content Placeholder 4">
            <a:extLst>
              <a:ext uri="{FF2B5EF4-FFF2-40B4-BE49-F238E27FC236}">
                <a16:creationId xmlns:a16="http://schemas.microsoft.com/office/drawing/2014/main" id="{67006AF6-7769-210A-4E0F-403A00EC8568}"/>
              </a:ext>
            </a:extLst>
          </p:cNvPr>
          <p:cNvSpPr>
            <a:spLocks noGrp="1"/>
          </p:cNvSpPr>
          <p:nvPr>
            <p:ph idx="1"/>
          </p:nvPr>
        </p:nvSpPr>
        <p:spPr>
          <a:xfrm>
            <a:off x="900112" y="2211561"/>
            <a:ext cx="7992368" cy="3538587"/>
          </a:xfrm>
        </p:spPr>
        <p:txBody>
          <a:bodyPr>
            <a:normAutofit/>
          </a:bodyPr>
          <a:lstStyle/>
          <a:p>
            <a:r>
              <a:rPr lang="nl-NL" dirty="0"/>
              <a:t>Op een bodemlocatie kunnen 0, 1 of meer nazorgcontouren geregistreerd worden.</a:t>
            </a:r>
          </a:p>
          <a:p>
            <a:r>
              <a:rPr lang="nl-NL" dirty="0"/>
              <a:t>Nazorg voor grond en grondwater worden apart geregistreerd</a:t>
            </a:r>
          </a:p>
          <a:p>
            <a:r>
              <a:rPr lang="nl-NL" dirty="0"/>
              <a:t>Contouren kunnen overlappen</a:t>
            </a:r>
          </a:p>
          <a:p>
            <a:r>
              <a:rPr lang="nl-NL" dirty="0"/>
              <a:t>De nazorgcontour kan de grens van de bodemlocatie overschrijden</a:t>
            </a:r>
          </a:p>
          <a:p>
            <a:pPr lvl="1"/>
            <a:r>
              <a:rPr lang="nl-NL" dirty="0"/>
              <a:t>de grens van de bodemlocatie wordt dan niet aangepast</a:t>
            </a:r>
          </a:p>
        </p:txBody>
      </p:sp>
      <p:sp>
        <p:nvSpPr>
          <p:cNvPr id="3" name="Tijdelijke aanduiding voor datum 2">
            <a:extLst>
              <a:ext uri="{FF2B5EF4-FFF2-40B4-BE49-F238E27FC236}">
                <a16:creationId xmlns:a16="http://schemas.microsoft.com/office/drawing/2014/main" id="{03DA7D78-52F5-103F-0906-9172F0D071C4}"/>
              </a:ext>
            </a:extLst>
          </p:cNvPr>
          <p:cNvSpPr>
            <a:spLocks noGrp="1"/>
          </p:cNvSpPr>
          <p:nvPr>
            <p:ph type="dt" sz="half" idx="10"/>
          </p:nvPr>
        </p:nvSpPr>
        <p:spPr/>
        <p:txBody>
          <a:bodyPr/>
          <a:lstStyle/>
          <a:p>
            <a:r>
              <a:rPr lang="nl-NL"/>
              <a:t>13-04-2023 </a:t>
            </a:r>
            <a:endParaRPr lang="en-GB"/>
          </a:p>
        </p:txBody>
      </p:sp>
      <p:sp>
        <p:nvSpPr>
          <p:cNvPr id="4" name="Tijdelijke aanduiding voor voettekst 3">
            <a:extLst>
              <a:ext uri="{FF2B5EF4-FFF2-40B4-BE49-F238E27FC236}">
                <a16:creationId xmlns:a16="http://schemas.microsoft.com/office/drawing/2014/main" id="{D880C9A3-A6F1-6373-338B-41DBE48F8927}"/>
              </a:ext>
            </a:extLst>
          </p:cNvPr>
          <p:cNvSpPr>
            <a:spLocks noGrp="1"/>
          </p:cNvSpPr>
          <p:nvPr>
            <p:ph type="ftr" sz="quarter" idx="11"/>
          </p:nvPr>
        </p:nvSpPr>
        <p:spPr/>
        <p:txBody>
          <a:bodyPr/>
          <a:lstStyle/>
          <a:p>
            <a:r>
              <a:rPr lang="en-GB"/>
              <a:t>Bro Fase 2 Mileukwaliteit – SR6</a:t>
            </a:r>
          </a:p>
        </p:txBody>
      </p:sp>
      <p:sp>
        <p:nvSpPr>
          <p:cNvPr id="6" name="Tijdelijke aanduiding voor dianummer 5">
            <a:extLst>
              <a:ext uri="{FF2B5EF4-FFF2-40B4-BE49-F238E27FC236}">
                <a16:creationId xmlns:a16="http://schemas.microsoft.com/office/drawing/2014/main" id="{32422D5B-A37D-2A0C-18E8-33785D306A97}"/>
              </a:ext>
            </a:extLst>
          </p:cNvPr>
          <p:cNvSpPr>
            <a:spLocks noGrp="1"/>
          </p:cNvSpPr>
          <p:nvPr>
            <p:ph type="sldNum" sz="quarter" idx="12"/>
          </p:nvPr>
        </p:nvSpPr>
        <p:spPr/>
        <p:txBody>
          <a:bodyPr/>
          <a:lstStyle/>
          <a:p>
            <a:fld id="{E747F9A4-CD54-4253-AADA-639760750D61}" type="slidenum">
              <a:rPr lang="en-GB" smtClean="0"/>
              <a:t>28</a:t>
            </a:fld>
            <a:endParaRPr lang="en-GB"/>
          </a:p>
        </p:txBody>
      </p:sp>
    </p:spTree>
    <p:extLst>
      <p:ext uri="{BB962C8B-B14F-4D97-AF65-F5344CB8AC3E}">
        <p14:creationId xmlns:p14="http://schemas.microsoft.com/office/powerpoint/2010/main" val="3072562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AD5A-87A2-9D55-ECCE-3DE692C835FE}"/>
              </a:ext>
            </a:extLst>
          </p:cNvPr>
          <p:cNvSpPr>
            <a:spLocks noGrp="1"/>
          </p:cNvSpPr>
          <p:nvPr>
            <p:ph type="title"/>
          </p:nvPr>
        </p:nvSpPr>
        <p:spPr/>
        <p:txBody>
          <a:bodyPr/>
          <a:lstStyle/>
          <a:p>
            <a:r>
              <a:rPr lang="en-GB" dirty="0" err="1"/>
              <a:t>Vastgestelde</a:t>
            </a:r>
            <a:r>
              <a:rPr lang="en-GB" dirty="0"/>
              <a:t> </a:t>
            </a:r>
            <a:r>
              <a:rPr lang="en-GB" dirty="0" err="1"/>
              <a:t>nazorg</a:t>
            </a:r>
            <a:endParaRPr lang="en-GB" dirty="0"/>
          </a:p>
        </p:txBody>
      </p:sp>
      <p:pic>
        <p:nvPicPr>
          <p:cNvPr id="6" name="Picture 5">
            <a:extLst>
              <a:ext uri="{FF2B5EF4-FFF2-40B4-BE49-F238E27FC236}">
                <a16:creationId xmlns:a16="http://schemas.microsoft.com/office/drawing/2014/main" id="{03927EB3-CC57-F853-0F3C-C9F6858FC7E2}"/>
              </a:ext>
            </a:extLst>
          </p:cNvPr>
          <p:cNvPicPr>
            <a:picLocks noChangeAspect="1"/>
          </p:cNvPicPr>
          <p:nvPr/>
        </p:nvPicPr>
        <p:blipFill>
          <a:blip r:embed="rId3"/>
          <a:stretch>
            <a:fillRect/>
          </a:stretch>
        </p:blipFill>
        <p:spPr>
          <a:xfrm>
            <a:off x="6660232" y="2090007"/>
            <a:ext cx="2107307" cy="2295554"/>
          </a:xfrm>
          <a:prstGeom prst="rect">
            <a:avLst/>
          </a:prstGeom>
        </p:spPr>
      </p:pic>
      <p:sp>
        <p:nvSpPr>
          <p:cNvPr id="3" name="Oval 2">
            <a:extLst>
              <a:ext uri="{FF2B5EF4-FFF2-40B4-BE49-F238E27FC236}">
                <a16:creationId xmlns:a16="http://schemas.microsoft.com/office/drawing/2014/main" id="{D9280B3F-38F4-46E6-2632-865DDDFECBB1}"/>
              </a:ext>
            </a:extLst>
          </p:cNvPr>
          <p:cNvSpPr/>
          <p:nvPr/>
        </p:nvSpPr>
        <p:spPr>
          <a:xfrm>
            <a:off x="5580112" y="494551"/>
            <a:ext cx="3479304" cy="10674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FFFFFF"/>
                </a:solidFill>
              </a:rPr>
              <a:t>Lijst</a:t>
            </a:r>
            <a:r>
              <a:rPr lang="en-GB" dirty="0">
                <a:solidFill>
                  <a:srgbClr val="FFFFFF"/>
                </a:solidFill>
              </a:rPr>
              <a:t> is </a:t>
            </a:r>
            <a:r>
              <a:rPr lang="en-GB" dirty="0" err="1">
                <a:solidFill>
                  <a:srgbClr val="FFFFFF"/>
                </a:solidFill>
              </a:rPr>
              <a:t>een</a:t>
            </a:r>
            <a:r>
              <a:rPr lang="en-GB" dirty="0">
                <a:solidFill>
                  <a:srgbClr val="FFFFFF"/>
                </a:solidFill>
              </a:rPr>
              <a:t> </a:t>
            </a:r>
            <a:r>
              <a:rPr lang="en-GB" dirty="0" err="1">
                <a:solidFill>
                  <a:srgbClr val="FFFFFF"/>
                </a:solidFill>
              </a:rPr>
              <a:t>combinatie</a:t>
            </a:r>
            <a:r>
              <a:rPr lang="en-GB" dirty="0">
                <a:solidFill>
                  <a:srgbClr val="FFFFFF"/>
                </a:solidFill>
              </a:rPr>
              <a:t> van </a:t>
            </a:r>
            <a:r>
              <a:rPr lang="en-GB" dirty="0" err="1">
                <a:solidFill>
                  <a:srgbClr val="FFFFFF"/>
                </a:solidFill>
              </a:rPr>
              <a:t>beperkingen</a:t>
            </a:r>
            <a:r>
              <a:rPr lang="en-GB" dirty="0">
                <a:solidFill>
                  <a:srgbClr val="FFFFFF"/>
                </a:solidFill>
              </a:rPr>
              <a:t> </a:t>
            </a:r>
            <a:r>
              <a:rPr lang="en-GB" dirty="0" err="1">
                <a:solidFill>
                  <a:srgbClr val="FFFFFF"/>
                </a:solidFill>
              </a:rPr>
              <a:t>en</a:t>
            </a:r>
            <a:r>
              <a:rPr lang="en-GB" dirty="0">
                <a:solidFill>
                  <a:srgbClr val="FFFFFF"/>
                </a:solidFill>
              </a:rPr>
              <a:t> </a:t>
            </a:r>
            <a:r>
              <a:rPr lang="en-GB" dirty="0" err="1">
                <a:solidFill>
                  <a:srgbClr val="FFFFFF"/>
                </a:solidFill>
              </a:rPr>
              <a:t>maatregelen</a:t>
            </a:r>
            <a:endParaRPr lang="en-GB" dirty="0">
              <a:solidFill>
                <a:srgbClr val="FFFFFF"/>
              </a:solidFill>
            </a:endParaRPr>
          </a:p>
        </p:txBody>
      </p:sp>
      <p:cxnSp>
        <p:nvCxnSpPr>
          <p:cNvPr id="9" name="Straight Connector 8">
            <a:extLst>
              <a:ext uri="{FF2B5EF4-FFF2-40B4-BE49-F238E27FC236}">
                <a16:creationId xmlns:a16="http://schemas.microsoft.com/office/drawing/2014/main" id="{B69051F9-6316-F799-26AB-E8145288E4F0}"/>
              </a:ext>
            </a:extLst>
          </p:cNvPr>
          <p:cNvCxnSpPr/>
          <p:nvPr/>
        </p:nvCxnSpPr>
        <p:spPr>
          <a:xfrm>
            <a:off x="6444208" y="4221088"/>
            <a:ext cx="261520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5945344-5699-A2D3-967D-625203302243}"/>
              </a:ext>
            </a:extLst>
          </p:cNvPr>
          <p:cNvPicPr>
            <a:picLocks noChangeAspect="1"/>
          </p:cNvPicPr>
          <p:nvPr/>
        </p:nvPicPr>
        <p:blipFill>
          <a:blip r:embed="rId4"/>
          <a:stretch>
            <a:fillRect/>
          </a:stretch>
        </p:blipFill>
        <p:spPr>
          <a:xfrm>
            <a:off x="900113" y="1881801"/>
            <a:ext cx="3133333" cy="3504762"/>
          </a:xfrm>
          <a:prstGeom prst="rect">
            <a:avLst/>
          </a:prstGeom>
        </p:spPr>
      </p:pic>
      <p:cxnSp>
        <p:nvCxnSpPr>
          <p:cNvPr id="22" name="Straight Connector 21">
            <a:extLst>
              <a:ext uri="{FF2B5EF4-FFF2-40B4-BE49-F238E27FC236}">
                <a16:creationId xmlns:a16="http://schemas.microsoft.com/office/drawing/2014/main" id="{84B25509-5EC0-0FCC-6730-8A3E5913A0AC}"/>
              </a:ext>
            </a:extLst>
          </p:cNvPr>
          <p:cNvCxnSpPr>
            <a:cxnSpLocks/>
            <a:endCxn id="6" idx="1"/>
          </p:cNvCxnSpPr>
          <p:nvPr/>
        </p:nvCxnSpPr>
        <p:spPr>
          <a:xfrm flipV="1">
            <a:off x="3563888" y="3237784"/>
            <a:ext cx="3096344" cy="1829683"/>
          </a:xfrm>
          <a:prstGeom prst="line">
            <a:avLst/>
          </a:prstGeom>
        </p:spPr>
        <p:style>
          <a:lnRef idx="1">
            <a:schemeClr val="accent1"/>
          </a:lnRef>
          <a:fillRef idx="0">
            <a:schemeClr val="accent1"/>
          </a:fillRef>
          <a:effectRef idx="0">
            <a:schemeClr val="accent1"/>
          </a:effectRef>
          <a:fontRef idx="minor">
            <a:schemeClr val="tx1"/>
          </a:fontRef>
        </p:style>
      </p:cxnSp>
      <p:sp>
        <p:nvSpPr>
          <p:cNvPr id="4" name="Tijdelijke aanduiding voor datum 3">
            <a:extLst>
              <a:ext uri="{FF2B5EF4-FFF2-40B4-BE49-F238E27FC236}">
                <a16:creationId xmlns:a16="http://schemas.microsoft.com/office/drawing/2014/main" id="{29323FA8-1F3D-2345-92BD-41E31BD20832}"/>
              </a:ext>
            </a:extLst>
          </p:cNvPr>
          <p:cNvSpPr>
            <a:spLocks noGrp="1"/>
          </p:cNvSpPr>
          <p:nvPr>
            <p:ph type="dt" sz="half" idx="10"/>
          </p:nvPr>
        </p:nvSpPr>
        <p:spPr/>
        <p:txBody>
          <a:bodyPr/>
          <a:lstStyle/>
          <a:p>
            <a:r>
              <a:rPr lang="nl-NL"/>
              <a:t>13-04-2023 </a:t>
            </a:r>
            <a:endParaRPr lang="en-GB"/>
          </a:p>
        </p:txBody>
      </p:sp>
      <p:sp>
        <p:nvSpPr>
          <p:cNvPr id="5" name="Tijdelijke aanduiding voor voettekst 4">
            <a:extLst>
              <a:ext uri="{FF2B5EF4-FFF2-40B4-BE49-F238E27FC236}">
                <a16:creationId xmlns:a16="http://schemas.microsoft.com/office/drawing/2014/main" id="{B795F4B9-138E-5A54-FEB7-E55D34FC0D62}"/>
              </a:ext>
            </a:extLst>
          </p:cNvPr>
          <p:cNvSpPr>
            <a:spLocks noGrp="1"/>
          </p:cNvSpPr>
          <p:nvPr>
            <p:ph type="ftr" sz="quarter" idx="11"/>
          </p:nvPr>
        </p:nvSpPr>
        <p:spPr/>
        <p:txBody>
          <a:bodyPr/>
          <a:lstStyle/>
          <a:p>
            <a:r>
              <a:rPr lang="en-GB"/>
              <a:t>Bro Fase 2 Mileukwaliteit – SR6</a:t>
            </a:r>
          </a:p>
        </p:txBody>
      </p:sp>
      <p:sp>
        <p:nvSpPr>
          <p:cNvPr id="7" name="Tijdelijke aanduiding voor dianummer 6">
            <a:extLst>
              <a:ext uri="{FF2B5EF4-FFF2-40B4-BE49-F238E27FC236}">
                <a16:creationId xmlns:a16="http://schemas.microsoft.com/office/drawing/2014/main" id="{4A135C0A-A501-71C1-51BF-490456E9369C}"/>
              </a:ext>
            </a:extLst>
          </p:cNvPr>
          <p:cNvSpPr>
            <a:spLocks noGrp="1"/>
          </p:cNvSpPr>
          <p:nvPr>
            <p:ph type="sldNum" sz="quarter" idx="12"/>
          </p:nvPr>
        </p:nvSpPr>
        <p:spPr/>
        <p:txBody>
          <a:bodyPr/>
          <a:lstStyle/>
          <a:p>
            <a:fld id="{E747F9A4-CD54-4253-AADA-639760750D61}" type="slidenum">
              <a:rPr lang="en-GB" smtClean="0"/>
              <a:t>29</a:t>
            </a:fld>
            <a:endParaRPr lang="en-GB"/>
          </a:p>
        </p:txBody>
      </p:sp>
    </p:spTree>
    <p:extLst>
      <p:ext uri="{BB962C8B-B14F-4D97-AF65-F5344CB8AC3E}">
        <p14:creationId xmlns:p14="http://schemas.microsoft.com/office/powerpoint/2010/main" val="3728858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AD5A-87A2-9D55-ECCE-3DE692C835FE}"/>
              </a:ext>
            </a:extLst>
          </p:cNvPr>
          <p:cNvSpPr>
            <a:spLocks noGrp="1"/>
          </p:cNvSpPr>
          <p:nvPr>
            <p:ph type="title"/>
          </p:nvPr>
        </p:nvSpPr>
        <p:spPr/>
        <p:txBody>
          <a:bodyPr/>
          <a:lstStyle/>
          <a:p>
            <a:r>
              <a:rPr lang="en-GB" dirty="0" err="1"/>
              <a:t>Levensduur</a:t>
            </a:r>
            <a:r>
              <a:rPr lang="en-GB" dirty="0"/>
              <a:t> </a:t>
            </a:r>
            <a:r>
              <a:rPr lang="en-GB" dirty="0" err="1"/>
              <a:t>nazorg</a:t>
            </a:r>
            <a:endParaRPr lang="en-GB" dirty="0"/>
          </a:p>
        </p:txBody>
      </p:sp>
      <p:sp>
        <p:nvSpPr>
          <p:cNvPr id="5" name="Content Placeholder 4">
            <a:extLst>
              <a:ext uri="{FF2B5EF4-FFF2-40B4-BE49-F238E27FC236}">
                <a16:creationId xmlns:a16="http://schemas.microsoft.com/office/drawing/2014/main" id="{67006AF6-7769-210A-4E0F-403A00EC8568}"/>
              </a:ext>
            </a:extLst>
          </p:cNvPr>
          <p:cNvSpPr>
            <a:spLocks noGrp="1"/>
          </p:cNvSpPr>
          <p:nvPr>
            <p:ph idx="1"/>
          </p:nvPr>
        </p:nvSpPr>
        <p:spPr/>
        <p:txBody>
          <a:bodyPr>
            <a:normAutofit fontScale="85000" lnSpcReduction="20000"/>
          </a:bodyPr>
          <a:lstStyle/>
          <a:p>
            <a:r>
              <a:rPr lang="en-GB" dirty="0"/>
              <a:t>De </a:t>
            </a:r>
            <a:r>
              <a:rPr lang="en-GB" dirty="0" err="1"/>
              <a:t>nazorg</a:t>
            </a:r>
            <a:r>
              <a:rPr lang="en-GB" dirty="0"/>
              <a:t> </a:t>
            </a:r>
            <a:r>
              <a:rPr lang="en-GB" i="1" dirty="0" err="1"/>
              <a:t>ontstaat</a:t>
            </a:r>
            <a:r>
              <a:rPr lang="en-GB" dirty="0"/>
              <a:t> op het </a:t>
            </a:r>
            <a:r>
              <a:rPr lang="nl-NL" dirty="0"/>
              <a:t>moment dat het bevoegd gezag Wet Bodembescherming heeft ingestemd middels met het saneringsverslag (beschik</a:t>
            </a:r>
            <a:r>
              <a:rPr lang="en-GB" dirty="0"/>
              <a:t>king)</a:t>
            </a:r>
          </a:p>
          <a:p>
            <a:pPr lvl="1"/>
            <a:r>
              <a:rPr lang="en-GB" dirty="0" err="1"/>
              <a:t>Begindatum</a:t>
            </a:r>
            <a:r>
              <a:rPr lang="en-GB" dirty="0"/>
              <a:t> = datum </a:t>
            </a:r>
            <a:r>
              <a:rPr lang="en-GB" dirty="0" err="1"/>
              <a:t>bekendmaking</a:t>
            </a:r>
            <a:r>
              <a:rPr lang="en-GB" dirty="0"/>
              <a:t> </a:t>
            </a:r>
            <a:r>
              <a:rPr lang="en-GB" dirty="0" err="1"/>
              <a:t>instemming</a:t>
            </a:r>
            <a:r>
              <a:rPr lang="en-GB" dirty="0"/>
              <a:t> </a:t>
            </a:r>
            <a:r>
              <a:rPr lang="en-GB" dirty="0" err="1"/>
              <a:t>saneringsverslag</a:t>
            </a:r>
            <a:endParaRPr lang="en-GB" dirty="0"/>
          </a:p>
          <a:p>
            <a:r>
              <a:rPr lang="en-GB" dirty="0"/>
              <a:t>De </a:t>
            </a:r>
            <a:r>
              <a:rPr lang="en-GB" dirty="0" err="1"/>
              <a:t>nazorg</a:t>
            </a:r>
            <a:r>
              <a:rPr lang="en-GB" dirty="0"/>
              <a:t> </a:t>
            </a:r>
            <a:r>
              <a:rPr lang="en-GB" i="1" dirty="0" err="1"/>
              <a:t>verdwijnt</a:t>
            </a:r>
            <a:r>
              <a:rPr lang="en-GB" dirty="0"/>
              <a:t> op het moment </a:t>
            </a:r>
            <a:r>
              <a:rPr lang="en-GB" dirty="0" err="1"/>
              <a:t>dat</a:t>
            </a:r>
            <a:r>
              <a:rPr lang="en-GB" dirty="0"/>
              <a:t> </a:t>
            </a:r>
          </a:p>
          <a:p>
            <a:pPr lvl="1"/>
            <a:r>
              <a:rPr lang="en-GB" dirty="0"/>
              <a:t>De </a:t>
            </a:r>
            <a:r>
              <a:rPr lang="en-GB" dirty="0" err="1"/>
              <a:t>nazorg</a:t>
            </a:r>
            <a:r>
              <a:rPr lang="en-GB" dirty="0"/>
              <a:t> is </a:t>
            </a:r>
            <a:r>
              <a:rPr lang="en-GB" dirty="0" err="1"/>
              <a:t>afgerond</a:t>
            </a:r>
            <a:r>
              <a:rPr lang="en-GB" dirty="0"/>
              <a:t> (</a:t>
            </a:r>
            <a:r>
              <a:rPr lang="en-GB" dirty="0" err="1"/>
              <a:t>einddatum</a:t>
            </a:r>
            <a:r>
              <a:rPr lang="en-GB" dirty="0"/>
              <a:t>) - </a:t>
            </a:r>
            <a:r>
              <a:rPr lang="en-GB" dirty="0" err="1"/>
              <a:t>obv</a:t>
            </a:r>
            <a:r>
              <a:rPr lang="en-GB" dirty="0"/>
              <a:t> </a:t>
            </a:r>
            <a:r>
              <a:rPr lang="en-GB" dirty="0" err="1"/>
              <a:t>een</a:t>
            </a:r>
            <a:r>
              <a:rPr lang="en-GB" dirty="0"/>
              <a:t> </a:t>
            </a:r>
            <a:r>
              <a:rPr lang="en-GB" dirty="0" err="1"/>
              <a:t>vaststelling</a:t>
            </a:r>
            <a:endParaRPr lang="en-GB" dirty="0"/>
          </a:p>
          <a:p>
            <a:pPr lvl="1"/>
            <a:r>
              <a:rPr lang="en-GB" dirty="0"/>
              <a:t>De </a:t>
            </a:r>
            <a:r>
              <a:rPr lang="en-GB" dirty="0" err="1"/>
              <a:t>nazorg</a:t>
            </a:r>
            <a:r>
              <a:rPr lang="en-GB" dirty="0"/>
              <a:t> </a:t>
            </a:r>
            <a:r>
              <a:rPr lang="en-GB" dirty="0" err="1"/>
              <a:t>maatregelen</a:t>
            </a:r>
            <a:r>
              <a:rPr lang="en-GB" dirty="0"/>
              <a:t> </a:t>
            </a:r>
            <a:r>
              <a:rPr lang="en-GB" dirty="0" err="1"/>
              <a:t>worden</a:t>
            </a:r>
            <a:r>
              <a:rPr lang="en-GB" dirty="0"/>
              <a:t> </a:t>
            </a:r>
            <a:r>
              <a:rPr lang="en-GB" dirty="0" err="1"/>
              <a:t>ingetrokken</a:t>
            </a:r>
            <a:r>
              <a:rPr lang="en-GB" dirty="0"/>
              <a:t> (</a:t>
            </a:r>
            <a:r>
              <a:rPr lang="en-GB" dirty="0" err="1"/>
              <a:t>einddatum</a:t>
            </a:r>
            <a:r>
              <a:rPr lang="en-GB" dirty="0"/>
              <a:t>)</a:t>
            </a:r>
          </a:p>
          <a:p>
            <a:pPr marL="342900" lvl="1" indent="0">
              <a:buNone/>
            </a:pPr>
            <a:endParaRPr lang="en-GB" dirty="0"/>
          </a:p>
          <a:p>
            <a:r>
              <a:rPr lang="nl-NL" dirty="0"/>
              <a:t>nazorg kan bijgesteld worden (o.b.v. een nieuw nazorgplan)</a:t>
            </a:r>
          </a:p>
          <a:p>
            <a:pPr lvl="1"/>
            <a:r>
              <a:rPr lang="nl-NL" dirty="0"/>
              <a:t>Andere (meer of minder) gebruiksbeperkingen</a:t>
            </a:r>
          </a:p>
          <a:p>
            <a:pPr lvl="1"/>
            <a:r>
              <a:rPr lang="nl-NL" dirty="0"/>
              <a:t>Verlenging van de duur</a:t>
            </a:r>
          </a:p>
          <a:p>
            <a:pPr lvl="1"/>
            <a:r>
              <a:rPr lang="nl-NL" dirty="0"/>
              <a:t>Uitbreiding/verkleining nazorggebied (contour) </a:t>
            </a:r>
          </a:p>
        </p:txBody>
      </p:sp>
      <p:pic>
        <p:nvPicPr>
          <p:cNvPr id="4" name="Picture 3">
            <a:extLst>
              <a:ext uri="{FF2B5EF4-FFF2-40B4-BE49-F238E27FC236}">
                <a16:creationId xmlns:a16="http://schemas.microsoft.com/office/drawing/2014/main" id="{C642EC35-E5C4-4635-C55B-9793D2A8189B}"/>
              </a:ext>
            </a:extLst>
          </p:cNvPr>
          <p:cNvPicPr>
            <a:picLocks noChangeAspect="1"/>
          </p:cNvPicPr>
          <p:nvPr/>
        </p:nvPicPr>
        <p:blipFill>
          <a:blip r:embed="rId3"/>
          <a:stretch>
            <a:fillRect/>
          </a:stretch>
        </p:blipFill>
        <p:spPr>
          <a:xfrm>
            <a:off x="6677333" y="0"/>
            <a:ext cx="2466667" cy="1361905"/>
          </a:xfrm>
          <a:prstGeom prst="rect">
            <a:avLst/>
          </a:prstGeom>
        </p:spPr>
      </p:pic>
      <p:sp>
        <p:nvSpPr>
          <p:cNvPr id="3" name="Tijdelijke aanduiding voor datum 2">
            <a:extLst>
              <a:ext uri="{FF2B5EF4-FFF2-40B4-BE49-F238E27FC236}">
                <a16:creationId xmlns:a16="http://schemas.microsoft.com/office/drawing/2014/main" id="{6EFDBADF-E353-17FF-02A4-180778AA4EE6}"/>
              </a:ext>
            </a:extLst>
          </p:cNvPr>
          <p:cNvSpPr>
            <a:spLocks noGrp="1"/>
          </p:cNvSpPr>
          <p:nvPr>
            <p:ph type="dt" sz="half" idx="10"/>
          </p:nvPr>
        </p:nvSpPr>
        <p:spPr/>
        <p:txBody>
          <a:bodyPr/>
          <a:lstStyle/>
          <a:p>
            <a:r>
              <a:rPr lang="nl-NL"/>
              <a:t>13-04-2023 </a:t>
            </a:r>
            <a:endParaRPr lang="en-GB"/>
          </a:p>
        </p:txBody>
      </p:sp>
      <p:sp>
        <p:nvSpPr>
          <p:cNvPr id="6" name="Tijdelijke aanduiding voor voettekst 5">
            <a:extLst>
              <a:ext uri="{FF2B5EF4-FFF2-40B4-BE49-F238E27FC236}">
                <a16:creationId xmlns:a16="http://schemas.microsoft.com/office/drawing/2014/main" id="{0F3E962E-CA94-8BF1-8450-58503749B9EE}"/>
              </a:ext>
            </a:extLst>
          </p:cNvPr>
          <p:cNvSpPr>
            <a:spLocks noGrp="1"/>
          </p:cNvSpPr>
          <p:nvPr>
            <p:ph type="ftr" sz="quarter" idx="11"/>
          </p:nvPr>
        </p:nvSpPr>
        <p:spPr/>
        <p:txBody>
          <a:bodyPr/>
          <a:lstStyle/>
          <a:p>
            <a:r>
              <a:rPr lang="en-GB"/>
              <a:t>Bro Fase 2 Mileukwaliteit – SR6</a:t>
            </a:r>
          </a:p>
        </p:txBody>
      </p:sp>
      <p:sp>
        <p:nvSpPr>
          <p:cNvPr id="7" name="Tijdelijke aanduiding voor dianummer 6">
            <a:extLst>
              <a:ext uri="{FF2B5EF4-FFF2-40B4-BE49-F238E27FC236}">
                <a16:creationId xmlns:a16="http://schemas.microsoft.com/office/drawing/2014/main" id="{F3CCDEEE-4AFA-0CA3-E09F-201F6EDE59C7}"/>
              </a:ext>
            </a:extLst>
          </p:cNvPr>
          <p:cNvSpPr>
            <a:spLocks noGrp="1"/>
          </p:cNvSpPr>
          <p:nvPr>
            <p:ph type="sldNum" sz="quarter" idx="12"/>
          </p:nvPr>
        </p:nvSpPr>
        <p:spPr/>
        <p:txBody>
          <a:bodyPr/>
          <a:lstStyle/>
          <a:p>
            <a:fld id="{E747F9A4-CD54-4253-AADA-639760750D61}" type="slidenum">
              <a:rPr lang="en-GB" smtClean="0"/>
              <a:t>30</a:t>
            </a:fld>
            <a:endParaRPr lang="en-GB"/>
          </a:p>
        </p:txBody>
      </p:sp>
    </p:spTree>
    <p:extLst>
      <p:ext uri="{BB962C8B-B14F-4D97-AF65-F5344CB8AC3E}">
        <p14:creationId xmlns:p14="http://schemas.microsoft.com/office/powerpoint/2010/main" val="354834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r>
              <a:rPr lang="nl-NL"/>
              <a:t>13-04-2023 </a:t>
            </a:r>
            <a:endParaRPr lang="nl-NL" dirty="0"/>
          </a:p>
        </p:txBody>
      </p:sp>
      <p:sp>
        <p:nvSpPr>
          <p:cNvPr id="4" name="Tijdelijke aanduiding voor voettekst 3"/>
          <p:cNvSpPr>
            <a:spLocks noGrp="1"/>
          </p:cNvSpPr>
          <p:nvPr>
            <p:ph type="ftr" sz="quarter" idx="11"/>
          </p:nvPr>
        </p:nvSpPr>
        <p:spPr>
          <a:xfrm>
            <a:off x="2195736" y="6337349"/>
            <a:ext cx="5148064" cy="365125"/>
          </a:xfrm>
        </p:spPr>
        <p:txBody>
          <a:bodyPr/>
          <a:lstStyle/>
          <a:p>
            <a:pPr>
              <a:defRPr/>
            </a:pPr>
            <a:r>
              <a:rPr lang="nl-NL"/>
              <a:t>Bro Fase 2 Mileukwaliteit – SR6</a:t>
            </a:r>
            <a:endParaRPr lang="nl-NL" dirty="0"/>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4</a:t>
            </a:fld>
            <a:endParaRPr lang="nl-NL" dirty="0"/>
          </a:p>
        </p:txBody>
      </p:sp>
      <p:sp>
        <p:nvSpPr>
          <p:cNvPr id="8" name="Tijdelijke aanduiding voor tekst 7"/>
          <p:cNvSpPr>
            <a:spLocks noGrp="1"/>
          </p:cNvSpPr>
          <p:nvPr>
            <p:ph type="body" sz="quarter" idx="13"/>
          </p:nvPr>
        </p:nvSpPr>
        <p:spPr>
          <a:xfrm>
            <a:off x="883665" y="1935623"/>
            <a:ext cx="7615237" cy="4396640"/>
          </a:xfrm>
        </p:spPr>
        <p:txBody>
          <a:bodyPr/>
          <a:lstStyle/>
          <a:p>
            <a:pPr marL="342900" indent="-342900">
              <a:buFont typeface="Arial" panose="020B0604020202020204" pitchFamily="34" charset="0"/>
              <a:buChar char="•"/>
            </a:pPr>
            <a:r>
              <a:rPr lang="nl-NL" sz="1800" dirty="0"/>
              <a:t>Grote opgaven die ook de ondergrond raken zoals:</a:t>
            </a:r>
          </a:p>
          <a:p>
            <a:pPr marL="609600" lvl="1" indent="-342900">
              <a:buFont typeface="Arial" panose="020B0604020202020204" pitchFamily="34" charset="0"/>
              <a:buChar char="•"/>
            </a:pPr>
            <a:r>
              <a:rPr lang="nl-NL" sz="1800" dirty="0"/>
              <a:t>Energietransitie</a:t>
            </a:r>
          </a:p>
          <a:p>
            <a:pPr marL="609600" lvl="1" indent="-342900">
              <a:buFont typeface="Arial" panose="020B0604020202020204" pitchFamily="34" charset="0"/>
              <a:buChar char="•"/>
            </a:pPr>
            <a:r>
              <a:rPr lang="nl-NL" sz="1800" dirty="0"/>
              <a:t>Klimaatadaptatie</a:t>
            </a:r>
          </a:p>
          <a:p>
            <a:pPr marL="609600" lvl="1" indent="-342900">
              <a:buFont typeface="Arial" panose="020B0604020202020204" pitchFamily="34" charset="0"/>
              <a:buChar char="•"/>
            </a:pPr>
            <a:r>
              <a:rPr lang="nl-NL" sz="1800" dirty="0"/>
              <a:t>Woonopgave</a:t>
            </a:r>
          </a:p>
          <a:p>
            <a:pPr marL="609600" lvl="1" indent="-342900">
              <a:buFont typeface="Arial" panose="020B0604020202020204" pitchFamily="34" charset="0"/>
              <a:buChar char="•"/>
            </a:pPr>
            <a:r>
              <a:rPr lang="nl-NL" sz="1800" dirty="0"/>
              <a:t>Infrastructuur</a:t>
            </a:r>
          </a:p>
          <a:p>
            <a:pPr marL="609600" lvl="1" indent="-342900">
              <a:buFont typeface="Arial" panose="020B0604020202020204" pitchFamily="34" charset="0"/>
              <a:buChar char="•"/>
            </a:pPr>
            <a:endParaRPr lang="nl-NL" sz="1800" dirty="0"/>
          </a:p>
          <a:p>
            <a:pPr lvl="1"/>
            <a:endParaRPr lang="nl-NL" sz="1800" dirty="0"/>
          </a:p>
          <a:p>
            <a:pPr marL="609600" lvl="1" indent="-342900">
              <a:buFont typeface="Arial" panose="020B0604020202020204" pitchFamily="34" charset="0"/>
              <a:buChar char="•"/>
            </a:pPr>
            <a:endParaRPr lang="nl-NL" sz="1800" dirty="0"/>
          </a:p>
          <a:p>
            <a:pPr lvl="1"/>
            <a:endParaRPr lang="nl-NL" sz="1800" dirty="0"/>
          </a:p>
          <a:p>
            <a:pPr marL="342900" indent="-342900">
              <a:buFont typeface="Arial" panose="020B0604020202020204" pitchFamily="34" charset="0"/>
              <a:buChar char="•"/>
            </a:pPr>
            <a:r>
              <a:rPr lang="nl-NL" sz="1800" dirty="0"/>
              <a:t>Zorg om grote diversiteit en sterk versnipperde toegankelijkheid van beschikbare data over de milieukwaliteit van de ondergrond -&gt; </a:t>
            </a:r>
            <a:r>
              <a:rPr lang="nl-NL" sz="1800" dirty="0">
                <a:solidFill>
                  <a:srgbClr val="FF0000"/>
                </a:solidFill>
              </a:rPr>
              <a:t>aanzienlijke kostenbesparing mogelijk door centrale ontsluiting (7-9 </a:t>
            </a:r>
            <a:r>
              <a:rPr lang="nl-NL" sz="1800" dirty="0" err="1">
                <a:solidFill>
                  <a:srgbClr val="FF0000"/>
                </a:solidFill>
              </a:rPr>
              <a:t>miljn</a:t>
            </a:r>
            <a:r>
              <a:rPr lang="nl-NL" sz="1800" dirty="0">
                <a:solidFill>
                  <a:srgbClr val="FF0000"/>
                </a:solidFill>
              </a:rPr>
              <a:t> per jaar)</a:t>
            </a:r>
          </a:p>
        </p:txBody>
      </p:sp>
      <p:sp>
        <p:nvSpPr>
          <p:cNvPr id="12" name="Titel 6">
            <a:extLst>
              <a:ext uri="{FF2B5EF4-FFF2-40B4-BE49-F238E27FC236}">
                <a16:creationId xmlns:a16="http://schemas.microsoft.com/office/drawing/2014/main" id="{BDFA9A47-A78D-4C9D-A1A0-548986C86A19}"/>
              </a:ext>
            </a:extLst>
          </p:cNvPr>
          <p:cNvSpPr txBox="1">
            <a:spLocks/>
          </p:cNvSpPr>
          <p:nvPr/>
        </p:nvSpPr>
        <p:spPr bwMode="auto">
          <a:xfrm>
            <a:off x="883665" y="1252642"/>
            <a:ext cx="8008815" cy="534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2800" b="1" i="0" kern="1200">
                <a:solidFill>
                  <a:srgbClr val="F28B25"/>
                </a:solidFill>
                <a:latin typeface="Arial" charset="0"/>
                <a:ea typeface="Arial" charset="0"/>
                <a:cs typeface="Arial" charset="0"/>
              </a:defRPr>
            </a:lvl1pPr>
            <a:lvl2pPr algn="l" defTabSz="457200" rtl="0" eaLnBrk="0" fontAlgn="base" hangingPunct="0">
              <a:spcBef>
                <a:spcPct val="0"/>
              </a:spcBef>
              <a:spcAft>
                <a:spcPct val="0"/>
              </a:spcAft>
              <a:defRPr sz="2800" b="1">
                <a:solidFill>
                  <a:srgbClr val="FF6600"/>
                </a:solidFill>
                <a:latin typeface="Verdana" pitchFamily="34" charset="0"/>
              </a:defRPr>
            </a:lvl2pPr>
            <a:lvl3pPr algn="l" defTabSz="457200" rtl="0" eaLnBrk="0" fontAlgn="base" hangingPunct="0">
              <a:spcBef>
                <a:spcPct val="0"/>
              </a:spcBef>
              <a:spcAft>
                <a:spcPct val="0"/>
              </a:spcAft>
              <a:defRPr sz="2800" b="1">
                <a:solidFill>
                  <a:srgbClr val="FF6600"/>
                </a:solidFill>
                <a:latin typeface="Verdana" pitchFamily="34" charset="0"/>
              </a:defRPr>
            </a:lvl3pPr>
            <a:lvl4pPr algn="l" defTabSz="457200" rtl="0" eaLnBrk="0" fontAlgn="base" hangingPunct="0">
              <a:spcBef>
                <a:spcPct val="0"/>
              </a:spcBef>
              <a:spcAft>
                <a:spcPct val="0"/>
              </a:spcAft>
              <a:defRPr sz="2800" b="1">
                <a:solidFill>
                  <a:srgbClr val="FF6600"/>
                </a:solidFill>
                <a:latin typeface="Verdana" pitchFamily="34" charset="0"/>
              </a:defRPr>
            </a:lvl4pPr>
            <a:lvl5pPr algn="l" defTabSz="457200" rtl="0" eaLnBrk="0" fontAlgn="base" hangingPunct="0">
              <a:spcBef>
                <a:spcPct val="0"/>
              </a:spcBef>
              <a:spcAft>
                <a:spcPct val="0"/>
              </a:spcAft>
              <a:defRPr sz="2800" b="1">
                <a:solidFill>
                  <a:srgbClr val="FF6600"/>
                </a:solidFill>
                <a:latin typeface="Verdana" pitchFamily="34" charset="0"/>
              </a:defRPr>
            </a:lvl5pPr>
            <a:lvl6pPr marL="457200" algn="l" defTabSz="457200" rtl="0" fontAlgn="base">
              <a:spcBef>
                <a:spcPct val="0"/>
              </a:spcBef>
              <a:spcAft>
                <a:spcPct val="0"/>
              </a:spcAft>
              <a:defRPr sz="2800" b="1">
                <a:solidFill>
                  <a:srgbClr val="FF6600"/>
                </a:solidFill>
                <a:latin typeface="Verdana" pitchFamily="34" charset="0"/>
              </a:defRPr>
            </a:lvl6pPr>
            <a:lvl7pPr marL="914400" algn="l" defTabSz="457200" rtl="0" fontAlgn="base">
              <a:spcBef>
                <a:spcPct val="0"/>
              </a:spcBef>
              <a:spcAft>
                <a:spcPct val="0"/>
              </a:spcAft>
              <a:defRPr sz="2800" b="1">
                <a:solidFill>
                  <a:srgbClr val="FF6600"/>
                </a:solidFill>
                <a:latin typeface="Verdana" pitchFamily="34" charset="0"/>
              </a:defRPr>
            </a:lvl7pPr>
            <a:lvl8pPr marL="1371600" algn="l" defTabSz="457200" rtl="0" fontAlgn="base">
              <a:spcBef>
                <a:spcPct val="0"/>
              </a:spcBef>
              <a:spcAft>
                <a:spcPct val="0"/>
              </a:spcAft>
              <a:defRPr sz="2800" b="1">
                <a:solidFill>
                  <a:srgbClr val="FF6600"/>
                </a:solidFill>
                <a:latin typeface="Verdana" pitchFamily="34" charset="0"/>
              </a:defRPr>
            </a:lvl8pPr>
            <a:lvl9pPr marL="1828800" algn="l" defTabSz="457200" rtl="0" fontAlgn="base">
              <a:spcBef>
                <a:spcPct val="0"/>
              </a:spcBef>
              <a:spcAft>
                <a:spcPct val="0"/>
              </a:spcAft>
              <a:defRPr sz="2800" b="1">
                <a:solidFill>
                  <a:srgbClr val="FF6600"/>
                </a:solidFill>
                <a:latin typeface="Verdana" pitchFamily="34" charset="0"/>
              </a:defRPr>
            </a:lvl9pPr>
          </a:lstStyle>
          <a:p>
            <a:r>
              <a:rPr lang="nl-NL" dirty="0"/>
              <a:t>Waarom milieukwaliteit in de BRO?</a:t>
            </a:r>
          </a:p>
        </p:txBody>
      </p:sp>
      <p:pic>
        <p:nvPicPr>
          <p:cNvPr id="7" name="Afbeelding 6">
            <a:extLst>
              <a:ext uri="{FF2B5EF4-FFF2-40B4-BE49-F238E27FC236}">
                <a16:creationId xmlns:a16="http://schemas.microsoft.com/office/drawing/2014/main" id="{4E5CBEDF-B1EA-DD48-6211-F9FDF33793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283691"/>
            <a:ext cx="1584222" cy="820610"/>
          </a:xfrm>
          <a:prstGeom prst="rect">
            <a:avLst/>
          </a:prstGeom>
        </p:spPr>
      </p:pic>
      <p:sp>
        <p:nvSpPr>
          <p:cNvPr id="13" name="Rectangle 6">
            <a:extLst>
              <a:ext uri="{FF2B5EF4-FFF2-40B4-BE49-F238E27FC236}">
                <a16:creationId xmlns:a16="http://schemas.microsoft.com/office/drawing/2014/main" id="{B37E0091-4180-4C58-564B-E198A5859353}"/>
              </a:ext>
            </a:extLst>
          </p:cNvPr>
          <p:cNvSpPr>
            <a:spLocks noChangeArrowheads="1"/>
          </p:cNvSpPr>
          <p:nvPr/>
        </p:nvSpPr>
        <p:spPr bwMode="auto">
          <a:xfrm>
            <a:off x="2172734" y="27809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10" name="Afbeelding 9" descr="Afbeelding met diagram&#10;&#10;Automatisch gegenereerde beschrijving">
            <a:extLst>
              <a:ext uri="{FF2B5EF4-FFF2-40B4-BE49-F238E27FC236}">
                <a16:creationId xmlns:a16="http://schemas.microsoft.com/office/drawing/2014/main" id="{0A0249B0-F110-ADD4-CFB9-342616EACA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045" y="2204864"/>
            <a:ext cx="4952441" cy="2619171"/>
          </a:xfrm>
          <a:prstGeom prst="rect">
            <a:avLst/>
          </a:prstGeom>
        </p:spPr>
      </p:pic>
    </p:spTree>
    <p:extLst>
      <p:ext uri="{BB962C8B-B14F-4D97-AF65-F5344CB8AC3E}">
        <p14:creationId xmlns:p14="http://schemas.microsoft.com/office/powerpoint/2010/main" val="4035156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B32679A9-D022-D134-8BAC-CAD14A099407}"/>
              </a:ext>
            </a:extLst>
          </p:cNvPr>
          <p:cNvSpPr/>
          <p:nvPr/>
        </p:nvSpPr>
        <p:spPr>
          <a:xfrm>
            <a:off x="5091405" y="2054772"/>
            <a:ext cx="3028950" cy="1533525"/>
          </a:xfrm>
          <a:prstGeom prst="roundRect">
            <a:avLst/>
          </a:prstGeom>
          <a:solidFill>
            <a:srgbClr val="CED7E3"/>
          </a:solidFill>
          <a:ln>
            <a:solidFill>
              <a:srgbClr val="CED7E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err="1"/>
              <a:t>Vastgestelde</a:t>
            </a:r>
            <a:endParaRPr lang="en-GB" dirty="0"/>
          </a:p>
          <a:p>
            <a:pPr algn="ctr"/>
            <a:r>
              <a:rPr lang="en-GB" dirty="0" err="1"/>
              <a:t>verontreiniging</a:t>
            </a:r>
            <a:endParaRPr lang="en-GB" dirty="0"/>
          </a:p>
        </p:txBody>
      </p:sp>
      <p:sp>
        <p:nvSpPr>
          <p:cNvPr id="2" name="Title 1">
            <a:extLst>
              <a:ext uri="{FF2B5EF4-FFF2-40B4-BE49-F238E27FC236}">
                <a16:creationId xmlns:a16="http://schemas.microsoft.com/office/drawing/2014/main" id="{55F12ECB-4F3F-D343-C717-B50489703289}"/>
              </a:ext>
            </a:extLst>
          </p:cNvPr>
          <p:cNvSpPr>
            <a:spLocks noGrp="1"/>
          </p:cNvSpPr>
          <p:nvPr>
            <p:ph type="title"/>
          </p:nvPr>
        </p:nvSpPr>
        <p:spPr/>
        <p:txBody>
          <a:bodyPr/>
          <a:lstStyle/>
          <a:p>
            <a:r>
              <a:rPr lang="en-GB" dirty="0"/>
              <a:t>Casus </a:t>
            </a:r>
            <a:r>
              <a:rPr lang="en-GB" dirty="0" err="1"/>
              <a:t>sanering</a:t>
            </a:r>
            <a:r>
              <a:rPr lang="en-GB" dirty="0"/>
              <a:t> met </a:t>
            </a:r>
            <a:r>
              <a:rPr lang="en-GB" dirty="0" err="1"/>
              <a:t>nazorg</a:t>
            </a:r>
            <a:endParaRPr lang="en-GB" dirty="0"/>
          </a:p>
        </p:txBody>
      </p:sp>
      <p:sp>
        <p:nvSpPr>
          <p:cNvPr id="5" name="Rectangle: Rounded Corners 4">
            <a:extLst>
              <a:ext uri="{FF2B5EF4-FFF2-40B4-BE49-F238E27FC236}">
                <a16:creationId xmlns:a16="http://schemas.microsoft.com/office/drawing/2014/main" id="{EC8387CA-AC71-5464-4EB9-CB891E5E520A}"/>
              </a:ext>
            </a:extLst>
          </p:cNvPr>
          <p:cNvSpPr/>
          <p:nvPr/>
        </p:nvSpPr>
        <p:spPr>
          <a:xfrm>
            <a:off x="824205" y="2118768"/>
            <a:ext cx="3028950" cy="1533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FFFFFF"/>
                </a:solidFill>
              </a:rPr>
              <a:t>vastgestelde</a:t>
            </a:r>
            <a:endParaRPr lang="en-GB" dirty="0">
              <a:solidFill>
                <a:srgbClr val="FFFFFF"/>
              </a:solidFill>
            </a:endParaRPr>
          </a:p>
          <a:p>
            <a:pPr algn="ctr"/>
            <a:r>
              <a:rPr lang="en-GB" dirty="0" err="1">
                <a:solidFill>
                  <a:srgbClr val="FFFFFF"/>
                </a:solidFill>
              </a:rPr>
              <a:t>verontreiniging</a:t>
            </a:r>
            <a:endParaRPr lang="en-GB" dirty="0">
              <a:solidFill>
                <a:srgbClr val="FFFFFF"/>
              </a:solidFill>
            </a:endParaRPr>
          </a:p>
          <a:p>
            <a:pPr algn="ctr"/>
            <a:r>
              <a:rPr lang="en-GB" sz="1200" dirty="0">
                <a:solidFill>
                  <a:srgbClr val="FFFFFF"/>
                </a:solidFill>
              </a:rPr>
              <a:t>(</a:t>
            </a:r>
            <a:r>
              <a:rPr lang="en-GB" sz="1200" dirty="0" err="1">
                <a:solidFill>
                  <a:srgbClr val="FFFFFF"/>
                </a:solidFill>
              </a:rPr>
              <a:t>vanaf</a:t>
            </a:r>
            <a:r>
              <a:rPr lang="en-GB" sz="1200" dirty="0">
                <a:solidFill>
                  <a:srgbClr val="FFFFFF"/>
                </a:solidFill>
              </a:rPr>
              <a:t> T1)</a:t>
            </a:r>
          </a:p>
        </p:txBody>
      </p:sp>
      <p:sp>
        <p:nvSpPr>
          <p:cNvPr id="7" name="Rectangle: Rounded Corners 6">
            <a:extLst>
              <a:ext uri="{FF2B5EF4-FFF2-40B4-BE49-F238E27FC236}">
                <a16:creationId xmlns:a16="http://schemas.microsoft.com/office/drawing/2014/main" id="{037FCA77-1946-7367-928B-D0AC4C22B1C7}"/>
              </a:ext>
            </a:extLst>
          </p:cNvPr>
          <p:cNvSpPr/>
          <p:nvPr/>
        </p:nvSpPr>
        <p:spPr>
          <a:xfrm>
            <a:off x="4967580" y="2118768"/>
            <a:ext cx="2419350" cy="15335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err="1">
                <a:solidFill>
                  <a:srgbClr val="FFFFFF"/>
                </a:solidFill>
              </a:rPr>
              <a:t>uitgevoerde</a:t>
            </a:r>
            <a:r>
              <a:rPr lang="en-GB" dirty="0">
                <a:solidFill>
                  <a:srgbClr val="FFFFFF"/>
                </a:solidFill>
              </a:rPr>
              <a:t> </a:t>
            </a:r>
            <a:r>
              <a:rPr lang="en-GB" dirty="0" err="1">
                <a:solidFill>
                  <a:srgbClr val="FFFFFF"/>
                </a:solidFill>
              </a:rPr>
              <a:t>sanering</a:t>
            </a:r>
            <a:endParaRPr lang="en-GB" dirty="0">
              <a:solidFill>
                <a:srgbClr val="FFFFFF"/>
              </a:solidFill>
            </a:endParaRPr>
          </a:p>
          <a:p>
            <a:pPr algn="ctr"/>
            <a:r>
              <a:rPr lang="en-GB" sz="1200" dirty="0">
                <a:solidFill>
                  <a:srgbClr val="FFFFFF"/>
                </a:solidFill>
              </a:rPr>
              <a:t>(</a:t>
            </a:r>
            <a:r>
              <a:rPr lang="en-GB" sz="1200" dirty="0" err="1">
                <a:solidFill>
                  <a:srgbClr val="FFFFFF"/>
                </a:solidFill>
              </a:rPr>
              <a:t>vanaf</a:t>
            </a:r>
            <a:r>
              <a:rPr lang="en-GB" sz="1200" dirty="0">
                <a:solidFill>
                  <a:srgbClr val="FFFFFF"/>
                </a:solidFill>
              </a:rPr>
              <a:t> T2)</a:t>
            </a:r>
          </a:p>
        </p:txBody>
      </p:sp>
      <p:sp>
        <p:nvSpPr>
          <p:cNvPr id="8" name="Rectangle: Rounded Corners 7">
            <a:extLst>
              <a:ext uri="{FF2B5EF4-FFF2-40B4-BE49-F238E27FC236}">
                <a16:creationId xmlns:a16="http://schemas.microsoft.com/office/drawing/2014/main" id="{F05AB8C5-F12F-9B18-2FC3-63139CC301D5}"/>
              </a:ext>
            </a:extLst>
          </p:cNvPr>
          <p:cNvSpPr/>
          <p:nvPr/>
        </p:nvSpPr>
        <p:spPr>
          <a:xfrm>
            <a:off x="6951663" y="2118768"/>
            <a:ext cx="1044867" cy="9810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err="1">
                <a:solidFill>
                  <a:srgbClr val="FFFFFF"/>
                </a:solidFill>
              </a:rPr>
              <a:t>nazorg</a:t>
            </a:r>
            <a:endParaRPr lang="en-GB" dirty="0">
              <a:solidFill>
                <a:srgbClr val="FFFFFF"/>
              </a:solidFill>
            </a:endParaRPr>
          </a:p>
          <a:p>
            <a:pPr algn="ctr"/>
            <a:r>
              <a:rPr lang="en-GB" sz="1200" dirty="0">
                <a:solidFill>
                  <a:srgbClr val="FFFFFF"/>
                </a:solidFill>
              </a:rPr>
              <a:t>(</a:t>
            </a:r>
            <a:r>
              <a:rPr lang="en-GB" sz="1200" dirty="0" err="1">
                <a:solidFill>
                  <a:srgbClr val="FFFFFF"/>
                </a:solidFill>
              </a:rPr>
              <a:t>vanaf</a:t>
            </a:r>
            <a:r>
              <a:rPr lang="en-GB" sz="1200" dirty="0">
                <a:solidFill>
                  <a:srgbClr val="FFFFFF"/>
                </a:solidFill>
              </a:rPr>
              <a:t> T2)</a:t>
            </a:r>
          </a:p>
        </p:txBody>
      </p:sp>
      <p:sp>
        <p:nvSpPr>
          <p:cNvPr id="9" name="Rectangle: Rounded Corners 8">
            <a:extLst>
              <a:ext uri="{FF2B5EF4-FFF2-40B4-BE49-F238E27FC236}">
                <a16:creationId xmlns:a16="http://schemas.microsoft.com/office/drawing/2014/main" id="{4AF4D53F-72A4-1DF0-6256-030A8F3F482F}"/>
              </a:ext>
            </a:extLst>
          </p:cNvPr>
          <p:cNvSpPr/>
          <p:nvPr/>
        </p:nvSpPr>
        <p:spPr>
          <a:xfrm>
            <a:off x="7386930" y="3099843"/>
            <a:ext cx="609600" cy="5524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err="1">
                <a:solidFill>
                  <a:srgbClr val="FFFFFF"/>
                </a:solidFill>
              </a:rPr>
              <a:t>verontreiniging</a:t>
            </a:r>
            <a:endParaRPr lang="en-GB" sz="800" dirty="0">
              <a:solidFill>
                <a:srgbClr val="FFFFFF"/>
              </a:solidFill>
            </a:endParaRPr>
          </a:p>
        </p:txBody>
      </p:sp>
      <p:sp>
        <p:nvSpPr>
          <p:cNvPr id="26" name="Arrow: Right 25">
            <a:extLst>
              <a:ext uri="{FF2B5EF4-FFF2-40B4-BE49-F238E27FC236}">
                <a16:creationId xmlns:a16="http://schemas.microsoft.com/office/drawing/2014/main" id="{894B080F-C1C1-7C91-DFA7-67AF485FC17F}"/>
              </a:ext>
            </a:extLst>
          </p:cNvPr>
          <p:cNvSpPr/>
          <p:nvPr/>
        </p:nvSpPr>
        <p:spPr>
          <a:xfrm rot="1903021">
            <a:off x="4026366" y="3746311"/>
            <a:ext cx="733806" cy="363474"/>
          </a:xfrm>
          <a:custGeom>
            <a:avLst/>
            <a:gdLst>
              <a:gd name="connsiteX0" fmla="*/ 0 w 733806"/>
              <a:gd name="connsiteY0" fmla="*/ 90869 h 363474"/>
              <a:gd name="connsiteX1" fmla="*/ 552069 w 733806"/>
              <a:gd name="connsiteY1" fmla="*/ 90869 h 363474"/>
              <a:gd name="connsiteX2" fmla="*/ 552069 w 733806"/>
              <a:gd name="connsiteY2" fmla="*/ 0 h 363474"/>
              <a:gd name="connsiteX3" fmla="*/ 733806 w 733806"/>
              <a:gd name="connsiteY3" fmla="*/ 181737 h 363474"/>
              <a:gd name="connsiteX4" fmla="*/ 552069 w 733806"/>
              <a:gd name="connsiteY4" fmla="*/ 363474 h 363474"/>
              <a:gd name="connsiteX5" fmla="*/ 552069 w 733806"/>
              <a:gd name="connsiteY5" fmla="*/ 272606 h 363474"/>
              <a:gd name="connsiteX6" fmla="*/ 0 w 733806"/>
              <a:gd name="connsiteY6" fmla="*/ 272606 h 363474"/>
              <a:gd name="connsiteX7" fmla="*/ 0 w 733806"/>
              <a:gd name="connsiteY7" fmla="*/ 90869 h 36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806" h="363474" extrusionOk="0">
                <a:moveTo>
                  <a:pt x="0" y="90869"/>
                </a:moveTo>
                <a:cubicBezTo>
                  <a:pt x="178568" y="64277"/>
                  <a:pt x="441301" y="94128"/>
                  <a:pt x="552069" y="90869"/>
                </a:cubicBezTo>
                <a:cubicBezTo>
                  <a:pt x="551946" y="58916"/>
                  <a:pt x="550994" y="31246"/>
                  <a:pt x="552069" y="0"/>
                </a:cubicBezTo>
                <a:cubicBezTo>
                  <a:pt x="618146" y="66426"/>
                  <a:pt x="668379" y="125389"/>
                  <a:pt x="733806" y="181737"/>
                </a:cubicBezTo>
                <a:cubicBezTo>
                  <a:pt x="650064" y="257882"/>
                  <a:pt x="634516" y="289569"/>
                  <a:pt x="552069" y="363474"/>
                </a:cubicBezTo>
                <a:cubicBezTo>
                  <a:pt x="556610" y="325927"/>
                  <a:pt x="554094" y="310486"/>
                  <a:pt x="552069" y="272606"/>
                </a:cubicBezTo>
                <a:cubicBezTo>
                  <a:pt x="329573" y="290547"/>
                  <a:pt x="132315" y="288932"/>
                  <a:pt x="0" y="272606"/>
                </a:cubicBezTo>
                <a:cubicBezTo>
                  <a:pt x="-5353" y="235483"/>
                  <a:pt x="-527" y="175101"/>
                  <a:pt x="0" y="90869"/>
                </a:cubicBezTo>
                <a:close/>
              </a:path>
            </a:pathLst>
          </a:custGeom>
          <a:noFill/>
          <a:ln w="19050">
            <a:solidFill>
              <a:schemeClr val="tx1"/>
            </a:solidFill>
            <a:extLst>
              <a:ext uri="{C807C97D-BFC1-408E-A445-0C87EB9F89A2}">
                <ask:lineSketchStyleProps xmlns:ask="http://schemas.microsoft.com/office/drawing/2018/sketchyshapes" sd="1409404031">
                  <a:prstGeom prst="rightArrow">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TextBox 27">
            <a:extLst>
              <a:ext uri="{FF2B5EF4-FFF2-40B4-BE49-F238E27FC236}">
                <a16:creationId xmlns:a16="http://schemas.microsoft.com/office/drawing/2014/main" id="{871C3D32-D97E-AAA9-8420-D5632D82F158}"/>
              </a:ext>
            </a:extLst>
          </p:cNvPr>
          <p:cNvSpPr txBox="1"/>
          <p:nvPr/>
        </p:nvSpPr>
        <p:spPr>
          <a:xfrm>
            <a:off x="6876256" y="1787532"/>
            <a:ext cx="2092239" cy="461665"/>
          </a:xfrm>
          <a:prstGeom prst="rect">
            <a:avLst/>
          </a:prstGeom>
          <a:noFill/>
        </p:spPr>
        <p:txBody>
          <a:bodyPr wrap="none" rtlCol="0">
            <a:spAutoFit/>
          </a:bodyPr>
          <a:lstStyle/>
          <a:p>
            <a:pPr algn="r"/>
            <a:r>
              <a:rPr lang="en-GB" sz="1200" i="1" dirty="0" err="1">
                <a:solidFill>
                  <a:srgbClr val="5C7AA2"/>
                </a:solidFill>
              </a:rPr>
              <a:t>vastgestelde</a:t>
            </a:r>
            <a:r>
              <a:rPr lang="en-GB" sz="1200" i="1" dirty="0">
                <a:solidFill>
                  <a:srgbClr val="5C7AA2"/>
                </a:solidFill>
              </a:rPr>
              <a:t> </a:t>
            </a:r>
            <a:r>
              <a:rPr lang="en-GB" sz="1200" i="1" dirty="0" err="1">
                <a:solidFill>
                  <a:srgbClr val="5C7AA2"/>
                </a:solidFill>
              </a:rPr>
              <a:t>verontreiniging</a:t>
            </a:r>
            <a:endParaRPr lang="en-GB" sz="1200" i="1" dirty="0">
              <a:solidFill>
                <a:srgbClr val="5C7AA2"/>
              </a:solidFill>
            </a:endParaRPr>
          </a:p>
          <a:p>
            <a:pPr algn="r"/>
            <a:r>
              <a:rPr lang="en-GB" sz="1200" i="1" dirty="0">
                <a:solidFill>
                  <a:srgbClr val="5C7AA2"/>
                </a:solidFill>
              </a:rPr>
              <a:t>(T1 – T2)</a:t>
            </a:r>
          </a:p>
        </p:txBody>
      </p:sp>
      <p:sp>
        <p:nvSpPr>
          <p:cNvPr id="34" name="TextBox 33">
            <a:extLst>
              <a:ext uri="{FF2B5EF4-FFF2-40B4-BE49-F238E27FC236}">
                <a16:creationId xmlns:a16="http://schemas.microsoft.com/office/drawing/2014/main" id="{103E435E-0A26-478D-6C51-15C9D49DE577}"/>
              </a:ext>
            </a:extLst>
          </p:cNvPr>
          <p:cNvSpPr txBox="1"/>
          <p:nvPr/>
        </p:nvSpPr>
        <p:spPr>
          <a:xfrm>
            <a:off x="4987074" y="3676868"/>
            <a:ext cx="742062" cy="369332"/>
          </a:xfrm>
          <a:prstGeom prst="rect">
            <a:avLst/>
          </a:prstGeom>
          <a:noFill/>
        </p:spPr>
        <p:txBody>
          <a:bodyPr wrap="square">
            <a:spAutoFit/>
          </a:bodyPr>
          <a:lstStyle/>
          <a:p>
            <a:r>
              <a:rPr lang="en-GB" i="1" dirty="0"/>
              <a:t>T2</a:t>
            </a:r>
          </a:p>
        </p:txBody>
      </p:sp>
      <p:sp>
        <p:nvSpPr>
          <p:cNvPr id="35" name="TextBox 34">
            <a:extLst>
              <a:ext uri="{FF2B5EF4-FFF2-40B4-BE49-F238E27FC236}">
                <a16:creationId xmlns:a16="http://schemas.microsoft.com/office/drawing/2014/main" id="{DC5198D4-2F76-E74C-57CA-7A9714E259F4}"/>
              </a:ext>
            </a:extLst>
          </p:cNvPr>
          <p:cNvSpPr txBox="1"/>
          <p:nvPr/>
        </p:nvSpPr>
        <p:spPr>
          <a:xfrm>
            <a:off x="824205" y="3676868"/>
            <a:ext cx="742062" cy="369332"/>
          </a:xfrm>
          <a:prstGeom prst="rect">
            <a:avLst/>
          </a:prstGeom>
          <a:noFill/>
        </p:spPr>
        <p:txBody>
          <a:bodyPr wrap="square">
            <a:spAutoFit/>
          </a:bodyPr>
          <a:lstStyle/>
          <a:p>
            <a:r>
              <a:rPr lang="en-GB" i="1" dirty="0"/>
              <a:t>T1</a:t>
            </a:r>
          </a:p>
        </p:txBody>
      </p:sp>
      <p:sp>
        <p:nvSpPr>
          <p:cNvPr id="16" name="Rectangle: Rounded Corners 15">
            <a:extLst>
              <a:ext uri="{FF2B5EF4-FFF2-40B4-BE49-F238E27FC236}">
                <a16:creationId xmlns:a16="http://schemas.microsoft.com/office/drawing/2014/main" id="{B5B25F81-7948-1A96-2B3A-FFE800FFBC8C}"/>
              </a:ext>
            </a:extLst>
          </p:cNvPr>
          <p:cNvSpPr/>
          <p:nvPr/>
        </p:nvSpPr>
        <p:spPr>
          <a:xfrm>
            <a:off x="5091405" y="4069769"/>
            <a:ext cx="3028950" cy="153352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Vastgestelde</a:t>
            </a:r>
            <a:endParaRPr lang="en-GB" dirty="0"/>
          </a:p>
          <a:p>
            <a:pPr algn="ctr"/>
            <a:r>
              <a:rPr lang="en-GB" dirty="0" err="1"/>
              <a:t>verontreiniging</a:t>
            </a:r>
            <a:endParaRPr lang="en-GB" dirty="0"/>
          </a:p>
        </p:txBody>
      </p:sp>
      <p:sp>
        <p:nvSpPr>
          <p:cNvPr id="17" name="Rectangle: Rounded Corners 16">
            <a:extLst>
              <a:ext uri="{FF2B5EF4-FFF2-40B4-BE49-F238E27FC236}">
                <a16:creationId xmlns:a16="http://schemas.microsoft.com/office/drawing/2014/main" id="{4E7F8022-CA50-E038-3639-F3AF980E8135}"/>
              </a:ext>
            </a:extLst>
          </p:cNvPr>
          <p:cNvSpPr/>
          <p:nvPr/>
        </p:nvSpPr>
        <p:spPr>
          <a:xfrm>
            <a:off x="4967580" y="4133765"/>
            <a:ext cx="2419350" cy="15335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err="1">
                <a:solidFill>
                  <a:srgbClr val="FFFFFF"/>
                </a:solidFill>
              </a:rPr>
              <a:t>uitgevoerde</a:t>
            </a:r>
            <a:r>
              <a:rPr lang="en-GB" dirty="0">
                <a:solidFill>
                  <a:srgbClr val="FFFFFF"/>
                </a:solidFill>
              </a:rPr>
              <a:t> </a:t>
            </a:r>
            <a:r>
              <a:rPr lang="en-GB" dirty="0" err="1">
                <a:solidFill>
                  <a:srgbClr val="FFFFFF"/>
                </a:solidFill>
              </a:rPr>
              <a:t>sanering</a:t>
            </a:r>
            <a:endParaRPr lang="en-GB" dirty="0">
              <a:solidFill>
                <a:srgbClr val="FFFFFF"/>
              </a:solidFill>
            </a:endParaRPr>
          </a:p>
          <a:p>
            <a:pPr algn="ctr"/>
            <a:r>
              <a:rPr lang="en-GB" sz="1200" dirty="0">
                <a:solidFill>
                  <a:srgbClr val="FFFFFF"/>
                </a:solidFill>
              </a:rPr>
              <a:t>(</a:t>
            </a:r>
            <a:r>
              <a:rPr lang="en-GB" sz="1200" dirty="0" err="1">
                <a:solidFill>
                  <a:srgbClr val="FFFFFF"/>
                </a:solidFill>
              </a:rPr>
              <a:t>vanaf</a:t>
            </a:r>
            <a:r>
              <a:rPr lang="en-GB" sz="1200" dirty="0">
                <a:solidFill>
                  <a:srgbClr val="FFFFFF"/>
                </a:solidFill>
              </a:rPr>
              <a:t> T2)</a:t>
            </a:r>
          </a:p>
        </p:txBody>
      </p:sp>
      <p:sp>
        <p:nvSpPr>
          <p:cNvPr id="19" name="Rectangle: Rounded Corners 18">
            <a:extLst>
              <a:ext uri="{FF2B5EF4-FFF2-40B4-BE49-F238E27FC236}">
                <a16:creationId xmlns:a16="http://schemas.microsoft.com/office/drawing/2014/main" id="{7EB1F8AF-8A1C-42E8-F181-CF53F3876056}"/>
              </a:ext>
            </a:extLst>
          </p:cNvPr>
          <p:cNvSpPr/>
          <p:nvPr/>
        </p:nvSpPr>
        <p:spPr>
          <a:xfrm>
            <a:off x="6951663" y="4133765"/>
            <a:ext cx="1044867" cy="9810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err="1">
                <a:solidFill>
                  <a:srgbClr val="FFFFFF"/>
                </a:solidFill>
              </a:rPr>
              <a:t>nazorg</a:t>
            </a:r>
            <a:endParaRPr lang="en-GB" dirty="0">
              <a:solidFill>
                <a:srgbClr val="FFFFFF"/>
              </a:solidFill>
            </a:endParaRPr>
          </a:p>
          <a:p>
            <a:pPr algn="ctr"/>
            <a:r>
              <a:rPr lang="en-GB" sz="1200" dirty="0">
                <a:solidFill>
                  <a:srgbClr val="FFFFFF"/>
                </a:solidFill>
              </a:rPr>
              <a:t>(</a:t>
            </a:r>
            <a:r>
              <a:rPr lang="en-GB" sz="1200" dirty="0" err="1">
                <a:solidFill>
                  <a:srgbClr val="FFFFFF"/>
                </a:solidFill>
              </a:rPr>
              <a:t>vanaf</a:t>
            </a:r>
            <a:r>
              <a:rPr lang="en-GB" sz="1200" dirty="0">
                <a:solidFill>
                  <a:srgbClr val="FFFFFF"/>
                </a:solidFill>
              </a:rPr>
              <a:t> T2)</a:t>
            </a:r>
          </a:p>
        </p:txBody>
      </p:sp>
      <p:sp>
        <p:nvSpPr>
          <p:cNvPr id="23" name="Arrow: Right 22">
            <a:extLst>
              <a:ext uri="{FF2B5EF4-FFF2-40B4-BE49-F238E27FC236}">
                <a16:creationId xmlns:a16="http://schemas.microsoft.com/office/drawing/2014/main" id="{48D8B17F-200E-9176-DB50-6B7DA5DF3D8E}"/>
              </a:ext>
            </a:extLst>
          </p:cNvPr>
          <p:cNvSpPr/>
          <p:nvPr/>
        </p:nvSpPr>
        <p:spPr>
          <a:xfrm>
            <a:off x="4016141" y="2736369"/>
            <a:ext cx="733806" cy="363474"/>
          </a:xfrm>
          <a:custGeom>
            <a:avLst/>
            <a:gdLst>
              <a:gd name="connsiteX0" fmla="*/ 0 w 733806"/>
              <a:gd name="connsiteY0" fmla="*/ 90869 h 363474"/>
              <a:gd name="connsiteX1" fmla="*/ 552069 w 733806"/>
              <a:gd name="connsiteY1" fmla="*/ 90869 h 363474"/>
              <a:gd name="connsiteX2" fmla="*/ 552069 w 733806"/>
              <a:gd name="connsiteY2" fmla="*/ 0 h 363474"/>
              <a:gd name="connsiteX3" fmla="*/ 733806 w 733806"/>
              <a:gd name="connsiteY3" fmla="*/ 181737 h 363474"/>
              <a:gd name="connsiteX4" fmla="*/ 552069 w 733806"/>
              <a:gd name="connsiteY4" fmla="*/ 363474 h 363474"/>
              <a:gd name="connsiteX5" fmla="*/ 552069 w 733806"/>
              <a:gd name="connsiteY5" fmla="*/ 272606 h 363474"/>
              <a:gd name="connsiteX6" fmla="*/ 0 w 733806"/>
              <a:gd name="connsiteY6" fmla="*/ 272606 h 363474"/>
              <a:gd name="connsiteX7" fmla="*/ 0 w 733806"/>
              <a:gd name="connsiteY7" fmla="*/ 90869 h 36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806" h="363474" extrusionOk="0">
                <a:moveTo>
                  <a:pt x="0" y="90869"/>
                </a:moveTo>
                <a:cubicBezTo>
                  <a:pt x="178568" y="64277"/>
                  <a:pt x="441301" y="94128"/>
                  <a:pt x="552069" y="90869"/>
                </a:cubicBezTo>
                <a:cubicBezTo>
                  <a:pt x="551946" y="58916"/>
                  <a:pt x="550994" y="31246"/>
                  <a:pt x="552069" y="0"/>
                </a:cubicBezTo>
                <a:cubicBezTo>
                  <a:pt x="618146" y="66426"/>
                  <a:pt x="668379" y="125389"/>
                  <a:pt x="733806" y="181737"/>
                </a:cubicBezTo>
                <a:cubicBezTo>
                  <a:pt x="650064" y="257882"/>
                  <a:pt x="634516" y="289569"/>
                  <a:pt x="552069" y="363474"/>
                </a:cubicBezTo>
                <a:cubicBezTo>
                  <a:pt x="556610" y="325927"/>
                  <a:pt x="554094" y="310486"/>
                  <a:pt x="552069" y="272606"/>
                </a:cubicBezTo>
                <a:cubicBezTo>
                  <a:pt x="329573" y="290547"/>
                  <a:pt x="132315" y="288932"/>
                  <a:pt x="0" y="272606"/>
                </a:cubicBezTo>
                <a:cubicBezTo>
                  <a:pt x="-5353" y="235483"/>
                  <a:pt x="-527" y="175101"/>
                  <a:pt x="0" y="90869"/>
                </a:cubicBezTo>
                <a:close/>
              </a:path>
            </a:pathLst>
          </a:custGeom>
          <a:noFill/>
          <a:ln w="19050">
            <a:solidFill>
              <a:schemeClr val="tx1"/>
            </a:solidFill>
            <a:extLst>
              <a:ext uri="{C807C97D-BFC1-408E-A445-0C87EB9F89A2}">
                <ask:lineSketchStyleProps xmlns:ask="http://schemas.microsoft.com/office/drawing/2018/sketchyshapes" sd="1409404031">
                  <a:prstGeom prst="rightArrow">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Tijdelijke aanduiding voor datum 2">
            <a:extLst>
              <a:ext uri="{FF2B5EF4-FFF2-40B4-BE49-F238E27FC236}">
                <a16:creationId xmlns:a16="http://schemas.microsoft.com/office/drawing/2014/main" id="{9F39E0CD-061B-2BE9-43ED-A661B61C7C81}"/>
              </a:ext>
            </a:extLst>
          </p:cNvPr>
          <p:cNvSpPr>
            <a:spLocks noGrp="1"/>
          </p:cNvSpPr>
          <p:nvPr>
            <p:ph type="dt" sz="half" idx="10"/>
          </p:nvPr>
        </p:nvSpPr>
        <p:spPr/>
        <p:txBody>
          <a:bodyPr/>
          <a:lstStyle/>
          <a:p>
            <a:r>
              <a:rPr lang="nl-NL"/>
              <a:t>13-04-2023 </a:t>
            </a:r>
            <a:endParaRPr lang="en-GB"/>
          </a:p>
        </p:txBody>
      </p:sp>
      <p:sp>
        <p:nvSpPr>
          <p:cNvPr id="4" name="Tijdelijke aanduiding voor voettekst 3">
            <a:extLst>
              <a:ext uri="{FF2B5EF4-FFF2-40B4-BE49-F238E27FC236}">
                <a16:creationId xmlns:a16="http://schemas.microsoft.com/office/drawing/2014/main" id="{924A8F6E-265B-839C-4C56-EFE46A00C96B}"/>
              </a:ext>
            </a:extLst>
          </p:cNvPr>
          <p:cNvSpPr>
            <a:spLocks noGrp="1"/>
          </p:cNvSpPr>
          <p:nvPr>
            <p:ph type="ftr" sz="quarter" idx="11"/>
          </p:nvPr>
        </p:nvSpPr>
        <p:spPr/>
        <p:txBody>
          <a:bodyPr/>
          <a:lstStyle/>
          <a:p>
            <a:r>
              <a:rPr lang="en-GB"/>
              <a:t>Bro Fase 2 Mileukwaliteit – SR6</a:t>
            </a:r>
          </a:p>
        </p:txBody>
      </p:sp>
      <p:sp>
        <p:nvSpPr>
          <p:cNvPr id="6" name="Tijdelijke aanduiding voor dianummer 5">
            <a:extLst>
              <a:ext uri="{FF2B5EF4-FFF2-40B4-BE49-F238E27FC236}">
                <a16:creationId xmlns:a16="http://schemas.microsoft.com/office/drawing/2014/main" id="{063CB5B6-ED45-5B52-572A-34497642383B}"/>
              </a:ext>
            </a:extLst>
          </p:cNvPr>
          <p:cNvSpPr>
            <a:spLocks noGrp="1"/>
          </p:cNvSpPr>
          <p:nvPr>
            <p:ph type="sldNum" sz="quarter" idx="12"/>
          </p:nvPr>
        </p:nvSpPr>
        <p:spPr/>
        <p:txBody>
          <a:bodyPr/>
          <a:lstStyle/>
          <a:p>
            <a:fld id="{E747F9A4-CD54-4253-AADA-639760750D61}" type="slidenum">
              <a:rPr lang="en-GB" smtClean="0"/>
              <a:t>31</a:t>
            </a:fld>
            <a:endParaRPr lang="en-GB"/>
          </a:p>
        </p:txBody>
      </p:sp>
    </p:spTree>
    <p:extLst>
      <p:ext uri="{BB962C8B-B14F-4D97-AF65-F5344CB8AC3E}">
        <p14:creationId xmlns:p14="http://schemas.microsoft.com/office/powerpoint/2010/main" val="417600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Ontwerpvraagstukken in relatie tot Milieukwaliteit</a:t>
            </a:r>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32</a:t>
            </a:fld>
            <a:endParaRPr lang="nl-NL" dirty="0"/>
          </a:p>
        </p:txBody>
      </p:sp>
      <p:sp>
        <p:nvSpPr>
          <p:cNvPr id="8" name="Tijdelijke aanduiding voor tekst 7"/>
          <p:cNvSpPr>
            <a:spLocks noGrp="1"/>
          </p:cNvSpPr>
          <p:nvPr>
            <p:ph type="body" sz="quarter" idx="13"/>
          </p:nvPr>
        </p:nvSpPr>
        <p:spPr>
          <a:xfrm>
            <a:off x="900111" y="2511174"/>
            <a:ext cx="7615237" cy="3455987"/>
          </a:xfrm>
        </p:spPr>
        <p:txBody>
          <a:bodyPr/>
          <a:lstStyle/>
          <a:p>
            <a:endParaRPr lang="nl-NL" sz="2000" dirty="0"/>
          </a:p>
        </p:txBody>
      </p:sp>
      <p:pic>
        <p:nvPicPr>
          <p:cNvPr id="6" name="Afbeelding 5">
            <a:extLst>
              <a:ext uri="{FF2B5EF4-FFF2-40B4-BE49-F238E27FC236}">
                <a16:creationId xmlns:a16="http://schemas.microsoft.com/office/drawing/2014/main" id="{0879EB34-1B5F-D980-F616-6B03DE266F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283691"/>
            <a:ext cx="1584222" cy="820610"/>
          </a:xfrm>
          <a:prstGeom prst="rect">
            <a:avLst/>
          </a:prstGeom>
        </p:spPr>
      </p:pic>
      <p:pic>
        <p:nvPicPr>
          <p:cNvPr id="9" name="Afbeelding 8" descr="Afbeelding met tekst, teken&#10;&#10;Automatisch gegenereerde beschrijving">
            <a:extLst>
              <a:ext uri="{FF2B5EF4-FFF2-40B4-BE49-F238E27FC236}">
                <a16:creationId xmlns:a16="http://schemas.microsoft.com/office/drawing/2014/main" id="{F1F88920-9A24-C863-2206-7AFA1B557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255" y="2511174"/>
            <a:ext cx="1720383" cy="1720383"/>
          </a:xfrm>
          <a:prstGeom prst="rect">
            <a:avLst/>
          </a:prstGeom>
        </p:spPr>
      </p:pic>
      <p:pic>
        <p:nvPicPr>
          <p:cNvPr id="11" name="Afbeelding 10" descr="Afbeelding met tekst, teken&#10;&#10;Automatisch gegenereerde beschrijving">
            <a:extLst>
              <a:ext uri="{FF2B5EF4-FFF2-40B4-BE49-F238E27FC236}">
                <a16:creationId xmlns:a16="http://schemas.microsoft.com/office/drawing/2014/main" id="{C3FA755D-A8EF-D436-9684-18F09EF4C3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254" y="4254387"/>
            <a:ext cx="1720384" cy="1720384"/>
          </a:xfrm>
          <a:prstGeom prst="rect">
            <a:avLst/>
          </a:prstGeom>
        </p:spPr>
      </p:pic>
      <p:sp>
        <p:nvSpPr>
          <p:cNvPr id="2" name="Tijdelijke aanduiding voor datum 2">
            <a:extLst>
              <a:ext uri="{FF2B5EF4-FFF2-40B4-BE49-F238E27FC236}">
                <a16:creationId xmlns:a16="http://schemas.microsoft.com/office/drawing/2014/main" id="{7E38C68A-851D-6CB0-75F1-A62723500C54}"/>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
        <p:nvSpPr>
          <p:cNvPr id="10" name="Tijdelijke aanduiding voor voettekst 3">
            <a:extLst>
              <a:ext uri="{FF2B5EF4-FFF2-40B4-BE49-F238E27FC236}">
                <a16:creationId xmlns:a16="http://schemas.microsoft.com/office/drawing/2014/main" id="{684616CD-7899-28A6-A5CA-1EA6D014B8D6}"/>
              </a:ext>
            </a:extLst>
          </p:cNvPr>
          <p:cNvSpPr>
            <a:spLocks noGrp="1"/>
          </p:cNvSpPr>
          <p:nvPr>
            <p:ph type="ftr" sz="quarter" idx="11"/>
          </p:nvPr>
        </p:nvSpPr>
        <p:spPr>
          <a:xfrm>
            <a:off x="2195736" y="6337349"/>
            <a:ext cx="3824064" cy="365125"/>
          </a:xfrm>
        </p:spPr>
        <p:txBody>
          <a:bodyPr/>
          <a:lstStyle/>
          <a:p>
            <a:pPr>
              <a:defRPr/>
            </a:pPr>
            <a:r>
              <a:rPr lang="nl-NL"/>
              <a:t>Bro Fase 2 Mileukwaliteit – SR6</a:t>
            </a:r>
            <a:endParaRPr lang="nl-NL" dirty="0"/>
          </a:p>
        </p:txBody>
      </p:sp>
      <p:pic>
        <p:nvPicPr>
          <p:cNvPr id="3" name="Afbeelding 2">
            <a:extLst>
              <a:ext uri="{FF2B5EF4-FFF2-40B4-BE49-F238E27FC236}">
                <a16:creationId xmlns:a16="http://schemas.microsoft.com/office/drawing/2014/main" id="{61363F54-269D-8928-3F08-8A394B9DAB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7995" y="3779052"/>
            <a:ext cx="1584222" cy="820610"/>
          </a:xfrm>
          <a:prstGeom prst="rect">
            <a:avLst/>
          </a:prstGeom>
        </p:spPr>
      </p:pic>
      <p:pic>
        <p:nvPicPr>
          <p:cNvPr id="4" name="Afbeelding 3">
            <a:extLst>
              <a:ext uri="{FF2B5EF4-FFF2-40B4-BE49-F238E27FC236}">
                <a16:creationId xmlns:a16="http://schemas.microsoft.com/office/drawing/2014/main" id="{123E35C0-5E28-B43E-C1C3-D7EB800D62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8602" y="3466127"/>
            <a:ext cx="2941198" cy="1668187"/>
          </a:xfrm>
          <a:prstGeom prst="rect">
            <a:avLst/>
          </a:prstGeom>
        </p:spPr>
      </p:pic>
    </p:spTree>
    <p:extLst>
      <p:ext uri="{BB962C8B-B14F-4D97-AF65-F5344CB8AC3E}">
        <p14:creationId xmlns:p14="http://schemas.microsoft.com/office/powerpoint/2010/main" val="2859757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z="2400" dirty="0"/>
              <a:t>Modelleerconventies: Aanpak</a:t>
            </a:r>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33</a:t>
            </a:fld>
            <a:endParaRPr lang="nl-NL" dirty="0"/>
          </a:p>
        </p:txBody>
      </p:sp>
      <p:sp>
        <p:nvSpPr>
          <p:cNvPr id="8" name="Tijdelijke aanduiding voor tekst 7"/>
          <p:cNvSpPr>
            <a:spLocks noGrp="1"/>
          </p:cNvSpPr>
          <p:nvPr>
            <p:ph type="body" sz="quarter" idx="13"/>
          </p:nvPr>
        </p:nvSpPr>
        <p:spPr>
          <a:xfrm>
            <a:off x="900111" y="2006077"/>
            <a:ext cx="7615237" cy="3960266"/>
          </a:xfrm>
        </p:spPr>
        <p:txBody>
          <a:bodyPr/>
          <a:lstStyle/>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endParaRPr lang="nl-NL" sz="2400" dirty="0"/>
          </a:p>
          <a:p>
            <a:pPr marL="723900" lvl="1" indent="-457200">
              <a:buFont typeface="Arial" panose="020B0604020202020204" pitchFamily="34" charset="0"/>
              <a:buChar char="•"/>
            </a:pPr>
            <a:endParaRPr lang="nl-NL" sz="2400" dirty="0"/>
          </a:p>
          <a:p>
            <a:endParaRPr lang="nl-NL" sz="2400" dirty="0"/>
          </a:p>
          <a:p>
            <a:endParaRPr lang="nl-NL" sz="2000" dirty="0"/>
          </a:p>
        </p:txBody>
      </p:sp>
      <p:pic>
        <p:nvPicPr>
          <p:cNvPr id="6" name="Afbeelding 5">
            <a:extLst>
              <a:ext uri="{FF2B5EF4-FFF2-40B4-BE49-F238E27FC236}">
                <a16:creationId xmlns:a16="http://schemas.microsoft.com/office/drawing/2014/main" id="{0879EB34-1B5F-D980-F616-6B03DE266F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283691"/>
            <a:ext cx="1584222" cy="820610"/>
          </a:xfrm>
          <a:prstGeom prst="rect">
            <a:avLst/>
          </a:prstGeom>
        </p:spPr>
      </p:pic>
      <p:sp>
        <p:nvSpPr>
          <p:cNvPr id="2" name="Tijdelijke aanduiding voor datum 2">
            <a:extLst>
              <a:ext uri="{FF2B5EF4-FFF2-40B4-BE49-F238E27FC236}">
                <a16:creationId xmlns:a16="http://schemas.microsoft.com/office/drawing/2014/main" id="{7E38C68A-851D-6CB0-75F1-A62723500C54}"/>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
        <p:nvSpPr>
          <p:cNvPr id="10" name="Tijdelijke aanduiding voor voettekst 3">
            <a:extLst>
              <a:ext uri="{FF2B5EF4-FFF2-40B4-BE49-F238E27FC236}">
                <a16:creationId xmlns:a16="http://schemas.microsoft.com/office/drawing/2014/main" id="{684616CD-7899-28A6-A5CA-1EA6D014B8D6}"/>
              </a:ext>
            </a:extLst>
          </p:cNvPr>
          <p:cNvSpPr>
            <a:spLocks noGrp="1"/>
          </p:cNvSpPr>
          <p:nvPr>
            <p:ph type="ftr" sz="quarter" idx="11"/>
          </p:nvPr>
        </p:nvSpPr>
        <p:spPr>
          <a:xfrm>
            <a:off x="2195736" y="6337349"/>
            <a:ext cx="3824064" cy="365125"/>
          </a:xfrm>
        </p:spPr>
        <p:txBody>
          <a:bodyPr/>
          <a:lstStyle/>
          <a:p>
            <a:pPr>
              <a:defRPr/>
            </a:pPr>
            <a:r>
              <a:rPr lang="nl-NL"/>
              <a:t>Bro Fase 2 Mileukwaliteit – SR6</a:t>
            </a:r>
            <a:endParaRPr lang="nl-NL" dirty="0"/>
          </a:p>
        </p:txBody>
      </p:sp>
      <p:pic>
        <p:nvPicPr>
          <p:cNvPr id="4" name="Afbeelding 3">
            <a:extLst>
              <a:ext uri="{FF2B5EF4-FFF2-40B4-BE49-F238E27FC236}">
                <a16:creationId xmlns:a16="http://schemas.microsoft.com/office/drawing/2014/main" id="{00B3081F-0074-67DF-2F22-8A7D877F0D9A}"/>
              </a:ext>
            </a:extLst>
          </p:cNvPr>
          <p:cNvPicPr>
            <a:picLocks noChangeAspect="1"/>
          </p:cNvPicPr>
          <p:nvPr/>
        </p:nvPicPr>
        <p:blipFill>
          <a:blip r:embed="rId3"/>
          <a:stretch>
            <a:fillRect/>
          </a:stretch>
        </p:blipFill>
        <p:spPr>
          <a:xfrm>
            <a:off x="829839" y="2147548"/>
            <a:ext cx="6910536" cy="3613525"/>
          </a:xfrm>
          <a:prstGeom prst="rect">
            <a:avLst/>
          </a:prstGeom>
        </p:spPr>
      </p:pic>
    </p:spTree>
    <p:extLst>
      <p:ext uri="{BB962C8B-B14F-4D97-AF65-F5344CB8AC3E}">
        <p14:creationId xmlns:p14="http://schemas.microsoft.com/office/powerpoint/2010/main" val="4087604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Kaders / Prioritering ontwerpvraagstukken</a:t>
            </a:r>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34</a:t>
            </a:fld>
            <a:endParaRPr lang="nl-NL" dirty="0"/>
          </a:p>
        </p:txBody>
      </p:sp>
      <p:sp>
        <p:nvSpPr>
          <p:cNvPr id="8" name="Tijdelijke aanduiding voor tekst 7"/>
          <p:cNvSpPr>
            <a:spLocks noGrp="1"/>
          </p:cNvSpPr>
          <p:nvPr>
            <p:ph type="body" sz="quarter" idx="13"/>
          </p:nvPr>
        </p:nvSpPr>
        <p:spPr>
          <a:xfrm>
            <a:off x="900113" y="2205038"/>
            <a:ext cx="7615237" cy="3960266"/>
          </a:xfrm>
        </p:spPr>
        <p:txBody>
          <a:bodyPr/>
          <a:lstStyle/>
          <a:p>
            <a:pPr marL="457200" indent="-457200">
              <a:buFont typeface="+mj-lt"/>
              <a:buAutoNum type="arabicPeriod"/>
            </a:pPr>
            <a:r>
              <a:rPr lang="nl-NL" sz="2400" dirty="0"/>
              <a:t>Aansluiten BRO op de keten van milieu-informatie, gericht op gebruik binnen het domein</a:t>
            </a:r>
          </a:p>
          <a:p>
            <a:pPr marL="457200" indent="-457200">
              <a:buFont typeface="+mj-lt"/>
              <a:buAutoNum type="arabicPeriod"/>
            </a:pPr>
            <a:r>
              <a:rPr lang="nl-NL" sz="2400" dirty="0"/>
              <a:t>Waar mogelijk voorsorteren op ‘geïntegreerd’ gebruik BRO Fase 1 en Fase 2</a:t>
            </a:r>
          </a:p>
          <a:p>
            <a:pPr marL="457200" indent="-457200">
              <a:buFont typeface="+mj-lt"/>
              <a:buAutoNum type="arabicPeriod"/>
            </a:pPr>
            <a:r>
              <a:rPr lang="nl-NL" sz="2400" dirty="0"/>
              <a:t>Waar mogelijk hergebruik van objecten/onderdelen/regels BRO Fase 1</a:t>
            </a:r>
          </a:p>
          <a:p>
            <a:pPr marL="457200" indent="-457200">
              <a:buFont typeface="+mj-lt"/>
              <a:buAutoNum type="arabicPeriod"/>
            </a:pPr>
            <a:r>
              <a:rPr lang="nl-NL" sz="2400" dirty="0"/>
              <a:t>Rekening houdend met efficiënt beheer</a:t>
            </a:r>
          </a:p>
          <a:p>
            <a:pPr marL="457200" indent="-457200">
              <a:buFont typeface="+mj-lt"/>
              <a:buAutoNum type="arabicPeriod"/>
            </a:pPr>
            <a:endParaRPr lang="nl-NL" sz="2400" dirty="0"/>
          </a:p>
          <a:p>
            <a:pPr marL="457200" indent="-457200">
              <a:buFont typeface="Wingdings" pitchFamily="2" charset="2"/>
              <a:buChar char="Ø"/>
            </a:pPr>
            <a:r>
              <a:rPr lang="nl-NL" sz="2400" dirty="0"/>
              <a:t>Binnen kaders van tijd en budget</a:t>
            </a:r>
          </a:p>
          <a:p>
            <a:endParaRPr lang="nl-NL" sz="2400" dirty="0"/>
          </a:p>
          <a:p>
            <a:endParaRPr lang="nl-NL" sz="2000" dirty="0"/>
          </a:p>
        </p:txBody>
      </p:sp>
      <p:pic>
        <p:nvPicPr>
          <p:cNvPr id="6" name="Afbeelding 5">
            <a:extLst>
              <a:ext uri="{FF2B5EF4-FFF2-40B4-BE49-F238E27FC236}">
                <a16:creationId xmlns:a16="http://schemas.microsoft.com/office/drawing/2014/main" id="{0879EB34-1B5F-D980-F616-6B03DE266F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283691"/>
            <a:ext cx="1584222" cy="820610"/>
          </a:xfrm>
          <a:prstGeom prst="rect">
            <a:avLst/>
          </a:prstGeom>
        </p:spPr>
      </p:pic>
      <p:sp>
        <p:nvSpPr>
          <p:cNvPr id="2" name="Tijdelijke aanduiding voor datum 2">
            <a:extLst>
              <a:ext uri="{FF2B5EF4-FFF2-40B4-BE49-F238E27FC236}">
                <a16:creationId xmlns:a16="http://schemas.microsoft.com/office/drawing/2014/main" id="{7E38C68A-851D-6CB0-75F1-A62723500C54}"/>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
        <p:nvSpPr>
          <p:cNvPr id="10" name="Tijdelijke aanduiding voor voettekst 3">
            <a:extLst>
              <a:ext uri="{FF2B5EF4-FFF2-40B4-BE49-F238E27FC236}">
                <a16:creationId xmlns:a16="http://schemas.microsoft.com/office/drawing/2014/main" id="{684616CD-7899-28A6-A5CA-1EA6D014B8D6}"/>
              </a:ext>
            </a:extLst>
          </p:cNvPr>
          <p:cNvSpPr>
            <a:spLocks noGrp="1"/>
          </p:cNvSpPr>
          <p:nvPr>
            <p:ph type="ftr" sz="quarter" idx="11"/>
          </p:nvPr>
        </p:nvSpPr>
        <p:spPr>
          <a:xfrm>
            <a:off x="2195736" y="6337349"/>
            <a:ext cx="3824064" cy="365125"/>
          </a:xfrm>
        </p:spPr>
        <p:txBody>
          <a:bodyPr/>
          <a:lstStyle/>
          <a:p>
            <a:pPr>
              <a:defRPr/>
            </a:pPr>
            <a:r>
              <a:rPr lang="nl-NL"/>
              <a:t>Bro Fase 2 Mileukwaliteit – SR6</a:t>
            </a:r>
            <a:endParaRPr lang="nl-NL" dirty="0"/>
          </a:p>
        </p:txBody>
      </p:sp>
    </p:spTree>
    <p:extLst>
      <p:ext uri="{BB962C8B-B14F-4D97-AF65-F5344CB8AC3E}">
        <p14:creationId xmlns:p14="http://schemas.microsoft.com/office/powerpoint/2010/main" val="2801720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Ontwerpvraagstukken BRO-Algemeen</a:t>
            </a:r>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35</a:t>
            </a:fld>
            <a:endParaRPr lang="nl-NL" dirty="0"/>
          </a:p>
        </p:txBody>
      </p:sp>
      <p:sp>
        <p:nvSpPr>
          <p:cNvPr id="8" name="Tijdelijke aanduiding voor tekst 7"/>
          <p:cNvSpPr>
            <a:spLocks noGrp="1"/>
          </p:cNvSpPr>
          <p:nvPr>
            <p:ph type="body" sz="quarter" idx="13"/>
          </p:nvPr>
        </p:nvSpPr>
        <p:spPr/>
        <p:txBody>
          <a:bodyPr/>
          <a:lstStyle/>
          <a:p>
            <a:pPr marL="342900" indent="-342900">
              <a:buFont typeface="Arial" panose="020B0604020202020204" pitchFamily="34" charset="0"/>
              <a:buChar char="•"/>
            </a:pPr>
            <a:r>
              <a:rPr lang="nl-NL" dirty="0"/>
              <a:t>Invulling ‘kader aanlevering’</a:t>
            </a:r>
          </a:p>
          <a:p>
            <a:pPr marL="342900" indent="-342900">
              <a:buFont typeface="Arial" panose="020B0604020202020204" pitchFamily="34" charset="0"/>
              <a:buChar char="•"/>
            </a:pPr>
            <a:r>
              <a:rPr lang="nl-NL" b="1" i="1" dirty="0"/>
              <a:t>Gebruik ID in </a:t>
            </a:r>
            <a:r>
              <a:rPr lang="nl-NL" b="1" i="1" dirty="0" err="1"/>
              <a:t>waardelijsten</a:t>
            </a:r>
            <a:endParaRPr lang="nl-NL" b="1" i="1" dirty="0"/>
          </a:p>
          <a:p>
            <a:pPr marL="342900" indent="-342900">
              <a:buFont typeface="Arial" panose="020B0604020202020204" pitchFamily="34" charset="0"/>
              <a:buChar char="•"/>
            </a:pPr>
            <a:r>
              <a:rPr lang="nl-NL" dirty="0"/>
              <a:t>Uitvoerende organisatie – KvK</a:t>
            </a:r>
          </a:p>
          <a:p>
            <a:pPr marL="342900" indent="-342900">
              <a:buFont typeface="Arial" panose="020B0604020202020204" pitchFamily="34" charset="0"/>
              <a:buChar char="•"/>
            </a:pPr>
            <a:r>
              <a:rPr lang="nl-NL" dirty="0"/>
              <a:t>Ongestructureerde informatie (vrije tekst)</a:t>
            </a:r>
          </a:p>
          <a:p>
            <a:pPr marL="342900" indent="-342900">
              <a:buFont typeface="Arial" panose="020B0604020202020204" pitchFamily="34" charset="0"/>
              <a:buChar char="•"/>
            </a:pPr>
            <a:r>
              <a:rPr lang="nl-NL" dirty="0"/>
              <a:t>WGS84 </a:t>
            </a:r>
          </a:p>
          <a:p>
            <a:pPr marL="342900" indent="-342900">
              <a:buFont typeface="Arial" panose="020B0604020202020204" pitchFamily="34" charset="0"/>
              <a:buChar char="•"/>
            </a:pPr>
            <a:r>
              <a:rPr lang="nl-NL" dirty="0"/>
              <a:t>Verticale positie (mv/NAP)</a:t>
            </a:r>
          </a:p>
          <a:p>
            <a:pPr marL="342900" indent="-342900">
              <a:buFont typeface="Arial" panose="020B0604020202020204" pitchFamily="34" charset="0"/>
              <a:buChar char="•"/>
            </a:pPr>
            <a:r>
              <a:rPr lang="nl-NL" dirty="0"/>
              <a:t>Beheer parameterlijst </a:t>
            </a:r>
          </a:p>
          <a:p>
            <a:pPr marL="342900" indent="-342900">
              <a:buFont typeface="Arial" panose="020B0604020202020204" pitchFamily="34" charset="0"/>
              <a:buChar char="•"/>
            </a:pPr>
            <a:endParaRPr lang="nl-NL" dirty="0"/>
          </a:p>
        </p:txBody>
      </p:sp>
      <p:pic>
        <p:nvPicPr>
          <p:cNvPr id="2" name="Afbeelding 1">
            <a:extLst>
              <a:ext uri="{FF2B5EF4-FFF2-40B4-BE49-F238E27FC236}">
                <a16:creationId xmlns:a16="http://schemas.microsoft.com/office/drawing/2014/main" id="{AB11861E-3857-3684-B3D8-01774EA74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1127" y="160612"/>
            <a:ext cx="1584222" cy="820610"/>
          </a:xfrm>
          <a:prstGeom prst="rect">
            <a:avLst/>
          </a:prstGeom>
        </p:spPr>
      </p:pic>
      <p:sp>
        <p:nvSpPr>
          <p:cNvPr id="10" name="Tijdelijke aanduiding voor datum 2">
            <a:extLst>
              <a:ext uri="{FF2B5EF4-FFF2-40B4-BE49-F238E27FC236}">
                <a16:creationId xmlns:a16="http://schemas.microsoft.com/office/drawing/2014/main" id="{4BCA7771-18C2-B079-A6B6-954BFF746EDD}"/>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
        <p:nvSpPr>
          <p:cNvPr id="11" name="Tijdelijke aanduiding voor voettekst 3">
            <a:extLst>
              <a:ext uri="{FF2B5EF4-FFF2-40B4-BE49-F238E27FC236}">
                <a16:creationId xmlns:a16="http://schemas.microsoft.com/office/drawing/2014/main" id="{DF3B5385-9241-312B-F0C2-A67321BF2D99}"/>
              </a:ext>
            </a:extLst>
          </p:cNvPr>
          <p:cNvSpPr>
            <a:spLocks noGrp="1"/>
          </p:cNvSpPr>
          <p:nvPr>
            <p:ph type="ftr" sz="quarter" idx="11"/>
          </p:nvPr>
        </p:nvSpPr>
        <p:spPr>
          <a:xfrm>
            <a:off x="2195736" y="6337349"/>
            <a:ext cx="514806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srgbClr val="004F9F"/>
                </a:solidFill>
                <a:effectLst/>
                <a:uLnTx/>
                <a:uFillTx/>
                <a:latin typeface="Arial" charset="0"/>
                <a:ea typeface="+mn-ea"/>
                <a:cs typeface="+mn-cs"/>
              </a:rPr>
              <a:t>Bro Fase 2 Mileukwaliteit – SR6</a:t>
            </a:r>
            <a:endParaRPr kumimoji="0" lang="nl-NL" sz="1200" b="0" i="0" u="none" strike="noStrike" kern="1200" cap="none" spc="0" normalizeH="0" baseline="0" noProof="0" dirty="0">
              <a:ln>
                <a:noFill/>
              </a:ln>
              <a:solidFill>
                <a:srgbClr val="004F9F"/>
              </a:solidFill>
              <a:effectLst/>
              <a:uLnTx/>
              <a:uFillTx/>
              <a:latin typeface="Arial" charset="0"/>
              <a:ea typeface="+mn-ea"/>
              <a:cs typeface="+mn-cs"/>
            </a:endParaRPr>
          </a:p>
        </p:txBody>
      </p:sp>
    </p:spTree>
    <p:extLst>
      <p:ext uri="{BB962C8B-B14F-4D97-AF65-F5344CB8AC3E}">
        <p14:creationId xmlns:p14="http://schemas.microsoft.com/office/powerpoint/2010/main" val="3596705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z="2400" dirty="0"/>
              <a:t>Waardelijsten – NEN 3610</a:t>
            </a:r>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36</a:t>
            </a:fld>
            <a:endParaRPr lang="nl-NL" dirty="0"/>
          </a:p>
        </p:txBody>
      </p:sp>
      <p:pic>
        <p:nvPicPr>
          <p:cNvPr id="6" name="Afbeelding 5">
            <a:extLst>
              <a:ext uri="{FF2B5EF4-FFF2-40B4-BE49-F238E27FC236}">
                <a16:creationId xmlns:a16="http://schemas.microsoft.com/office/drawing/2014/main" id="{0879EB34-1B5F-D980-F616-6B03DE266F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283691"/>
            <a:ext cx="1584222" cy="820610"/>
          </a:xfrm>
          <a:prstGeom prst="rect">
            <a:avLst/>
          </a:prstGeom>
        </p:spPr>
      </p:pic>
      <p:sp>
        <p:nvSpPr>
          <p:cNvPr id="2" name="Tijdelijke aanduiding voor datum 2">
            <a:extLst>
              <a:ext uri="{FF2B5EF4-FFF2-40B4-BE49-F238E27FC236}">
                <a16:creationId xmlns:a16="http://schemas.microsoft.com/office/drawing/2014/main" id="{7E38C68A-851D-6CB0-75F1-A62723500C54}"/>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
        <p:nvSpPr>
          <p:cNvPr id="10" name="Tijdelijke aanduiding voor voettekst 3">
            <a:extLst>
              <a:ext uri="{FF2B5EF4-FFF2-40B4-BE49-F238E27FC236}">
                <a16:creationId xmlns:a16="http://schemas.microsoft.com/office/drawing/2014/main" id="{684616CD-7899-28A6-A5CA-1EA6D014B8D6}"/>
              </a:ext>
            </a:extLst>
          </p:cNvPr>
          <p:cNvSpPr>
            <a:spLocks noGrp="1"/>
          </p:cNvSpPr>
          <p:nvPr>
            <p:ph type="ftr" sz="quarter" idx="11"/>
          </p:nvPr>
        </p:nvSpPr>
        <p:spPr>
          <a:xfrm>
            <a:off x="2195736" y="6337349"/>
            <a:ext cx="3824064" cy="365125"/>
          </a:xfrm>
        </p:spPr>
        <p:txBody>
          <a:bodyPr/>
          <a:lstStyle/>
          <a:p>
            <a:pPr>
              <a:defRPr/>
            </a:pPr>
            <a:r>
              <a:rPr lang="nl-NL"/>
              <a:t>Bro Fase 2 Mileukwaliteit – SR6</a:t>
            </a:r>
            <a:endParaRPr lang="nl-NL" dirty="0"/>
          </a:p>
        </p:txBody>
      </p:sp>
      <p:pic>
        <p:nvPicPr>
          <p:cNvPr id="3" name="Picture 2">
            <a:extLst>
              <a:ext uri="{FF2B5EF4-FFF2-40B4-BE49-F238E27FC236}">
                <a16:creationId xmlns:a16="http://schemas.microsoft.com/office/drawing/2014/main" id="{47912197-F106-73AC-43E1-54E72635DA3F}"/>
              </a:ext>
            </a:extLst>
          </p:cNvPr>
          <p:cNvPicPr>
            <a:picLocks noChangeAspect="1"/>
          </p:cNvPicPr>
          <p:nvPr/>
        </p:nvPicPr>
        <p:blipFill>
          <a:blip r:embed="rId3"/>
          <a:stretch>
            <a:fillRect/>
          </a:stretch>
        </p:blipFill>
        <p:spPr>
          <a:xfrm>
            <a:off x="882765" y="2204864"/>
            <a:ext cx="5505450" cy="695325"/>
          </a:xfrm>
          <a:prstGeom prst="rect">
            <a:avLst/>
          </a:prstGeom>
        </p:spPr>
      </p:pic>
      <p:pic>
        <p:nvPicPr>
          <p:cNvPr id="4" name="Picture 3">
            <a:extLst>
              <a:ext uri="{FF2B5EF4-FFF2-40B4-BE49-F238E27FC236}">
                <a16:creationId xmlns:a16="http://schemas.microsoft.com/office/drawing/2014/main" id="{4C494065-EDC9-6CBC-01AA-5365AF5B5A6E}"/>
              </a:ext>
            </a:extLst>
          </p:cNvPr>
          <p:cNvPicPr>
            <a:picLocks noChangeAspect="1"/>
          </p:cNvPicPr>
          <p:nvPr/>
        </p:nvPicPr>
        <p:blipFill>
          <a:blip r:embed="rId4"/>
          <a:stretch>
            <a:fillRect/>
          </a:stretch>
        </p:blipFill>
        <p:spPr>
          <a:xfrm>
            <a:off x="925264" y="3098976"/>
            <a:ext cx="8218736" cy="1384522"/>
          </a:xfrm>
          <a:prstGeom prst="rect">
            <a:avLst/>
          </a:prstGeom>
        </p:spPr>
      </p:pic>
    </p:spTree>
    <p:extLst>
      <p:ext uri="{BB962C8B-B14F-4D97-AF65-F5344CB8AC3E}">
        <p14:creationId xmlns:p14="http://schemas.microsoft.com/office/powerpoint/2010/main" val="134363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E99CBB-FD51-5B22-640E-E39E1C84E21E}"/>
              </a:ext>
            </a:extLst>
          </p:cNvPr>
          <p:cNvSpPr>
            <a:spLocks noGrp="1"/>
          </p:cNvSpPr>
          <p:nvPr>
            <p:ph type="dt" sz="half" idx="10"/>
          </p:nvPr>
        </p:nvSpPr>
        <p:spPr/>
        <p:txBody>
          <a:bodyPr/>
          <a:lstStyle/>
          <a:p>
            <a:pPr>
              <a:defRPr/>
            </a:pPr>
            <a:r>
              <a:rPr lang="nl-NL"/>
              <a:t>13-04-2023 </a:t>
            </a:r>
            <a:endParaRPr lang="nl-NL" dirty="0"/>
          </a:p>
        </p:txBody>
      </p:sp>
      <p:sp>
        <p:nvSpPr>
          <p:cNvPr id="4" name="Footer Placeholder 3">
            <a:extLst>
              <a:ext uri="{FF2B5EF4-FFF2-40B4-BE49-F238E27FC236}">
                <a16:creationId xmlns:a16="http://schemas.microsoft.com/office/drawing/2014/main" id="{C28D28DE-A7B5-F0F5-BBCC-80ECC48636D0}"/>
              </a:ext>
            </a:extLst>
          </p:cNvPr>
          <p:cNvSpPr>
            <a:spLocks noGrp="1"/>
          </p:cNvSpPr>
          <p:nvPr>
            <p:ph type="ftr" sz="quarter" idx="11"/>
          </p:nvPr>
        </p:nvSpPr>
        <p:spPr/>
        <p:txBody>
          <a:bodyPr/>
          <a:lstStyle/>
          <a:p>
            <a:pPr>
              <a:defRPr/>
            </a:pPr>
            <a:r>
              <a:rPr lang="nl-NL"/>
              <a:t>Bro Fase 2 Mileukwaliteit – SR6</a:t>
            </a:r>
            <a:endParaRPr lang="nl-NL" dirty="0"/>
          </a:p>
        </p:txBody>
      </p:sp>
      <p:sp>
        <p:nvSpPr>
          <p:cNvPr id="5" name="Slide Number Placeholder 4">
            <a:extLst>
              <a:ext uri="{FF2B5EF4-FFF2-40B4-BE49-F238E27FC236}">
                <a16:creationId xmlns:a16="http://schemas.microsoft.com/office/drawing/2014/main" id="{32AF7DB1-DADE-7ABF-E549-AC08205C1DE6}"/>
              </a:ext>
            </a:extLst>
          </p:cNvPr>
          <p:cNvSpPr>
            <a:spLocks noGrp="1"/>
          </p:cNvSpPr>
          <p:nvPr>
            <p:ph type="sldNum" sz="quarter" idx="12"/>
          </p:nvPr>
        </p:nvSpPr>
        <p:spPr/>
        <p:txBody>
          <a:bodyPr/>
          <a:lstStyle/>
          <a:p>
            <a:fld id="{E17ACCF8-1EE0-5140-A740-1D5770F4DC06}" type="slidenum">
              <a:rPr lang="nl-NL" smtClean="0"/>
              <a:pPr/>
              <a:t>37</a:t>
            </a:fld>
            <a:endParaRPr lang="nl-NL" dirty="0"/>
          </a:p>
        </p:txBody>
      </p:sp>
      <p:pic>
        <p:nvPicPr>
          <p:cNvPr id="14" name="Picture 2">
            <a:extLst>
              <a:ext uri="{FF2B5EF4-FFF2-40B4-BE49-F238E27FC236}">
                <a16:creationId xmlns:a16="http://schemas.microsoft.com/office/drawing/2014/main" id="{6D072F8D-FC1D-74EA-517E-485784634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8458200" cy="6451169"/>
          </a:xfrm>
          <a:prstGeom prst="rect">
            <a:avLst/>
          </a:prstGeom>
          <a:solidFill>
            <a:srgbClr val="FFFFFF"/>
          </a:solidFill>
        </p:spPr>
      </p:pic>
      <p:sp>
        <p:nvSpPr>
          <p:cNvPr id="15" name="TextBox 14">
            <a:extLst>
              <a:ext uri="{FF2B5EF4-FFF2-40B4-BE49-F238E27FC236}">
                <a16:creationId xmlns:a16="http://schemas.microsoft.com/office/drawing/2014/main" id="{1A410016-6C96-BBB2-E280-13C6B17CE192}"/>
              </a:ext>
            </a:extLst>
          </p:cNvPr>
          <p:cNvSpPr txBox="1"/>
          <p:nvPr/>
        </p:nvSpPr>
        <p:spPr>
          <a:xfrm>
            <a:off x="856927" y="3673081"/>
            <a:ext cx="4392487" cy="584775"/>
          </a:xfrm>
          <a:prstGeom prst="rect">
            <a:avLst/>
          </a:prstGeom>
          <a:noFill/>
        </p:spPr>
        <p:txBody>
          <a:bodyPr wrap="square" rtlCol="0">
            <a:spAutoFit/>
          </a:bodyPr>
          <a:lstStyle/>
          <a:p>
            <a:pPr marL="285750" indent="-285750">
              <a:buFont typeface="Arial" panose="020B0604020202020204" pitchFamily="34" charset="0"/>
              <a:buChar char="•"/>
            </a:pPr>
            <a:r>
              <a:rPr lang="en-GB" sz="1600" i="1" dirty="0" err="1">
                <a:solidFill>
                  <a:srgbClr val="FF0000"/>
                </a:solidFill>
              </a:rPr>
              <a:t>Waarde</a:t>
            </a:r>
            <a:r>
              <a:rPr lang="en-GB" sz="1600" i="1" dirty="0">
                <a:solidFill>
                  <a:srgbClr val="FF0000"/>
                </a:solidFill>
              </a:rPr>
              <a:t> in </a:t>
            </a:r>
            <a:r>
              <a:rPr lang="en-GB" sz="1600" i="1" dirty="0" err="1">
                <a:solidFill>
                  <a:srgbClr val="FF0000"/>
                </a:solidFill>
              </a:rPr>
              <a:t>natuurlijke</a:t>
            </a:r>
            <a:r>
              <a:rPr lang="en-GB" sz="1600" i="1" dirty="0">
                <a:solidFill>
                  <a:srgbClr val="FF0000"/>
                </a:solidFill>
              </a:rPr>
              <a:t> taal of camelCase?</a:t>
            </a:r>
          </a:p>
          <a:p>
            <a:pPr marL="285750" indent="-285750">
              <a:buFont typeface="Arial" panose="020B0604020202020204" pitchFamily="34" charset="0"/>
              <a:buChar char="•"/>
            </a:pPr>
            <a:r>
              <a:rPr lang="en-GB" sz="1600" i="1" dirty="0">
                <a:solidFill>
                  <a:srgbClr val="FF0000"/>
                </a:solidFill>
              </a:rPr>
              <a:t>ID of SIKB-ID?</a:t>
            </a:r>
          </a:p>
        </p:txBody>
      </p:sp>
      <p:sp>
        <p:nvSpPr>
          <p:cNvPr id="16" name="TextBox 15">
            <a:extLst>
              <a:ext uri="{FF2B5EF4-FFF2-40B4-BE49-F238E27FC236}">
                <a16:creationId xmlns:a16="http://schemas.microsoft.com/office/drawing/2014/main" id="{8D799412-BFAB-25F2-90DE-507AD33F7951}"/>
              </a:ext>
            </a:extLst>
          </p:cNvPr>
          <p:cNvSpPr txBox="1"/>
          <p:nvPr/>
        </p:nvSpPr>
        <p:spPr>
          <a:xfrm>
            <a:off x="107504" y="13748"/>
            <a:ext cx="4392487" cy="830997"/>
          </a:xfrm>
          <a:prstGeom prst="rect">
            <a:avLst/>
          </a:prstGeom>
          <a:noFill/>
        </p:spPr>
        <p:txBody>
          <a:bodyPr wrap="square" rtlCol="0">
            <a:spAutoFit/>
          </a:bodyPr>
          <a:lstStyle/>
          <a:p>
            <a:pPr marL="285750" indent="-285750">
              <a:buFont typeface="Arial" panose="020B0604020202020204" pitchFamily="34" charset="0"/>
              <a:buChar char="•"/>
            </a:pPr>
            <a:r>
              <a:rPr lang="en-GB" sz="1600" i="1" dirty="0">
                <a:solidFill>
                  <a:schemeClr val="bg1">
                    <a:lumMod val="50000"/>
                  </a:schemeClr>
                </a:solidFill>
              </a:rPr>
              <a:t>ID</a:t>
            </a:r>
          </a:p>
          <a:p>
            <a:pPr marL="285750" indent="-285750">
              <a:buFont typeface="Arial" panose="020B0604020202020204" pitchFamily="34" charset="0"/>
              <a:buChar char="•"/>
            </a:pPr>
            <a:r>
              <a:rPr lang="en-GB" sz="1600" i="1" dirty="0" err="1">
                <a:solidFill>
                  <a:schemeClr val="bg1">
                    <a:lumMod val="50000"/>
                  </a:schemeClr>
                </a:solidFill>
              </a:rPr>
              <a:t>Waarde</a:t>
            </a:r>
            <a:endParaRPr lang="en-GB" sz="1600" i="1" dirty="0">
              <a:solidFill>
                <a:schemeClr val="bg1">
                  <a:lumMod val="50000"/>
                </a:schemeClr>
              </a:solidFill>
            </a:endParaRPr>
          </a:p>
          <a:p>
            <a:pPr marL="285750" indent="-285750">
              <a:buFont typeface="Arial" panose="020B0604020202020204" pitchFamily="34" charset="0"/>
              <a:buChar char="•"/>
            </a:pPr>
            <a:r>
              <a:rPr lang="en-GB" sz="1600" i="1" dirty="0" err="1">
                <a:solidFill>
                  <a:schemeClr val="bg1">
                    <a:lumMod val="50000"/>
                  </a:schemeClr>
                </a:solidFill>
              </a:rPr>
              <a:t>Definitie</a:t>
            </a:r>
            <a:endParaRPr lang="en-GB" sz="1600" i="1" dirty="0">
              <a:solidFill>
                <a:schemeClr val="bg1">
                  <a:lumMod val="50000"/>
                </a:schemeClr>
              </a:solidFill>
            </a:endParaRPr>
          </a:p>
        </p:txBody>
      </p:sp>
      <p:sp>
        <p:nvSpPr>
          <p:cNvPr id="17" name="Oval 16">
            <a:extLst>
              <a:ext uri="{FF2B5EF4-FFF2-40B4-BE49-F238E27FC236}">
                <a16:creationId xmlns:a16="http://schemas.microsoft.com/office/drawing/2014/main" id="{010E3099-F3B1-87A1-2B06-0C68B028A6A5}"/>
              </a:ext>
            </a:extLst>
          </p:cNvPr>
          <p:cNvSpPr/>
          <p:nvPr/>
        </p:nvSpPr>
        <p:spPr>
          <a:xfrm>
            <a:off x="799373" y="1484783"/>
            <a:ext cx="1008112" cy="172819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Picture 4">
            <a:extLst>
              <a:ext uri="{FF2B5EF4-FFF2-40B4-BE49-F238E27FC236}">
                <a16:creationId xmlns:a16="http://schemas.microsoft.com/office/drawing/2014/main" id="{22CDACB0-94A1-4D2A-FB19-F1F246F9C7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080" r="64088" b="28636"/>
          <a:stretch/>
        </p:blipFill>
        <p:spPr bwMode="auto">
          <a:xfrm>
            <a:off x="-181162" y="4428918"/>
            <a:ext cx="3877495"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48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Komende sprint (6)</a:t>
            </a:r>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38</a:t>
            </a:fld>
            <a:endParaRPr lang="nl-NL" dirty="0"/>
          </a:p>
        </p:txBody>
      </p:sp>
      <p:sp>
        <p:nvSpPr>
          <p:cNvPr id="8" name="Tijdelijke aanduiding voor tekst 7"/>
          <p:cNvSpPr>
            <a:spLocks noGrp="1"/>
          </p:cNvSpPr>
          <p:nvPr>
            <p:ph type="body" sz="quarter" idx="13"/>
          </p:nvPr>
        </p:nvSpPr>
        <p:spPr/>
        <p:txBody>
          <a:bodyPr/>
          <a:lstStyle/>
          <a:p>
            <a:pPr marL="342900" indent="-342900">
              <a:buFont typeface="Arial" panose="020B0604020202020204" pitchFamily="34" charset="0"/>
              <a:buChar char="•"/>
            </a:pPr>
            <a:r>
              <a:rPr lang="nl-NL" dirty="0"/>
              <a:t>Versie 0.7 SAD TO -&gt; iteratie bouw</a:t>
            </a:r>
          </a:p>
          <a:p>
            <a:pPr marL="342900" indent="-342900">
              <a:buFont typeface="Arial" panose="020B0604020202020204" pitchFamily="34" charset="0"/>
              <a:buChar char="•"/>
            </a:pPr>
            <a:r>
              <a:rPr lang="nl-NL" dirty="0"/>
              <a:t>Versie 0.8 SAD conceptueel </a:t>
            </a:r>
          </a:p>
          <a:p>
            <a:pPr marL="342900" indent="-342900">
              <a:buFont typeface="Arial" panose="020B0604020202020204" pitchFamily="34" charset="0"/>
              <a:buChar char="•"/>
            </a:pPr>
            <a:r>
              <a:rPr lang="nl-NL" dirty="0"/>
              <a:t>Versie 0.8 SLD conceptueel</a:t>
            </a:r>
          </a:p>
          <a:p>
            <a:pPr marL="342900" indent="-342900">
              <a:buFont typeface="Arial" panose="020B0604020202020204" pitchFamily="34" charset="0"/>
              <a:buChar char="•"/>
            </a:pPr>
            <a:r>
              <a:rPr lang="nl-NL" dirty="0"/>
              <a:t>Waardelijsten BRO - Domeintabellen SIKB0101</a:t>
            </a:r>
          </a:p>
          <a:p>
            <a:pPr marL="342900" indent="-342900">
              <a:buFont typeface="Arial" panose="020B0604020202020204" pitchFamily="34" charset="0"/>
              <a:buChar char="•"/>
            </a:pPr>
            <a:r>
              <a:rPr lang="nl-NL" dirty="0"/>
              <a:t>Sprintreview donderdag 11 mei 2023, 14 uur</a:t>
            </a:r>
          </a:p>
          <a:p>
            <a:pPr marL="342900" indent="-342900">
              <a:buFont typeface="Arial" panose="020B0604020202020204" pitchFamily="34" charset="0"/>
              <a:buChar char="•"/>
            </a:pPr>
            <a:endParaRPr lang="nl-NL" dirty="0"/>
          </a:p>
        </p:txBody>
      </p:sp>
      <p:pic>
        <p:nvPicPr>
          <p:cNvPr id="2" name="Afbeelding 1">
            <a:extLst>
              <a:ext uri="{FF2B5EF4-FFF2-40B4-BE49-F238E27FC236}">
                <a16:creationId xmlns:a16="http://schemas.microsoft.com/office/drawing/2014/main" id="{AB11861E-3857-3684-B3D8-01774EA74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1127" y="160612"/>
            <a:ext cx="1584222" cy="820610"/>
          </a:xfrm>
          <a:prstGeom prst="rect">
            <a:avLst/>
          </a:prstGeom>
        </p:spPr>
      </p:pic>
      <p:sp>
        <p:nvSpPr>
          <p:cNvPr id="10" name="Tijdelijke aanduiding voor datum 2">
            <a:extLst>
              <a:ext uri="{FF2B5EF4-FFF2-40B4-BE49-F238E27FC236}">
                <a16:creationId xmlns:a16="http://schemas.microsoft.com/office/drawing/2014/main" id="{4BCA7771-18C2-B079-A6B6-954BFF746EDD}"/>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
        <p:nvSpPr>
          <p:cNvPr id="11" name="Tijdelijke aanduiding voor voettekst 3">
            <a:extLst>
              <a:ext uri="{FF2B5EF4-FFF2-40B4-BE49-F238E27FC236}">
                <a16:creationId xmlns:a16="http://schemas.microsoft.com/office/drawing/2014/main" id="{DF3B5385-9241-312B-F0C2-A67321BF2D99}"/>
              </a:ext>
            </a:extLst>
          </p:cNvPr>
          <p:cNvSpPr>
            <a:spLocks noGrp="1"/>
          </p:cNvSpPr>
          <p:nvPr>
            <p:ph type="ftr" sz="quarter" idx="11"/>
          </p:nvPr>
        </p:nvSpPr>
        <p:spPr>
          <a:xfrm>
            <a:off x="2195736" y="6337349"/>
            <a:ext cx="514806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srgbClr val="004F9F"/>
                </a:solidFill>
                <a:effectLst/>
                <a:uLnTx/>
                <a:uFillTx/>
                <a:latin typeface="Arial" charset="0"/>
                <a:ea typeface="+mn-ea"/>
                <a:cs typeface="+mn-cs"/>
              </a:rPr>
              <a:t>Bro Fase 2 Mileukwaliteit – SR6</a:t>
            </a:r>
            <a:endParaRPr kumimoji="0" lang="nl-NL" sz="1200" b="0" i="0" u="none" strike="noStrike" kern="1200" cap="none" spc="0" normalizeH="0" baseline="0" noProof="0" dirty="0">
              <a:ln>
                <a:noFill/>
              </a:ln>
              <a:solidFill>
                <a:srgbClr val="004F9F"/>
              </a:solidFill>
              <a:effectLst/>
              <a:uLnTx/>
              <a:uFillTx/>
              <a:latin typeface="Arial" charset="0"/>
              <a:ea typeface="+mn-ea"/>
              <a:cs typeface="+mn-cs"/>
            </a:endParaRPr>
          </a:p>
        </p:txBody>
      </p:sp>
    </p:spTree>
    <p:extLst>
      <p:ext uri="{BB962C8B-B14F-4D97-AF65-F5344CB8AC3E}">
        <p14:creationId xmlns:p14="http://schemas.microsoft.com/office/powerpoint/2010/main" val="2128774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Interessante links / Achtergrond</a:t>
            </a:r>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39</a:t>
            </a:fld>
            <a:endParaRPr lang="nl-NL" dirty="0"/>
          </a:p>
        </p:txBody>
      </p:sp>
      <p:sp>
        <p:nvSpPr>
          <p:cNvPr id="8" name="Tijdelijke aanduiding voor tekst 7"/>
          <p:cNvSpPr>
            <a:spLocks noGrp="1"/>
          </p:cNvSpPr>
          <p:nvPr>
            <p:ph type="body" sz="quarter" idx="13"/>
          </p:nvPr>
        </p:nvSpPr>
        <p:spPr>
          <a:xfrm>
            <a:off x="899234" y="2371997"/>
            <a:ext cx="7615237" cy="3960266"/>
          </a:xfrm>
        </p:spPr>
        <p:txBody>
          <a:bodyPr/>
          <a:lstStyle/>
          <a:p>
            <a:pPr marL="342900" indent="-342900">
              <a:buFont typeface="Arial" panose="020B0604020202020204" pitchFamily="34" charset="0"/>
              <a:buChar char="•"/>
            </a:pPr>
            <a:r>
              <a:rPr lang="nl-NL" dirty="0"/>
              <a:t>Website BRO</a:t>
            </a:r>
          </a:p>
          <a:p>
            <a:pPr lvl="2"/>
            <a:r>
              <a:rPr lang="nl-NL" dirty="0">
                <a:hlinkClick r:id="rId3"/>
              </a:rPr>
              <a:t>https://basisregistratieondergrond.nl/inhoud-bro/registratieobjecten/milieukwaliteit/</a:t>
            </a:r>
            <a:endParaRPr lang="nl-NL" dirty="0"/>
          </a:p>
          <a:p>
            <a:pPr marL="342900" indent="-342900">
              <a:buFont typeface="Arial" panose="020B0604020202020204" pitchFamily="34" charset="0"/>
              <a:buChar char="•"/>
            </a:pPr>
            <a:r>
              <a:rPr lang="nl-NL" dirty="0"/>
              <a:t>Datasets SIKB</a:t>
            </a:r>
          </a:p>
          <a:p>
            <a:pPr lvl="2"/>
            <a:r>
              <a:rPr lang="nl-NL" dirty="0">
                <a:hlinkClick r:id="rId4"/>
              </a:rPr>
              <a:t>https://www.sikb.nl/datastandaarden/datasets-bodem</a:t>
            </a:r>
            <a:endParaRPr lang="nl-NL" dirty="0"/>
          </a:p>
          <a:p>
            <a:pPr marL="342900" indent="-342900">
              <a:buFont typeface="Arial" panose="020B0604020202020204" pitchFamily="34" charset="0"/>
              <a:buChar char="•"/>
            </a:pPr>
            <a:r>
              <a:rPr lang="nl-NL" dirty="0"/>
              <a:t>Werkdocumenten gegevenscatalogus</a:t>
            </a:r>
          </a:p>
          <a:p>
            <a:pPr lvl="2"/>
            <a:r>
              <a:rPr lang="nl-NL" dirty="0">
                <a:hlinkClick r:id="rId5"/>
              </a:rPr>
              <a:t>https://broprogramma.github.io/SAD/</a:t>
            </a:r>
            <a:endParaRPr lang="nl-NL" dirty="0"/>
          </a:p>
          <a:p>
            <a:pPr lvl="2"/>
            <a:r>
              <a:rPr lang="nl-NL" dirty="0">
                <a:hlinkClick r:id="rId6"/>
              </a:rPr>
              <a:t>https://broprogramma.github.io/SLD/</a:t>
            </a:r>
            <a:endParaRPr lang="nl-NL" dirty="0"/>
          </a:p>
          <a:p>
            <a:pPr lvl="2"/>
            <a:endParaRPr lang="nl-NL" dirty="0"/>
          </a:p>
          <a:p>
            <a:pPr lvl="2"/>
            <a:endParaRPr lang="nl-NL" dirty="0"/>
          </a:p>
          <a:p>
            <a:endParaRPr lang="nl-NL" dirty="0"/>
          </a:p>
          <a:p>
            <a:pPr marL="609600" lvl="1" indent="-342900">
              <a:buFont typeface="Arial" panose="020B0604020202020204" pitchFamily="34" charset="0"/>
              <a:buChar char="•"/>
            </a:pPr>
            <a:endParaRPr lang="nl-NL" dirty="0"/>
          </a:p>
        </p:txBody>
      </p:sp>
      <p:pic>
        <p:nvPicPr>
          <p:cNvPr id="2" name="Afbeelding 1">
            <a:extLst>
              <a:ext uri="{FF2B5EF4-FFF2-40B4-BE49-F238E27FC236}">
                <a16:creationId xmlns:a16="http://schemas.microsoft.com/office/drawing/2014/main" id="{AB11861E-3857-3684-B3D8-01774EA74F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1127" y="160612"/>
            <a:ext cx="1584222" cy="820610"/>
          </a:xfrm>
          <a:prstGeom prst="rect">
            <a:avLst/>
          </a:prstGeom>
        </p:spPr>
      </p:pic>
      <p:sp>
        <p:nvSpPr>
          <p:cNvPr id="6" name="Tijdelijke aanduiding voor datum 2">
            <a:extLst>
              <a:ext uri="{FF2B5EF4-FFF2-40B4-BE49-F238E27FC236}">
                <a16:creationId xmlns:a16="http://schemas.microsoft.com/office/drawing/2014/main" id="{EE8F9A5D-C6EC-F3D1-DD78-B31E353B32D8}"/>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
        <p:nvSpPr>
          <p:cNvPr id="9" name="Tijdelijke aanduiding voor voettekst 3">
            <a:extLst>
              <a:ext uri="{FF2B5EF4-FFF2-40B4-BE49-F238E27FC236}">
                <a16:creationId xmlns:a16="http://schemas.microsoft.com/office/drawing/2014/main" id="{D15949D4-B7B2-F18A-2BF3-755EC5BECA9F}"/>
              </a:ext>
            </a:extLst>
          </p:cNvPr>
          <p:cNvSpPr>
            <a:spLocks noGrp="1"/>
          </p:cNvSpPr>
          <p:nvPr>
            <p:ph type="ftr" sz="quarter" idx="11"/>
          </p:nvPr>
        </p:nvSpPr>
        <p:spPr>
          <a:xfrm>
            <a:off x="2195736" y="6337349"/>
            <a:ext cx="514806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srgbClr val="004F9F"/>
                </a:solidFill>
                <a:effectLst/>
                <a:uLnTx/>
                <a:uFillTx/>
                <a:latin typeface="Arial" charset="0"/>
                <a:ea typeface="+mn-ea"/>
                <a:cs typeface="+mn-cs"/>
              </a:rPr>
              <a:t>Bro Fase 2 Mileukwaliteit – SR6</a:t>
            </a:r>
            <a:endParaRPr kumimoji="0" lang="nl-NL" sz="1200" b="0" i="0" u="none" strike="noStrike" kern="1200" cap="none" spc="0" normalizeH="0" baseline="0" noProof="0" dirty="0">
              <a:ln>
                <a:noFill/>
              </a:ln>
              <a:solidFill>
                <a:srgbClr val="004F9F"/>
              </a:solidFill>
              <a:effectLst/>
              <a:uLnTx/>
              <a:uFillTx/>
              <a:latin typeface="Arial" charset="0"/>
              <a:ea typeface="+mn-ea"/>
              <a:cs typeface="+mn-cs"/>
            </a:endParaRPr>
          </a:p>
        </p:txBody>
      </p:sp>
    </p:spTree>
    <p:extLst>
      <p:ext uri="{BB962C8B-B14F-4D97-AF65-F5344CB8AC3E}">
        <p14:creationId xmlns:p14="http://schemas.microsoft.com/office/powerpoint/2010/main" val="2024739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Vragen</a:t>
            </a:r>
          </a:p>
        </p:txBody>
      </p:sp>
      <p:sp>
        <p:nvSpPr>
          <p:cNvPr id="4" name="Tijdelijke aanduiding voor voettekst 3"/>
          <p:cNvSpPr>
            <a:spLocks noGrp="1"/>
          </p:cNvSpPr>
          <p:nvPr>
            <p:ph type="ftr" sz="quarter" idx="11"/>
          </p:nvPr>
        </p:nvSpPr>
        <p:spPr/>
        <p:txBody>
          <a:bodyPr/>
          <a:lstStyle/>
          <a:p>
            <a:pPr>
              <a:defRPr/>
            </a:pPr>
            <a:r>
              <a:rPr lang="nl-NL"/>
              <a:t>Bro Fase 2 Mileukwaliteit – SR6</a:t>
            </a:r>
            <a:endParaRPr lang="nl-NL" dirty="0"/>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40</a:t>
            </a:fld>
            <a:endParaRPr lang="nl-NL" dirty="0"/>
          </a:p>
        </p:txBody>
      </p:sp>
      <p:sp>
        <p:nvSpPr>
          <p:cNvPr id="8" name="Tijdelijke aanduiding voor tekst 7"/>
          <p:cNvSpPr>
            <a:spLocks noGrp="1"/>
          </p:cNvSpPr>
          <p:nvPr>
            <p:ph type="body" sz="quarter" idx="13"/>
          </p:nvPr>
        </p:nvSpPr>
        <p:spPr/>
        <p:txBody>
          <a:bodyPr/>
          <a:lstStyle/>
          <a:p>
            <a:endParaRPr lang="nl-NL" dirty="0"/>
          </a:p>
          <a:p>
            <a:r>
              <a:rPr lang="nl-NL" dirty="0"/>
              <a:t>Koppel terug via Chat!</a:t>
            </a:r>
          </a:p>
        </p:txBody>
      </p:sp>
      <p:pic>
        <p:nvPicPr>
          <p:cNvPr id="2" name="Afbeelding 1">
            <a:extLst>
              <a:ext uri="{FF2B5EF4-FFF2-40B4-BE49-F238E27FC236}">
                <a16:creationId xmlns:a16="http://schemas.microsoft.com/office/drawing/2014/main" id="{AB11861E-3857-3684-B3D8-01774EA74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1127" y="160612"/>
            <a:ext cx="1584222" cy="820610"/>
          </a:xfrm>
          <a:prstGeom prst="rect">
            <a:avLst/>
          </a:prstGeom>
        </p:spPr>
      </p:pic>
      <p:sp>
        <p:nvSpPr>
          <p:cNvPr id="6" name="Tijdelijke aanduiding voor datum 2">
            <a:extLst>
              <a:ext uri="{FF2B5EF4-FFF2-40B4-BE49-F238E27FC236}">
                <a16:creationId xmlns:a16="http://schemas.microsoft.com/office/drawing/2014/main" id="{1E76C4F7-23E5-4454-A6ED-67E0C31D1482}"/>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Tree>
    <p:extLst>
      <p:ext uri="{BB962C8B-B14F-4D97-AF65-F5344CB8AC3E}">
        <p14:creationId xmlns:p14="http://schemas.microsoft.com/office/powerpoint/2010/main" val="2316793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r>
              <a:rPr lang="nl-NL"/>
              <a:t>13-04-2023 </a:t>
            </a:r>
            <a:endParaRPr lang="nl-NL" dirty="0"/>
          </a:p>
        </p:txBody>
      </p:sp>
      <p:sp>
        <p:nvSpPr>
          <p:cNvPr id="4" name="Tijdelijke aanduiding voor voettekst 3"/>
          <p:cNvSpPr>
            <a:spLocks noGrp="1"/>
          </p:cNvSpPr>
          <p:nvPr>
            <p:ph type="ftr" sz="quarter" idx="11"/>
          </p:nvPr>
        </p:nvSpPr>
        <p:spPr>
          <a:xfrm>
            <a:off x="2195736" y="6337349"/>
            <a:ext cx="5148064" cy="365125"/>
          </a:xfrm>
        </p:spPr>
        <p:txBody>
          <a:bodyPr/>
          <a:lstStyle/>
          <a:p>
            <a:pPr>
              <a:defRPr/>
            </a:pPr>
            <a:r>
              <a:rPr lang="nl-NL"/>
              <a:t>Bro Fase 2 Mileukwaliteit – SR6</a:t>
            </a:r>
            <a:endParaRPr lang="nl-NL" dirty="0"/>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5</a:t>
            </a:fld>
            <a:endParaRPr lang="nl-NL" dirty="0"/>
          </a:p>
        </p:txBody>
      </p:sp>
      <p:sp>
        <p:nvSpPr>
          <p:cNvPr id="8" name="Tijdelijke aanduiding voor tekst 7"/>
          <p:cNvSpPr>
            <a:spLocks noGrp="1"/>
          </p:cNvSpPr>
          <p:nvPr>
            <p:ph type="body" sz="quarter" idx="13"/>
          </p:nvPr>
        </p:nvSpPr>
        <p:spPr>
          <a:xfrm>
            <a:off x="883665" y="2120728"/>
            <a:ext cx="7615237" cy="4396640"/>
          </a:xfrm>
        </p:spPr>
        <p:txBody>
          <a:bodyPr/>
          <a:lstStyle/>
          <a:p>
            <a:pPr marL="342900" lvl="0" indent="-342900">
              <a:buFont typeface="Wingdings" pitchFamily="2" charset="2"/>
              <a:buChar char="Ø"/>
            </a:pPr>
            <a:r>
              <a:rPr lang="nl-NL" sz="1800" dirty="0"/>
              <a:t>Bestaande data over de milieukwaliteit van de ondergrond uit zowel het publieke als private (netbeheerders) domein behouden en beter toegankelijk maken</a:t>
            </a:r>
          </a:p>
          <a:p>
            <a:pPr marL="342900" lvl="0" indent="-342900">
              <a:buFont typeface="Wingdings" pitchFamily="2" charset="2"/>
              <a:buChar char="Ø"/>
            </a:pPr>
            <a:r>
              <a:rPr lang="nl-NL" sz="1800" dirty="0"/>
              <a:t>Mogelijk maken om beleidsmatig een sneller en vollediger beeld te hebben van ‘nieuwe’ zeer zorgwekkende stoffen zoals PFAS</a:t>
            </a:r>
          </a:p>
          <a:p>
            <a:pPr marL="342900" indent="-342900">
              <a:buFont typeface="Wingdings" pitchFamily="2" charset="2"/>
              <a:buChar char="Ø"/>
            </a:pPr>
            <a:r>
              <a:rPr lang="nl-NL" sz="1800" dirty="0"/>
              <a:t>Hergebruikmogelijkheden milieudata ondergrond vergroten (sneller, beter, eenduidiger, integraal)</a:t>
            </a:r>
          </a:p>
          <a:p>
            <a:pPr lvl="0"/>
            <a:endParaRPr lang="nl-NL" sz="1800" dirty="0"/>
          </a:p>
          <a:p>
            <a:pPr marL="342900" indent="-342900">
              <a:buFont typeface="Wingdings" pitchFamily="2" charset="2"/>
              <a:buChar char="Ø"/>
            </a:pPr>
            <a:r>
              <a:rPr lang="nl-NL" sz="1800" dirty="0">
                <a:solidFill>
                  <a:srgbClr val="FF0000"/>
                </a:solidFill>
              </a:rPr>
              <a:t>Wettelijke borgen middels de BRO</a:t>
            </a:r>
          </a:p>
          <a:p>
            <a:pPr marL="342900" lvl="0" indent="-342900">
              <a:buFont typeface="Wingdings" pitchFamily="2" charset="2"/>
              <a:buChar char="Ø"/>
            </a:pPr>
            <a:endParaRPr lang="nl-NL" sz="2400" dirty="0"/>
          </a:p>
          <a:p>
            <a:pPr marL="342900" lvl="0" indent="-342900">
              <a:buFont typeface="Wingdings" pitchFamily="2" charset="2"/>
              <a:buChar char="Ø"/>
            </a:pPr>
            <a:endParaRPr lang="nl-NL" sz="2400" dirty="0"/>
          </a:p>
        </p:txBody>
      </p:sp>
      <p:sp>
        <p:nvSpPr>
          <p:cNvPr id="12" name="Titel 6">
            <a:extLst>
              <a:ext uri="{FF2B5EF4-FFF2-40B4-BE49-F238E27FC236}">
                <a16:creationId xmlns:a16="http://schemas.microsoft.com/office/drawing/2014/main" id="{BDFA9A47-A78D-4C9D-A1A0-548986C86A19}"/>
              </a:ext>
            </a:extLst>
          </p:cNvPr>
          <p:cNvSpPr txBox="1">
            <a:spLocks/>
          </p:cNvSpPr>
          <p:nvPr/>
        </p:nvSpPr>
        <p:spPr bwMode="auto">
          <a:xfrm>
            <a:off x="883665" y="1252642"/>
            <a:ext cx="8008815" cy="534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2800" b="1" i="0" kern="1200">
                <a:solidFill>
                  <a:srgbClr val="F28B25"/>
                </a:solidFill>
                <a:latin typeface="Arial" charset="0"/>
                <a:ea typeface="Arial" charset="0"/>
                <a:cs typeface="Arial" charset="0"/>
              </a:defRPr>
            </a:lvl1pPr>
            <a:lvl2pPr algn="l" defTabSz="457200" rtl="0" eaLnBrk="0" fontAlgn="base" hangingPunct="0">
              <a:spcBef>
                <a:spcPct val="0"/>
              </a:spcBef>
              <a:spcAft>
                <a:spcPct val="0"/>
              </a:spcAft>
              <a:defRPr sz="2800" b="1">
                <a:solidFill>
                  <a:srgbClr val="FF6600"/>
                </a:solidFill>
                <a:latin typeface="Verdana" pitchFamily="34" charset="0"/>
              </a:defRPr>
            </a:lvl2pPr>
            <a:lvl3pPr algn="l" defTabSz="457200" rtl="0" eaLnBrk="0" fontAlgn="base" hangingPunct="0">
              <a:spcBef>
                <a:spcPct val="0"/>
              </a:spcBef>
              <a:spcAft>
                <a:spcPct val="0"/>
              </a:spcAft>
              <a:defRPr sz="2800" b="1">
                <a:solidFill>
                  <a:srgbClr val="FF6600"/>
                </a:solidFill>
                <a:latin typeface="Verdana" pitchFamily="34" charset="0"/>
              </a:defRPr>
            </a:lvl3pPr>
            <a:lvl4pPr algn="l" defTabSz="457200" rtl="0" eaLnBrk="0" fontAlgn="base" hangingPunct="0">
              <a:spcBef>
                <a:spcPct val="0"/>
              </a:spcBef>
              <a:spcAft>
                <a:spcPct val="0"/>
              </a:spcAft>
              <a:defRPr sz="2800" b="1">
                <a:solidFill>
                  <a:srgbClr val="FF6600"/>
                </a:solidFill>
                <a:latin typeface="Verdana" pitchFamily="34" charset="0"/>
              </a:defRPr>
            </a:lvl4pPr>
            <a:lvl5pPr algn="l" defTabSz="457200" rtl="0" eaLnBrk="0" fontAlgn="base" hangingPunct="0">
              <a:spcBef>
                <a:spcPct val="0"/>
              </a:spcBef>
              <a:spcAft>
                <a:spcPct val="0"/>
              </a:spcAft>
              <a:defRPr sz="2800" b="1">
                <a:solidFill>
                  <a:srgbClr val="FF6600"/>
                </a:solidFill>
                <a:latin typeface="Verdana" pitchFamily="34" charset="0"/>
              </a:defRPr>
            </a:lvl5pPr>
            <a:lvl6pPr marL="457200" algn="l" defTabSz="457200" rtl="0" fontAlgn="base">
              <a:spcBef>
                <a:spcPct val="0"/>
              </a:spcBef>
              <a:spcAft>
                <a:spcPct val="0"/>
              </a:spcAft>
              <a:defRPr sz="2800" b="1">
                <a:solidFill>
                  <a:srgbClr val="FF6600"/>
                </a:solidFill>
                <a:latin typeface="Verdana" pitchFamily="34" charset="0"/>
              </a:defRPr>
            </a:lvl6pPr>
            <a:lvl7pPr marL="914400" algn="l" defTabSz="457200" rtl="0" fontAlgn="base">
              <a:spcBef>
                <a:spcPct val="0"/>
              </a:spcBef>
              <a:spcAft>
                <a:spcPct val="0"/>
              </a:spcAft>
              <a:defRPr sz="2800" b="1">
                <a:solidFill>
                  <a:srgbClr val="FF6600"/>
                </a:solidFill>
                <a:latin typeface="Verdana" pitchFamily="34" charset="0"/>
              </a:defRPr>
            </a:lvl7pPr>
            <a:lvl8pPr marL="1371600" algn="l" defTabSz="457200" rtl="0" fontAlgn="base">
              <a:spcBef>
                <a:spcPct val="0"/>
              </a:spcBef>
              <a:spcAft>
                <a:spcPct val="0"/>
              </a:spcAft>
              <a:defRPr sz="2800" b="1">
                <a:solidFill>
                  <a:srgbClr val="FF6600"/>
                </a:solidFill>
                <a:latin typeface="Verdana" pitchFamily="34" charset="0"/>
              </a:defRPr>
            </a:lvl8pPr>
            <a:lvl9pPr marL="1828800" algn="l" defTabSz="457200" rtl="0" fontAlgn="base">
              <a:spcBef>
                <a:spcPct val="0"/>
              </a:spcBef>
              <a:spcAft>
                <a:spcPct val="0"/>
              </a:spcAft>
              <a:defRPr sz="2800" b="1">
                <a:solidFill>
                  <a:srgbClr val="FF6600"/>
                </a:solidFill>
                <a:latin typeface="Verdana" pitchFamily="34" charset="0"/>
              </a:defRPr>
            </a:lvl9pPr>
          </a:lstStyle>
          <a:p>
            <a:r>
              <a:rPr lang="nl-NL" dirty="0"/>
              <a:t>Waarom milieukwaliteit in de BRO?</a:t>
            </a:r>
          </a:p>
        </p:txBody>
      </p:sp>
      <p:pic>
        <p:nvPicPr>
          <p:cNvPr id="7" name="Afbeelding 6">
            <a:extLst>
              <a:ext uri="{FF2B5EF4-FFF2-40B4-BE49-F238E27FC236}">
                <a16:creationId xmlns:a16="http://schemas.microsoft.com/office/drawing/2014/main" id="{4E5CBEDF-B1EA-DD48-6211-F9FDF33793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283691"/>
            <a:ext cx="1584222" cy="820610"/>
          </a:xfrm>
          <a:prstGeom prst="rect">
            <a:avLst/>
          </a:prstGeom>
        </p:spPr>
      </p:pic>
      <p:sp>
        <p:nvSpPr>
          <p:cNvPr id="13" name="Rectangle 6">
            <a:extLst>
              <a:ext uri="{FF2B5EF4-FFF2-40B4-BE49-F238E27FC236}">
                <a16:creationId xmlns:a16="http://schemas.microsoft.com/office/drawing/2014/main" id="{B37E0091-4180-4C58-564B-E198A5859353}"/>
              </a:ext>
            </a:extLst>
          </p:cNvPr>
          <p:cNvSpPr>
            <a:spLocks noChangeArrowheads="1"/>
          </p:cNvSpPr>
          <p:nvPr/>
        </p:nvSpPr>
        <p:spPr bwMode="auto">
          <a:xfrm>
            <a:off x="2172734" y="27809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986089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Vragen</a:t>
            </a:r>
          </a:p>
        </p:txBody>
      </p:sp>
      <p:sp>
        <p:nvSpPr>
          <p:cNvPr id="4" name="Tijdelijke aanduiding voor voettekst 3"/>
          <p:cNvSpPr>
            <a:spLocks noGrp="1"/>
          </p:cNvSpPr>
          <p:nvPr>
            <p:ph type="ftr" sz="quarter" idx="11"/>
          </p:nvPr>
        </p:nvSpPr>
        <p:spPr/>
        <p:txBody>
          <a:bodyPr/>
          <a:lstStyle/>
          <a:p>
            <a:pPr>
              <a:defRPr/>
            </a:pPr>
            <a:r>
              <a:rPr lang="nl-NL"/>
              <a:t>Bro Fase 2 Mileukwaliteit – SR6</a:t>
            </a:r>
            <a:endParaRPr lang="nl-NL" dirty="0"/>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41</a:t>
            </a:fld>
            <a:endParaRPr lang="nl-NL" dirty="0"/>
          </a:p>
        </p:txBody>
      </p:sp>
      <p:sp>
        <p:nvSpPr>
          <p:cNvPr id="8" name="Tijdelijke aanduiding voor tekst 7"/>
          <p:cNvSpPr>
            <a:spLocks noGrp="1"/>
          </p:cNvSpPr>
          <p:nvPr>
            <p:ph type="body" sz="quarter" idx="13"/>
          </p:nvPr>
        </p:nvSpPr>
        <p:spPr/>
        <p:txBody>
          <a:bodyPr/>
          <a:lstStyle/>
          <a:p>
            <a:r>
              <a:rPr lang="nl-NL" b="1" dirty="0"/>
              <a:t>Vraag:</a:t>
            </a:r>
            <a:r>
              <a:rPr lang="nl-NL" dirty="0"/>
              <a:t> Is er ook contact met CROW daar waar de CROW400 (veilig werken in en met verontreinigde de bodem) wordt beheerd en herzien?</a:t>
            </a:r>
          </a:p>
          <a:p>
            <a:r>
              <a:rPr lang="nl-NL" b="1" dirty="0"/>
              <a:t>Antwoord:</a:t>
            </a:r>
            <a:r>
              <a:rPr lang="nl-NL" dirty="0"/>
              <a:t> Ja we hebben daar contact mee, niet direct voor modelleren van de bodemlagen. Wel op hoger niveau om ervoor te zorgen dat uitkomst van de herziening zo mogelijk wordt meegenomen. Er is binnen CROW met name discussie over de geldigheid van data. Binnen de BRO kan je dan laten zien hoe oud gegevens zijn maar niet of je ze wel of niet mag gebruiken. Dat laatste valt buiten scope van de BRO.</a:t>
            </a:r>
          </a:p>
        </p:txBody>
      </p:sp>
      <p:pic>
        <p:nvPicPr>
          <p:cNvPr id="2" name="Afbeelding 1">
            <a:extLst>
              <a:ext uri="{FF2B5EF4-FFF2-40B4-BE49-F238E27FC236}">
                <a16:creationId xmlns:a16="http://schemas.microsoft.com/office/drawing/2014/main" id="{AB11861E-3857-3684-B3D8-01774EA74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1127" y="160612"/>
            <a:ext cx="1584222" cy="820610"/>
          </a:xfrm>
          <a:prstGeom prst="rect">
            <a:avLst/>
          </a:prstGeom>
        </p:spPr>
      </p:pic>
      <p:sp>
        <p:nvSpPr>
          <p:cNvPr id="6" name="Tijdelijke aanduiding voor datum 2">
            <a:extLst>
              <a:ext uri="{FF2B5EF4-FFF2-40B4-BE49-F238E27FC236}">
                <a16:creationId xmlns:a16="http://schemas.microsoft.com/office/drawing/2014/main" id="{1E76C4F7-23E5-4454-A6ED-67E0C31D1482}"/>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Tree>
    <p:extLst>
      <p:ext uri="{BB962C8B-B14F-4D97-AF65-F5344CB8AC3E}">
        <p14:creationId xmlns:p14="http://schemas.microsoft.com/office/powerpoint/2010/main" val="1292186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Vragen</a:t>
            </a:r>
          </a:p>
        </p:txBody>
      </p:sp>
      <p:sp>
        <p:nvSpPr>
          <p:cNvPr id="4" name="Tijdelijke aanduiding voor voettekst 3"/>
          <p:cNvSpPr>
            <a:spLocks noGrp="1"/>
          </p:cNvSpPr>
          <p:nvPr>
            <p:ph type="ftr" sz="quarter" idx="11"/>
          </p:nvPr>
        </p:nvSpPr>
        <p:spPr/>
        <p:txBody>
          <a:bodyPr/>
          <a:lstStyle/>
          <a:p>
            <a:pPr>
              <a:defRPr/>
            </a:pPr>
            <a:r>
              <a:rPr lang="nl-NL"/>
              <a:t>Bro Fase 2 Mileukwaliteit – SR6</a:t>
            </a:r>
            <a:endParaRPr lang="nl-NL" dirty="0"/>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42</a:t>
            </a:fld>
            <a:endParaRPr lang="nl-NL" dirty="0"/>
          </a:p>
        </p:txBody>
      </p:sp>
      <p:sp>
        <p:nvSpPr>
          <p:cNvPr id="8" name="Tijdelijke aanduiding voor tekst 7"/>
          <p:cNvSpPr>
            <a:spLocks noGrp="1"/>
          </p:cNvSpPr>
          <p:nvPr>
            <p:ph type="body" sz="quarter" idx="13"/>
          </p:nvPr>
        </p:nvSpPr>
        <p:spPr/>
        <p:txBody>
          <a:bodyPr/>
          <a:lstStyle/>
          <a:p>
            <a:r>
              <a:rPr lang="nl-NL" b="1" dirty="0"/>
              <a:t>Vraag:</a:t>
            </a:r>
            <a:r>
              <a:rPr lang="nl-NL" dirty="0"/>
              <a:t> We krijgen toch alleen de ruwe data, niet de geïnterpreteerde data? Voorbeeld bijzonderheid bij Bodemlaag? </a:t>
            </a:r>
          </a:p>
          <a:p>
            <a:r>
              <a:rPr lang="nl-NL" b="1" dirty="0"/>
              <a:t>Antwoord:</a:t>
            </a:r>
            <a:r>
              <a:rPr lang="nl-NL" dirty="0"/>
              <a:t> Klopt. Bijzonderheid is een </a:t>
            </a:r>
            <a:r>
              <a:rPr lang="nl-NL" dirty="0" err="1"/>
              <a:t>waardelijst</a:t>
            </a:r>
            <a:r>
              <a:rPr lang="nl-NL" dirty="0"/>
              <a:t> met vaste waarden volgens NEN5706</a:t>
            </a:r>
          </a:p>
          <a:p>
            <a:endParaRPr lang="nl-NL" dirty="0"/>
          </a:p>
        </p:txBody>
      </p:sp>
      <p:pic>
        <p:nvPicPr>
          <p:cNvPr id="2" name="Afbeelding 1">
            <a:extLst>
              <a:ext uri="{FF2B5EF4-FFF2-40B4-BE49-F238E27FC236}">
                <a16:creationId xmlns:a16="http://schemas.microsoft.com/office/drawing/2014/main" id="{AB11861E-3857-3684-B3D8-01774EA74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1127" y="160612"/>
            <a:ext cx="1584222" cy="820610"/>
          </a:xfrm>
          <a:prstGeom prst="rect">
            <a:avLst/>
          </a:prstGeom>
        </p:spPr>
      </p:pic>
      <p:sp>
        <p:nvSpPr>
          <p:cNvPr id="6" name="Tijdelijke aanduiding voor datum 2">
            <a:extLst>
              <a:ext uri="{FF2B5EF4-FFF2-40B4-BE49-F238E27FC236}">
                <a16:creationId xmlns:a16="http://schemas.microsoft.com/office/drawing/2014/main" id="{1E76C4F7-23E5-4454-A6ED-67E0C31D1482}"/>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Tree>
    <p:extLst>
      <p:ext uri="{BB962C8B-B14F-4D97-AF65-F5344CB8AC3E}">
        <p14:creationId xmlns:p14="http://schemas.microsoft.com/office/powerpoint/2010/main" val="857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Vragen</a:t>
            </a:r>
          </a:p>
        </p:txBody>
      </p:sp>
      <p:sp>
        <p:nvSpPr>
          <p:cNvPr id="4" name="Tijdelijke aanduiding voor voettekst 3"/>
          <p:cNvSpPr>
            <a:spLocks noGrp="1"/>
          </p:cNvSpPr>
          <p:nvPr>
            <p:ph type="ftr" sz="quarter" idx="11"/>
          </p:nvPr>
        </p:nvSpPr>
        <p:spPr/>
        <p:txBody>
          <a:bodyPr/>
          <a:lstStyle/>
          <a:p>
            <a:pPr>
              <a:defRPr/>
            </a:pPr>
            <a:r>
              <a:rPr lang="nl-NL"/>
              <a:t>Bro Fase 2 Mileukwaliteit – SR6</a:t>
            </a:r>
            <a:endParaRPr lang="nl-NL" dirty="0"/>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43</a:t>
            </a:fld>
            <a:endParaRPr lang="nl-NL" dirty="0"/>
          </a:p>
        </p:txBody>
      </p:sp>
      <p:sp>
        <p:nvSpPr>
          <p:cNvPr id="8" name="Tijdelijke aanduiding voor tekst 7"/>
          <p:cNvSpPr>
            <a:spLocks noGrp="1"/>
          </p:cNvSpPr>
          <p:nvPr>
            <p:ph type="body" sz="quarter" idx="13"/>
          </p:nvPr>
        </p:nvSpPr>
        <p:spPr/>
        <p:txBody>
          <a:bodyPr/>
          <a:lstStyle/>
          <a:p>
            <a:r>
              <a:rPr lang="nl-NL" b="1" dirty="0"/>
              <a:t>Vraag: </a:t>
            </a:r>
            <a:r>
              <a:rPr lang="nl-NL" dirty="0"/>
              <a:t>Wat is het verschil tussen de WKPB/BRK-PB van het kadaster en deze verontreinigingen</a:t>
            </a:r>
          </a:p>
          <a:p>
            <a:r>
              <a:rPr lang="nl-NL" b="1" dirty="0"/>
              <a:t>Antwoord:</a:t>
            </a:r>
            <a:r>
              <a:rPr lang="nl-NL" dirty="0"/>
              <a:t> Zie </a:t>
            </a:r>
            <a:r>
              <a:rPr lang="nl-NL" dirty="0">
                <a:hlinkClick r:id="rId2"/>
              </a:rPr>
              <a:t>sheet 28 van de vorige keer (over SLD en BRK-PB) </a:t>
            </a:r>
            <a:r>
              <a:rPr lang="nl-NL" dirty="0"/>
              <a:t>een deel van de data in BRK zie je ook in SLD maar SLD is veel breder.</a:t>
            </a:r>
          </a:p>
          <a:p>
            <a:endParaRPr lang="nl-NL" dirty="0"/>
          </a:p>
        </p:txBody>
      </p:sp>
      <p:pic>
        <p:nvPicPr>
          <p:cNvPr id="2" name="Afbeelding 1">
            <a:extLst>
              <a:ext uri="{FF2B5EF4-FFF2-40B4-BE49-F238E27FC236}">
                <a16:creationId xmlns:a16="http://schemas.microsoft.com/office/drawing/2014/main" id="{AB11861E-3857-3684-B3D8-01774EA74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1127" y="160612"/>
            <a:ext cx="1584222" cy="820610"/>
          </a:xfrm>
          <a:prstGeom prst="rect">
            <a:avLst/>
          </a:prstGeom>
        </p:spPr>
      </p:pic>
      <p:sp>
        <p:nvSpPr>
          <p:cNvPr id="6" name="Tijdelijke aanduiding voor datum 2">
            <a:extLst>
              <a:ext uri="{FF2B5EF4-FFF2-40B4-BE49-F238E27FC236}">
                <a16:creationId xmlns:a16="http://schemas.microsoft.com/office/drawing/2014/main" id="{1E76C4F7-23E5-4454-A6ED-67E0C31D1482}"/>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Tree>
    <p:extLst>
      <p:ext uri="{BB962C8B-B14F-4D97-AF65-F5344CB8AC3E}">
        <p14:creationId xmlns:p14="http://schemas.microsoft.com/office/powerpoint/2010/main" val="3972564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Vragen</a:t>
            </a:r>
          </a:p>
        </p:txBody>
      </p:sp>
      <p:sp>
        <p:nvSpPr>
          <p:cNvPr id="4" name="Tijdelijke aanduiding voor voettekst 3"/>
          <p:cNvSpPr>
            <a:spLocks noGrp="1"/>
          </p:cNvSpPr>
          <p:nvPr>
            <p:ph type="ftr" sz="quarter" idx="11"/>
          </p:nvPr>
        </p:nvSpPr>
        <p:spPr/>
        <p:txBody>
          <a:bodyPr/>
          <a:lstStyle/>
          <a:p>
            <a:pPr>
              <a:defRPr/>
            </a:pPr>
            <a:r>
              <a:rPr lang="nl-NL"/>
              <a:t>Bro Fase 2 Mileukwaliteit – SR6</a:t>
            </a:r>
            <a:endParaRPr lang="nl-NL" dirty="0"/>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44</a:t>
            </a:fld>
            <a:endParaRPr lang="nl-NL" dirty="0"/>
          </a:p>
        </p:txBody>
      </p:sp>
      <p:sp>
        <p:nvSpPr>
          <p:cNvPr id="8" name="Tijdelijke aanduiding voor tekst 7"/>
          <p:cNvSpPr>
            <a:spLocks noGrp="1"/>
          </p:cNvSpPr>
          <p:nvPr>
            <p:ph type="body" sz="quarter" idx="13"/>
          </p:nvPr>
        </p:nvSpPr>
        <p:spPr/>
        <p:txBody>
          <a:bodyPr/>
          <a:lstStyle/>
          <a:p>
            <a:r>
              <a:rPr lang="nl-NL" b="1" dirty="0"/>
              <a:t>Vraag:</a:t>
            </a:r>
            <a:r>
              <a:rPr lang="nl-NL" dirty="0"/>
              <a:t> Wat gebeurt er als een onderzoek slechts deels is ingevoerd en je gaat het op een andere dag afmaken? Wordt het pas geleverd aan de BRO als het gereed is?</a:t>
            </a:r>
          </a:p>
          <a:p>
            <a:r>
              <a:rPr lang="nl-NL" b="1" dirty="0"/>
              <a:t>Antwoord:</a:t>
            </a:r>
            <a:r>
              <a:rPr lang="nl-NL" dirty="0"/>
              <a:t> Een SAD wordt pas aangeleverd aan de BRO als het onderzoek volledig gereed is. De leveringsplicht gaat pas vanaf dat moment lopen.</a:t>
            </a:r>
          </a:p>
          <a:p>
            <a:endParaRPr lang="nl-NL" dirty="0"/>
          </a:p>
        </p:txBody>
      </p:sp>
      <p:pic>
        <p:nvPicPr>
          <p:cNvPr id="2" name="Afbeelding 1">
            <a:extLst>
              <a:ext uri="{FF2B5EF4-FFF2-40B4-BE49-F238E27FC236}">
                <a16:creationId xmlns:a16="http://schemas.microsoft.com/office/drawing/2014/main" id="{AB11861E-3857-3684-B3D8-01774EA74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1127" y="160612"/>
            <a:ext cx="1584222" cy="820610"/>
          </a:xfrm>
          <a:prstGeom prst="rect">
            <a:avLst/>
          </a:prstGeom>
        </p:spPr>
      </p:pic>
      <p:sp>
        <p:nvSpPr>
          <p:cNvPr id="6" name="Tijdelijke aanduiding voor datum 2">
            <a:extLst>
              <a:ext uri="{FF2B5EF4-FFF2-40B4-BE49-F238E27FC236}">
                <a16:creationId xmlns:a16="http://schemas.microsoft.com/office/drawing/2014/main" id="{1E76C4F7-23E5-4454-A6ED-67E0C31D1482}"/>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Tree>
    <p:extLst>
      <p:ext uri="{BB962C8B-B14F-4D97-AF65-F5344CB8AC3E}">
        <p14:creationId xmlns:p14="http://schemas.microsoft.com/office/powerpoint/2010/main" val="2291479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Vragen</a:t>
            </a:r>
          </a:p>
        </p:txBody>
      </p:sp>
      <p:sp>
        <p:nvSpPr>
          <p:cNvPr id="4" name="Tijdelijke aanduiding voor voettekst 3"/>
          <p:cNvSpPr>
            <a:spLocks noGrp="1"/>
          </p:cNvSpPr>
          <p:nvPr>
            <p:ph type="ftr" sz="quarter" idx="11"/>
          </p:nvPr>
        </p:nvSpPr>
        <p:spPr/>
        <p:txBody>
          <a:bodyPr/>
          <a:lstStyle/>
          <a:p>
            <a:pPr>
              <a:defRPr/>
            </a:pPr>
            <a:r>
              <a:rPr lang="nl-NL"/>
              <a:t>Bro Fase 2 Mileukwaliteit – SR6</a:t>
            </a:r>
            <a:endParaRPr lang="nl-NL" dirty="0"/>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45</a:t>
            </a:fld>
            <a:endParaRPr lang="nl-NL" dirty="0"/>
          </a:p>
        </p:txBody>
      </p:sp>
      <p:sp>
        <p:nvSpPr>
          <p:cNvPr id="8" name="Tijdelijke aanduiding voor tekst 7"/>
          <p:cNvSpPr>
            <a:spLocks noGrp="1"/>
          </p:cNvSpPr>
          <p:nvPr>
            <p:ph type="body" sz="quarter" idx="13"/>
          </p:nvPr>
        </p:nvSpPr>
        <p:spPr/>
        <p:txBody>
          <a:bodyPr/>
          <a:lstStyle/>
          <a:p>
            <a:r>
              <a:rPr lang="nl-NL" b="1" dirty="0"/>
              <a:t>Vraag:</a:t>
            </a:r>
            <a:r>
              <a:rPr lang="nl-NL" dirty="0"/>
              <a:t> Dus een contour, maar niet vastgesteld (dus 'maar wat ingetekend') hoeft niet naar de BRO?</a:t>
            </a:r>
          </a:p>
          <a:p>
            <a:r>
              <a:rPr lang="nl-NL" b="1" dirty="0"/>
              <a:t>Antwoord:</a:t>
            </a:r>
            <a:r>
              <a:rPr lang="nl-NL" dirty="0"/>
              <a:t> Inderdaad: voor SLD geldt dat alleen als hij is vastgesteld en door een bevoegd gezag is geregistreerd in een BIS (en bij voorkeur beschikt is) worden contouren aan de BRO geleverd.</a:t>
            </a:r>
          </a:p>
          <a:p>
            <a:endParaRPr lang="nl-NL" dirty="0"/>
          </a:p>
        </p:txBody>
      </p:sp>
      <p:pic>
        <p:nvPicPr>
          <p:cNvPr id="2" name="Afbeelding 1">
            <a:extLst>
              <a:ext uri="{FF2B5EF4-FFF2-40B4-BE49-F238E27FC236}">
                <a16:creationId xmlns:a16="http://schemas.microsoft.com/office/drawing/2014/main" id="{AB11861E-3857-3684-B3D8-01774EA74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1127" y="160612"/>
            <a:ext cx="1584222" cy="820610"/>
          </a:xfrm>
          <a:prstGeom prst="rect">
            <a:avLst/>
          </a:prstGeom>
        </p:spPr>
      </p:pic>
      <p:sp>
        <p:nvSpPr>
          <p:cNvPr id="6" name="Tijdelijke aanduiding voor datum 2">
            <a:extLst>
              <a:ext uri="{FF2B5EF4-FFF2-40B4-BE49-F238E27FC236}">
                <a16:creationId xmlns:a16="http://schemas.microsoft.com/office/drawing/2014/main" id="{1E76C4F7-23E5-4454-A6ED-67E0C31D1482}"/>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Tree>
    <p:extLst>
      <p:ext uri="{BB962C8B-B14F-4D97-AF65-F5344CB8AC3E}">
        <p14:creationId xmlns:p14="http://schemas.microsoft.com/office/powerpoint/2010/main" val="2073946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Vragen</a:t>
            </a:r>
          </a:p>
        </p:txBody>
      </p:sp>
      <p:sp>
        <p:nvSpPr>
          <p:cNvPr id="4" name="Tijdelijke aanduiding voor voettekst 3"/>
          <p:cNvSpPr>
            <a:spLocks noGrp="1"/>
          </p:cNvSpPr>
          <p:nvPr>
            <p:ph type="ftr" sz="quarter" idx="11"/>
          </p:nvPr>
        </p:nvSpPr>
        <p:spPr/>
        <p:txBody>
          <a:bodyPr/>
          <a:lstStyle/>
          <a:p>
            <a:pPr>
              <a:defRPr/>
            </a:pPr>
            <a:r>
              <a:rPr lang="nl-NL"/>
              <a:t>Bro Fase 2 Mileukwaliteit – SR6</a:t>
            </a:r>
            <a:endParaRPr lang="nl-NL" dirty="0"/>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46</a:t>
            </a:fld>
            <a:endParaRPr lang="nl-NL" dirty="0"/>
          </a:p>
        </p:txBody>
      </p:sp>
      <p:sp>
        <p:nvSpPr>
          <p:cNvPr id="8" name="Tijdelijke aanduiding voor tekst 7"/>
          <p:cNvSpPr>
            <a:spLocks noGrp="1"/>
          </p:cNvSpPr>
          <p:nvPr>
            <p:ph type="body" sz="quarter" idx="13"/>
          </p:nvPr>
        </p:nvSpPr>
        <p:spPr/>
        <p:txBody>
          <a:bodyPr/>
          <a:lstStyle/>
          <a:p>
            <a:r>
              <a:rPr lang="nl-NL" b="1" dirty="0"/>
              <a:t>Vraag: </a:t>
            </a:r>
            <a:r>
              <a:rPr lang="nl-NL" dirty="0"/>
              <a:t>Gaan de gegevens van de BRK-PB automatisch naar de BRO?</a:t>
            </a:r>
          </a:p>
          <a:p>
            <a:r>
              <a:rPr lang="nl-NL" b="1" dirty="0"/>
              <a:t>Antwoord:</a:t>
            </a:r>
            <a:r>
              <a:rPr lang="nl-NL" dirty="0"/>
              <a:t> Aanleveren aan de BRK-PB is apart traject. We vermelden hooguit in de BRO of er een beperking in de BRK staat. De aanlevering naar de BRO gaat vanuit een BIS. Vergelijkbaar met huidige aanlevering aan bodemloket. </a:t>
            </a:r>
          </a:p>
          <a:p>
            <a:endParaRPr lang="nl-NL" dirty="0"/>
          </a:p>
        </p:txBody>
      </p:sp>
      <p:pic>
        <p:nvPicPr>
          <p:cNvPr id="2" name="Afbeelding 1">
            <a:extLst>
              <a:ext uri="{FF2B5EF4-FFF2-40B4-BE49-F238E27FC236}">
                <a16:creationId xmlns:a16="http://schemas.microsoft.com/office/drawing/2014/main" id="{AB11861E-3857-3684-B3D8-01774EA74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1127" y="160612"/>
            <a:ext cx="1584222" cy="820610"/>
          </a:xfrm>
          <a:prstGeom prst="rect">
            <a:avLst/>
          </a:prstGeom>
        </p:spPr>
      </p:pic>
      <p:sp>
        <p:nvSpPr>
          <p:cNvPr id="6" name="Tijdelijke aanduiding voor datum 2">
            <a:extLst>
              <a:ext uri="{FF2B5EF4-FFF2-40B4-BE49-F238E27FC236}">
                <a16:creationId xmlns:a16="http://schemas.microsoft.com/office/drawing/2014/main" id="{1E76C4F7-23E5-4454-A6ED-67E0C31D1482}"/>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Tree>
    <p:extLst>
      <p:ext uri="{BB962C8B-B14F-4D97-AF65-F5344CB8AC3E}">
        <p14:creationId xmlns:p14="http://schemas.microsoft.com/office/powerpoint/2010/main" val="3243036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Vragen</a:t>
            </a:r>
          </a:p>
        </p:txBody>
      </p:sp>
      <p:sp>
        <p:nvSpPr>
          <p:cNvPr id="4" name="Tijdelijke aanduiding voor voettekst 3"/>
          <p:cNvSpPr>
            <a:spLocks noGrp="1"/>
          </p:cNvSpPr>
          <p:nvPr>
            <p:ph type="ftr" sz="quarter" idx="11"/>
          </p:nvPr>
        </p:nvSpPr>
        <p:spPr/>
        <p:txBody>
          <a:bodyPr/>
          <a:lstStyle/>
          <a:p>
            <a:pPr>
              <a:defRPr/>
            </a:pPr>
            <a:r>
              <a:rPr lang="nl-NL"/>
              <a:t>Bro Fase 2 Mileukwaliteit – SR6</a:t>
            </a:r>
            <a:endParaRPr lang="nl-NL" dirty="0"/>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47</a:t>
            </a:fld>
            <a:endParaRPr lang="nl-NL" dirty="0"/>
          </a:p>
        </p:txBody>
      </p:sp>
      <p:sp>
        <p:nvSpPr>
          <p:cNvPr id="8" name="Tijdelijke aanduiding voor tekst 7"/>
          <p:cNvSpPr>
            <a:spLocks noGrp="1"/>
          </p:cNvSpPr>
          <p:nvPr>
            <p:ph type="body" sz="quarter" idx="13"/>
          </p:nvPr>
        </p:nvSpPr>
        <p:spPr/>
        <p:txBody>
          <a:bodyPr/>
          <a:lstStyle/>
          <a:p>
            <a:r>
              <a:rPr lang="nl-NL" b="1" dirty="0"/>
              <a:t>Vraag:</a:t>
            </a:r>
            <a:r>
              <a:rPr lang="nl-NL" dirty="0"/>
              <a:t> Bij BUS sanering met nazorg volgt er geen beschikking op de nazorg, namelijk volgt al uit het BUS zelf. Hoe wordt daar mee omgegaan?</a:t>
            </a:r>
          </a:p>
          <a:p>
            <a:r>
              <a:rPr lang="nl-NL" b="1" dirty="0"/>
              <a:t>Antwoord:</a:t>
            </a:r>
            <a:r>
              <a:rPr lang="nl-NL" dirty="0"/>
              <a:t> Als je de casus in de chat zit kunnen we daar in het verslag op reageren.</a:t>
            </a:r>
          </a:p>
          <a:p>
            <a:r>
              <a:rPr lang="nl-NL" b="1" dirty="0"/>
              <a:t>Casus:</a:t>
            </a:r>
            <a:r>
              <a:rPr lang="nl-NL" dirty="0"/>
              <a:t> De nazorgverplichting (bij isolatielaag)  is geregeld in het BUS zelf (art. 15 BUS). Dus daar hoef je niet op te beschikken.</a:t>
            </a:r>
          </a:p>
          <a:p>
            <a:r>
              <a:rPr lang="nl-NL" b="1" dirty="0"/>
              <a:t>Reactie op casus: </a:t>
            </a:r>
            <a:r>
              <a:rPr lang="nl-NL" dirty="0"/>
              <a:t>Hier zullen we aandacht aan besteden.</a:t>
            </a:r>
          </a:p>
        </p:txBody>
      </p:sp>
      <p:pic>
        <p:nvPicPr>
          <p:cNvPr id="2" name="Afbeelding 1">
            <a:extLst>
              <a:ext uri="{FF2B5EF4-FFF2-40B4-BE49-F238E27FC236}">
                <a16:creationId xmlns:a16="http://schemas.microsoft.com/office/drawing/2014/main" id="{AB11861E-3857-3684-B3D8-01774EA74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1127" y="160612"/>
            <a:ext cx="1584222" cy="820610"/>
          </a:xfrm>
          <a:prstGeom prst="rect">
            <a:avLst/>
          </a:prstGeom>
        </p:spPr>
      </p:pic>
      <p:sp>
        <p:nvSpPr>
          <p:cNvPr id="6" name="Tijdelijke aanduiding voor datum 2">
            <a:extLst>
              <a:ext uri="{FF2B5EF4-FFF2-40B4-BE49-F238E27FC236}">
                <a16:creationId xmlns:a16="http://schemas.microsoft.com/office/drawing/2014/main" id="{1E76C4F7-23E5-4454-A6ED-67E0C31D1482}"/>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Tree>
    <p:extLst>
      <p:ext uri="{BB962C8B-B14F-4D97-AF65-F5344CB8AC3E}">
        <p14:creationId xmlns:p14="http://schemas.microsoft.com/office/powerpoint/2010/main" val="2289448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Vragen</a:t>
            </a:r>
          </a:p>
        </p:txBody>
      </p:sp>
      <p:sp>
        <p:nvSpPr>
          <p:cNvPr id="4" name="Tijdelijke aanduiding voor voettekst 3"/>
          <p:cNvSpPr>
            <a:spLocks noGrp="1"/>
          </p:cNvSpPr>
          <p:nvPr>
            <p:ph type="ftr" sz="quarter" idx="11"/>
          </p:nvPr>
        </p:nvSpPr>
        <p:spPr/>
        <p:txBody>
          <a:bodyPr/>
          <a:lstStyle/>
          <a:p>
            <a:pPr>
              <a:defRPr/>
            </a:pPr>
            <a:r>
              <a:rPr lang="nl-NL"/>
              <a:t>Bro Fase 2 Mileukwaliteit – SR6</a:t>
            </a:r>
            <a:endParaRPr lang="nl-NL" dirty="0"/>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48</a:t>
            </a:fld>
            <a:endParaRPr lang="nl-NL" dirty="0"/>
          </a:p>
        </p:txBody>
      </p:sp>
      <p:sp>
        <p:nvSpPr>
          <p:cNvPr id="8" name="Tijdelijke aanduiding voor tekst 7"/>
          <p:cNvSpPr>
            <a:spLocks noGrp="1"/>
          </p:cNvSpPr>
          <p:nvPr>
            <p:ph type="body" sz="quarter" idx="13"/>
          </p:nvPr>
        </p:nvSpPr>
        <p:spPr/>
        <p:txBody>
          <a:bodyPr/>
          <a:lstStyle/>
          <a:p>
            <a:r>
              <a:rPr lang="nl-NL" b="1" dirty="0"/>
              <a:t>Vraag:</a:t>
            </a:r>
            <a:r>
              <a:rPr lang="nl-NL" dirty="0"/>
              <a:t> Hoe kan de definitie van een bodemklasse in de BRO uitgebreider zijn dan de definitie in de oorspronkelijke norm? We hebben het toch over her te gebruiken gegevens?</a:t>
            </a:r>
          </a:p>
          <a:p>
            <a:r>
              <a:rPr lang="nl-NL" b="1" dirty="0"/>
              <a:t>Antwoord: </a:t>
            </a:r>
            <a:r>
              <a:rPr lang="nl-NL" dirty="0"/>
              <a:t>De systematiek is wel beschreven in </a:t>
            </a:r>
            <a:r>
              <a:rPr lang="nl-NL"/>
              <a:t>de 5104. </a:t>
            </a:r>
            <a:r>
              <a:rPr lang="nl-NL" dirty="0"/>
              <a:t>De definitie is hier een beschrijving met een verwijzing naar systematiek NEN5104</a:t>
            </a:r>
          </a:p>
          <a:p>
            <a:endParaRPr lang="nl-NL" dirty="0"/>
          </a:p>
        </p:txBody>
      </p:sp>
      <p:pic>
        <p:nvPicPr>
          <p:cNvPr id="2" name="Afbeelding 1">
            <a:extLst>
              <a:ext uri="{FF2B5EF4-FFF2-40B4-BE49-F238E27FC236}">
                <a16:creationId xmlns:a16="http://schemas.microsoft.com/office/drawing/2014/main" id="{AB11861E-3857-3684-B3D8-01774EA74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1127" y="160612"/>
            <a:ext cx="1584222" cy="820610"/>
          </a:xfrm>
          <a:prstGeom prst="rect">
            <a:avLst/>
          </a:prstGeom>
        </p:spPr>
      </p:pic>
      <p:sp>
        <p:nvSpPr>
          <p:cNvPr id="6" name="Tijdelijke aanduiding voor datum 2">
            <a:extLst>
              <a:ext uri="{FF2B5EF4-FFF2-40B4-BE49-F238E27FC236}">
                <a16:creationId xmlns:a16="http://schemas.microsoft.com/office/drawing/2014/main" id="{1E76C4F7-23E5-4454-A6ED-67E0C31D1482}"/>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Tree>
    <p:extLst>
      <p:ext uri="{BB962C8B-B14F-4D97-AF65-F5344CB8AC3E}">
        <p14:creationId xmlns:p14="http://schemas.microsoft.com/office/powerpoint/2010/main" val="345968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Registratieobjecten domein milieukwaliteit </a:t>
            </a:r>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6</a:t>
            </a:fld>
            <a:endParaRPr lang="nl-NL" dirty="0"/>
          </a:p>
        </p:txBody>
      </p:sp>
      <p:sp>
        <p:nvSpPr>
          <p:cNvPr id="8" name="Tijdelijke aanduiding voor tekst 7"/>
          <p:cNvSpPr>
            <a:spLocks noGrp="1"/>
          </p:cNvSpPr>
          <p:nvPr>
            <p:ph type="body" sz="quarter" idx="13"/>
          </p:nvPr>
        </p:nvSpPr>
        <p:spPr/>
        <p:txBody>
          <a:bodyPr/>
          <a:lstStyle/>
          <a:p>
            <a:pPr marL="342900" indent="-342900">
              <a:buFontTx/>
              <a:buChar char="-"/>
            </a:pPr>
            <a:r>
              <a:rPr lang="nl-NL" sz="2400" dirty="0"/>
              <a:t>SAD (Site Assessment Data):</a:t>
            </a:r>
          </a:p>
          <a:p>
            <a:r>
              <a:rPr lang="nl-NL" sz="2400" dirty="0"/>
              <a:t>	</a:t>
            </a:r>
            <a:r>
              <a:rPr lang="nl-NL" sz="2400" b="1" dirty="0"/>
              <a:t>Milieuhygiënisch Bodemonderzoek</a:t>
            </a:r>
          </a:p>
          <a:p>
            <a:pPr marL="342900" indent="-342900">
              <a:buFontTx/>
              <a:buChar char="-"/>
            </a:pPr>
            <a:r>
              <a:rPr lang="nl-NL" sz="2400" dirty="0"/>
              <a:t>SLD (</a:t>
            </a:r>
            <a:r>
              <a:rPr lang="nl-NL" sz="2400" dirty="0" err="1"/>
              <a:t>Soil</a:t>
            </a:r>
            <a:r>
              <a:rPr lang="nl-NL" sz="2400" dirty="0"/>
              <a:t> Legal </a:t>
            </a:r>
            <a:r>
              <a:rPr lang="nl-NL" sz="2400" dirty="0" err="1"/>
              <a:t>Decision</a:t>
            </a:r>
            <a:r>
              <a:rPr lang="nl-NL" sz="2400" dirty="0"/>
              <a:t>): </a:t>
            </a:r>
          </a:p>
          <a:p>
            <a:r>
              <a:rPr lang="nl-NL" sz="2400" dirty="0"/>
              <a:t>	</a:t>
            </a:r>
            <a:r>
              <a:rPr lang="nl-NL" sz="2400" b="1" dirty="0"/>
              <a:t>Overheidsbesluit bodemverontreiniging</a:t>
            </a:r>
          </a:p>
          <a:p>
            <a:endParaRPr lang="nl-NL" sz="2000" dirty="0"/>
          </a:p>
        </p:txBody>
      </p:sp>
      <p:pic>
        <p:nvPicPr>
          <p:cNvPr id="6" name="Afbeelding 5">
            <a:extLst>
              <a:ext uri="{FF2B5EF4-FFF2-40B4-BE49-F238E27FC236}">
                <a16:creationId xmlns:a16="http://schemas.microsoft.com/office/drawing/2014/main" id="{0879EB34-1B5F-D980-F616-6B03DE266F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283691"/>
            <a:ext cx="1584222" cy="820610"/>
          </a:xfrm>
          <a:prstGeom prst="rect">
            <a:avLst/>
          </a:prstGeom>
        </p:spPr>
      </p:pic>
      <p:pic>
        <p:nvPicPr>
          <p:cNvPr id="9" name="Afbeelding 8" descr="Afbeelding met tekst, teken&#10;&#10;Automatisch gegenereerde beschrijving">
            <a:extLst>
              <a:ext uri="{FF2B5EF4-FFF2-40B4-BE49-F238E27FC236}">
                <a16:creationId xmlns:a16="http://schemas.microsoft.com/office/drawing/2014/main" id="{F1F88920-9A24-C863-2206-7AFA1B557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1411" y="4278804"/>
            <a:ext cx="1720383" cy="1720383"/>
          </a:xfrm>
          <a:prstGeom prst="rect">
            <a:avLst/>
          </a:prstGeom>
        </p:spPr>
      </p:pic>
      <p:pic>
        <p:nvPicPr>
          <p:cNvPr id="11" name="Afbeelding 10" descr="Afbeelding met tekst, teken&#10;&#10;Automatisch gegenereerde beschrijving">
            <a:extLst>
              <a:ext uri="{FF2B5EF4-FFF2-40B4-BE49-F238E27FC236}">
                <a16:creationId xmlns:a16="http://schemas.microsoft.com/office/drawing/2014/main" id="{C3FA755D-A8EF-D436-9684-18F09EF4C3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2882" y="4278804"/>
            <a:ext cx="1720384" cy="1720384"/>
          </a:xfrm>
          <a:prstGeom prst="rect">
            <a:avLst/>
          </a:prstGeom>
        </p:spPr>
      </p:pic>
      <p:sp>
        <p:nvSpPr>
          <p:cNvPr id="2" name="Tijdelijke aanduiding voor datum 2">
            <a:extLst>
              <a:ext uri="{FF2B5EF4-FFF2-40B4-BE49-F238E27FC236}">
                <a16:creationId xmlns:a16="http://schemas.microsoft.com/office/drawing/2014/main" id="{7E38C68A-851D-6CB0-75F1-A62723500C54}"/>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
        <p:nvSpPr>
          <p:cNvPr id="10" name="Tijdelijke aanduiding voor voettekst 3">
            <a:extLst>
              <a:ext uri="{FF2B5EF4-FFF2-40B4-BE49-F238E27FC236}">
                <a16:creationId xmlns:a16="http://schemas.microsoft.com/office/drawing/2014/main" id="{684616CD-7899-28A6-A5CA-1EA6D014B8D6}"/>
              </a:ext>
            </a:extLst>
          </p:cNvPr>
          <p:cNvSpPr>
            <a:spLocks noGrp="1"/>
          </p:cNvSpPr>
          <p:nvPr>
            <p:ph type="ftr" sz="quarter" idx="11"/>
          </p:nvPr>
        </p:nvSpPr>
        <p:spPr>
          <a:xfrm>
            <a:off x="2195736" y="6337349"/>
            <a:ext cx="3824064" cy="365125"/>
          </a:xfrm>
        </p:spPr>
        <p:txBody>
          <a:bodyPr/>
          <a:lstStyle/>
          <a:p>
            <a:pPr>
              <a:defRPr/>
            </a:pPr>
            <a:r>
              <a:rPr lang="nl-NL"/>
              <a:t>Bro Fase 2 Mileukwaliteit – SR6</a:t>
            </a:r>
            <a:endParaRPr lang="nl-NL" dirty="0"/>
          </a:p>
        </p:txBody>
      </p:sp>
    </p:spTree>
    <p:extLst>
      <p:ext uri="{BB962C8B-B14F-4D97-AF65-F5344CB8AC3E}">
        <p14:creationId xmlns:p14="http://schemas.microsoft.com/office/powerpoint/2010/main" val="62631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Domeinafbakening (SAD)</a:t>
            </a:r>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7</a:t>
            </a:fld>
            <a:endParaRPr lang="nl-NL" dirty="0"/>
          </a:p>
        </p:txBody>
      </p:sp>
      <p:sp>
        <p:nvSpPr>
          <p:cNvPr id="8" name="Tijdelijke aanduiding voor tekst 7"/>
          <p:cNvSpPr>
            <a:spLocks noGrp="1"/>
          </p:cNvSpPr>
          <p:nvPr>
            <p:ph type="body" sz="quarter" idx="13"/>
          </p:nvPr>
        </p:nvSpPr>
        <p:spPr>
          <a:xfrm>
            <a:off x="900113" y="2205038"/>
            <a:ext cx="7615237" cy="3960266"/>
          </a:xfrm>
        </p:spPr>
        <p:txBody>
          <a:bodyPr/>
          <a:lstStyle/>
          <a:p>
            <a:pPr marL="457200" indent="-457200">
              <a:buFont typeface="Arial" panose="020B0604020202020204" pitchFamily="34" charset="0"/>
              <a:buChar char="•"/>
            </a:pPr>
            <a:r>
              <a:rPr lang="nl-NL" sz="2400" dirty="0"/>
              <a:t>Milieuhygiënisch Bodemonderzoek: inclusief informatie over boringen, peilbuizen, bodemlagen, veldwaarnemingen grond + grondwater, monsters grond + grondwater, analyses grond + grondwater</a:t>
            </a:r>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endParaRPr lang="nl-NL" sz="2400" dirty="0"/>
          </a:p>
          <a:p>
            <a:pPr marL="723900" lvl="1" indent="-457200">
              <a:buFont typeface="Arial" panose="020B0604020202020204" pitchFamily="34" charset="0"/>
              <a:buChar char="•"/>
            </a:pPr>
            <a:endParaRPr lang="nl-NL" sz="2400" dirty="0"/>
          </a:p>
          <a:p>
            <a:endParaRPr lang="nl-NL" sz="2400" dirty="0"/>
          </a:p>
          <a:p>
            <a:endParaRPr lang="nl-NL" sz="2000" dirty="0"/>
          </a:p>
        </p:txBody>
      </p:sp>
      <p:pic>
        <p:nvPicPr>
          <p:cNvPr id="6" name="Afbeelding 5">
            <a:extLst>
              <a:ext uri="{FF2B5EF4-FFF2-40B4-BE49-F238E27FC236}">
                <a16:creationId xmlns:a16="http://schemas.microsoft.com/office/drawing/2014/main" id="{0879EB34-1B5F-D980-F616-6B03DE266F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283691"/>
            <a:ext cx="1584222" cy="820610"/>
          </a:xfrm>
          <a:prstGeom prst="rect">
            <a:avLst/>
          </a:prstGeom>
        </p:spPr>
      </p:pic>
      <p:sp>
        <p:nvSpPr>
          <p:cNvPr id="2" name="Tijdelijke aanduiding voor datum 2">
            <a:extLst>
              <a:ext uri="{FF2B5EF4-FFF2-40B4-BE49-F238E27FC236}">
                <a16:creationId xmlns:a16="http://schemas.microsoft.com/office/drawing/2014/main" id="{7E38C68A-851D-6CB0-75F1-A62723500C54}"/>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
        <p:nvSpPr>
          <p:cNvPr id="10" name="Tijdelijke aanduiding voor voettekst 3">
            <a:extLst>
              <a:ext uri="{FF2B5EF4-FFF2-40B4-BE49-F238E27FC236}">
                <a16:creationId xmlns:a16="http://schemas.microsoft.com/office/drawing/2014/main" id="{684616CD-7899-28A6-A5CA-1EA6D014B8D6}"/>
              </a:ext>
            </a:extLst>
          </p:cNvPr>
          <p:cNvSpPr>
            <a:spLocks noGrp="1"/>
          </p:cNvSpPr>
          <p:nvPr>
            <p:ph type="ftr" sz="quarter" idx="11"/>
          </p:nvPr>
        </p:nvSpPr>
        <p:spPr>
          <a:xfrm>
            <a:off x="2195736" y="6337349"/>
            <a:ext cx="3824064" cy="365125"/>
          </a:xfrm>
        </p:spPr>
        <p:txBody>
          <a:bodyPr/>
          <a:lstStyle/>
          <a:p>
            <a:pPr>
              <a:defRPr/>
            </a:pPr>
            <a:r>
              <a:rPr lang="nl-NL"/>
              <a:t>Bro Fase 2 Mileukwaliteit – SR6</a:t>
            </a:r>
            <a:endParaRPr lang="nl-NL" dirty="0"/>
          </a:p>
        </p:txBody>
      </p:sp>
    </p:spTree>
    <p:extLst>
      <p:ext uri="{BB962C8B-B14F-4D97-AF65-F5344CB8AC3E}">
        <p14:creationId xmlns:p14="http://schemas.microsoft.com/office/powerpoint/2010/main" val="3522488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Domeinafbakening (SLD)</a:t>
            </a:r>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8</a:t>
            </a:fld>
            <a:endParaRPr lang="nl-NL" dirty="0"/>
          </a:p>
        </p:txBody>
      </p:sp>
      <p:sp>
        <p:nvSpPr>
          <p:cNvPr id="8" name="Tijdelijke aanduiding voor tekst 7"/>
          <p:cNvSpPr>
            <a:spLocks noGrp="1"/>
          </p:cNvSpPr>
          <p:nvPr>
            <p:ph type="body" sz="quarter" idx="13"/>
          </p:nvPr>
        </p:nvSpPr>
        <p:spPr>
          <a:xfrm>
            <a:off x="900113" y="2205038"/>
            <a:ext cx="7615237" cy="3960266"/>
          </a:xfrm>
        </p:spPr>
        <p:txBody>
          <a:bodyPr/>
          <a:lstStyle/>
          <a:p>
            <a:pPr marL="457200" indent="-457200">
              <a:buFont typeface="Arial" panose="020B0604020202020204" pitchFamily="34" charset="0"/>
              <a:buChar char="•"/>
            </a:pPr>
            <a:r>
              <a:rPr lang="nl-NL" sz="2400" dirty="0"/>
              <a:t>Overheidsbesluit bodemverontreiniging: gerelateerd aan een gebied (bodemlocatie); inclusief ‘status’ (vastgestelde vervolgactie); beperkingen; contouren van verontreinigingen, saneringen en nazorgmaatregelen.</a:t>
            </a:r>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endParaRPr lang="nl-NL" sz="2400" dirty="0"/>
          </a:p>
          <a:p>
            <a:pPr marL="723900" lvl="1" indent="-457200">
              <a:buFont typeface="Arial" panose="020B0604020202020204" pitchFamily="34" charset="0"/>
              <a:buChar char="•"/>
            </a:pPr>
            <a:endParaRPr lang="nl-NL" sz="2400" dirty="0"/>
          </a:p>
          <a:p>
            <a:endParaRPr lang="nl-NL" sz="2400" dirty="0"/>
          </a:p>
          <a:p>
            <a:endParaRPr lang="nl-NL" sz="2000" dirty="0"/>
          </a:p>
        </p:txBody>
      </p:sp>
      <p:pic>
        <p:nvPicPr>
          <p:cNvPr id="6" name="Afbeelding 5">
            <a:extLst>
              <a:ext uri="{FF2B5EF4-FFF2-40B4-BE49-F238E27FC236}">
                <a16:creationId xmlns:a16="http://schemas.microsoft.com/office/drawing/2014/main" id="{0879EB34-1B5F-D980-F616-6B03DE266F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283691"/>
            <a:ext cx="1584222" cy="820610"/>
          </a:xfrm>
          <a:prstGeom prst="rect">
            <a:avLst/>
          </a:prstGeom>
        </p:spPr>
      </p:pic>
      <p:sp>
        <p:nvSpPr>
          <p:cNvPr id="2" name="Tijdelijke aanduiding voor datum 2">
            <a:extLst>
              <a:ext uri="{FF2B5EF4-FFF2-40B4-BE49-F238E27FC236}">
                <a16:creationId xmlns:a16="http://schemas.microsoft.com/office/drawing/2014/main" id="{7E38C68A-851D-6CB0-75F1-A62723500C54}"/>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
        <p:nvSpPr>
          <p:cNvPr id="10" name="Tijdelijke aanduiding voor voettekst 3">
            <a:extLst>
              <a:ext uri="{FF2B5EF4-FFF2-40B4-BE49-F238E27FC236}">
                <a16:creationId xmlns:a16="http://schemas.microsoft.com/office/drawing/2014/main" id="{684616CD-7899-28A6-A5CA-1EA6D014B8D6}"/>
              </a:ext>
            </a:extLst>
          </p:cNvPr>
          <p:cNvSpPr>
            <a:spLocks noGrp="1"/>
          </p:cNvSpPr>
          <p:nvPr>
            <p:ph type="ftr" sz="quarter" idx="11"/>
          </p:nvPr>
        </p:nvSpPr>
        <p:spPr>
          <a:xfrm>
            <a:off x="2195736" y="6337349"/>
            <a:ext cx="3824064" cy="365125"/>
          </a:xfrm>
        </p:spPr>
        <p:txBody>
          <a:bodyPr/>
          <a:lstStyle/>
          <a:p>
            <a:pPr>
              <a:defRPr/>
            </a:pPr>
            <a:r>
              <a:rPr lang="nl-NL"/>
              <a:t>Bro Fase 2 Mileukwaliteit – SR6</a:t>
            </a:r>
            <a:endParaRPr lang="nl-NL" dirty="0"/>
          </a:p>
        </p:txBody>
      </p:sp>
    </p:spTree>
    <p:extLst>
      <p:ext uri="{BB962C8B-B14F-4D97-AF65-F5344CB8AC3E}">
        <p14:creationId xmlns:p14="http://schemas.microsoft.com/office/powerpoint/2010/main" val="2162484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83665" y="1252642"/>
            <a:ext cx="8008815" cy="534640"/>
          </a:xfrm>
        </p:spPr>
        <p:txBody>
          <a:bodyPr/>
          <a:lstStyle/>
          <a:p>
            <a:r>
              <a:rPr lang="nl-NL" dirty="0"/>
              <a:t>Algemene voortgang Sprint 6</a:t>
            </a:r>
            <a:br>
              <a:rPr lang="nl-NL" dirty="0"/>
            </a:br>
            <a:br>
              <a:rPr lang="nl-NL" dirty="0"/>
            </a:br>
            <a:br>
              <a:rPr lang="nl-NL" dirty="0"/>
            </a:br>
            <a:endParaRPr lang="nl-NL" dirty="0"/>
          </a:p>
        </p:txBody>
      </p:sp>
      <p:sp>
        <p:nvSpPr>
          <p:cNvPr id="5" name="Tijdelijke aanduiding voor dianummer 4"/>
          <p:cNvSpPr>
            <a:spLocks noGrp="1"/>
          </p:cNvSpPr>
          <p:nvPr>
            <p:ph type="sldNum" sz="quarter" idx="12"/>
          </p:nvPr>
        </p:nvSpPr>
        <p:spPr/>
        <p:txBody>
          <a:bodyPr/>
          <a:lstStyle/>
          <a:p>
            <a:fld id="{E17ACCF8-1EE0-5140-A740-1D5770F4DC06}" type="slidenum">
              <a:rPr lang="nl-NL" smtClean="0"/>
              <a:pPr/>
              <a:t>9</a:t>
            </a:fld>
            <a:endParaRPr lang="nl-NL" dirty="0"/>
          </a:p>
        </p:txBody>
      </p:sp>
      <p:sp>
        <p:nvSpPr>
          <p:cNvPr id="8" name="Tijdelijke aanduiding voor tekst 7"/>
          <p:cNvSpPr>
            <a:spLocks noGrp="1"/>
          </p:cNvSpPr>
          <p:nvPr>
            <p:ph type="body" sz="quarter" idx="13"/>
          </p:nvPr>
        </p:nvSpPr>
        <p:spPr>
          <a:xfrm>
            <a:off x="883664" y="1916832"/>
            <a:ext cx="7615237" cy="4248472"/>
          </a:xfrm>
        </p:spPr>
        <p:txBody>
          <a:bodyPr/>
          <a:lstStyle/>
          <a:p>
            <a:pPr marL="342900" lvl="0" indent="-342900">
              <a:buFont typeface="Arial" panose="020B0604020202020204" pitchFamily="34" charset="0"/>
              <a:buChar char="•"/>
            </a:pPr>
            <a:r>
              <a:rPr lang="nl-NL" sz="2000" dirty="0"/>
              <a:t>Scopedocument versie 1.0 vastgesteld en gepubliceerd</a:t>
            </a:r>
          </a:p>
          <a:p>
            <a:pPr marL="609600" lvl="1" indent="-342900">
              <a:buFont typeface="Arial" panose="020B0604020202020204" pitchFamily="34" charset="0"/>
              <a:buChar char="•"/>
            </a:pPr>
            <a:r>
              <a:rPr lang="nl-NL" sz="2000" dirty="0">
                <a:hlinkClick r:id="rId2"/>
              </a:rPr>
              <a:t>https://basisregistratieondergrond.nl/actueel/nieuws/nieuws/2023/maart/kaders-milieukwaliteit-vastgelegd-scopedocument/</a:t>
            </a:r>
            <a:endParaRPr lang="nl-NL" sz="2000" dirty="0"/>
          </a:p>
          <a:p>
            <a:pPr marL="342900" lvl="0" indent="-342900">
              <a:buFont typeface="Arial" panose="020B0604020202020204" pitchFamily="34" charset="0"/>
              <a:buChar char="•"/>
            </a:pPr>
            <a:r>
              <a:rPr lang="nl-NL" sz="2000" dirty="0"/>
              <a:t>Kwartaalplanning 2023Q2</a:t>
            </a:r>
          </a:p>
          <a:p>
            <a:pPr marL="342900" lvl="0" indent="-342900">
              <a:buFont typeface="Arial" panose="020B0604020202020204" pitchFamily="34" charset="0"/>
              <a:buChar char="•"/>
            </a:pPr>
            <a:r>
              <a:rPr lang="nl-NL" sz="2000" dirty="0"/>
              <a:t>Eerste iteratie bouw SAD 0.2 en SLD 0.5 afgerond</a:t>
            </a:r>
          </a:p>
          <a:p>
            <a:pPr marL="342900" lvl="0" indent="-342900">
              <a:buFont typeface="Arial" panose="020B0604020202020204" pitchFamily="34" charset="0"/>
              <a:buChar char="•"/>
            </a:pPr>
            <a:r>
              <a:rPr lang="nl-NL" sz="2000" dirty="0"/>
              <a:t>Conceptueel model SAD 0.7 nagenoeg gereed</a:t>
            </a:r>
          </a:p>
          <a:p>
            <a:pPr marL="342900" indent="-342900">
              <a:buFont typeface="Arial" panose="020B0604020202020204" pitchFamily="34" charset="0"/>
              <a:buChar char="•"/>
            </a:pPr>
            <a:r>
              <a:rPr lang="nl-NL" sz="2000" dirty="0"/>
              <a:t>Conceptueel model SLD 0.8 nagenoeg gereed</a:t>
            </a:r>
          </a:p>
          <a:p>
            <a:pPr marL="342900" indent="-342900">
              <a:buFont typeface="Arial" panose="020B0604020202020204" pitchFamily="34" charset="0"/>
              <a:buChar char="•"/>
            </a:pPr>
            <a:r>
              <a:rPr lang="nl-NL" sz="2000" dirty="0"/>
              <a:t>Technisch ontwerp SLD 0.5 gereed</a:t>
            </a:r>
          </a:p>
          <a:p>
            <a:pPr marL="342900" indent="-342900">
              <a:buFont typeface="Arial" panose="020B0604020202020204" pitchFamily="34" charset="0"/>
              <a:buChar char="•"/>
            </a:pPr>
            <a:r>
              <a:rPr lang="nl-NL" sz="2000" dirty="0"/>
              <a:t>(modelleer-)keuzes in </a:t>
            </a:r>
            <a:r>
              <a:rPr lang="nl-NL" sz="2000" dirty="0" err="1"/>
              <a:t>progress</a:t>
            </a:r>
            <a:endParaRPr lang="nl-NL" sz="2000" dirty="0"/>
          </a:p>
        </p:txBody>
      </p:sp>
      <p:pic>
        <p:nvPicPr>
          <p:cNvPr id="9" name="Afbeelding 8">
            <a:extLst>
              <a:ext uri="{FF2B5EF4-FFF2-40B4-BE49-F238E27FC236}">
                <a16:creationId xmlns:a16="http://schemas.microsoft.com/office/drawing/2014/main" id="{AF45C4DE-E76D-7922-6C01-6F3122533A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83691"/>
            <a:ext cx="1584222" cy="820610"/>
          </a:xfrm>
          <a:prstGeom prst="rect">
            <a:avLst/>
          </a:prstGeom>
        </p:spPr>
      </p:pic>
      <p:sp>
        <p:nvSpPr>
          <p:cNvPr id="2" name="Tijdelijke aanduiding voor datum 2">
            <a:extLst>
              <a:ext uri="{FF2B5EF4-FFF2-40B4-BE49-F238E27FC236}">
                <a16:creationId xmlns:a16="http://schemas.microsoft.com/office/drawing/2014/main" id="{07567FAD-EF64-00A2-5605-AF27B19FA12B}"/>
              </a:ext>
            </a:extLst>
          </p:cNvPr>
          <p:cNvSpPr>
            <a:spLocks noGrp="1"/>
          </p:cNvSpPr>
          <p:nvPr>
            <p:ph type="dt" sz="half" idx="10"/>
          </p:nvPr>
        </p:nvSpPr>
        <p:spPr>
          <a:xfrm>
            <a:off x="1115617" y="6337349"/>
            <a:ext cx="1008112" cy="360039"/>
          </a:xfrm>
        </p:spPr>
        <p:txBody>
          <a:bodyPr/>
          <a:lstStyle/>
          <a:p>
            <a:pPr>
              <a:defRPr/>
            </a:pPr>
            <a:r>
              <a:rPr lang="nl-NL"/>
              <a:t>13-04-2023 </a:t>
            </a:r>
            <a:endParaRPr lang="nl-NL" dirty="0"/>
          </a:p>
        </p:txBody>
      </p:sp>
      <p:sp>
        <p:nvSpPr>
          <p:cNvPr id="6" name="Tijdelijke aanduiding voor voettekst 3">
            <a:extLst>
              <a:ext uri="{FF2B5EF4-FFF2-40B4-BE49-F238E27FC236}">
                <a16:creationId xmlns:a16="http://schemas.microsoft.com/office/drawing/2014/main" id="{7F036F17-D2B2-521A-41A6-ADE5A4287E68}"/>
              </a:ext>
            </a:extLst>
          </p:cNvPr>
          <p:cNvSpPr>
            <a:spLocks noGrp="1"/>
          </p:cNvSpPr>
          <p:nvPr>
            <p:ph type="ftr" sz="quarter" idx="11"/>
          </p:nvPr>
        </p:nvSpPr>
        <p:spPr>
          <a:xfrm>
            <a:off x="2195736" y="6337349"/>
            <a:ext cx="3824064" cy="365125"/>
          </a:xfrm>
        </p:spPr>
        <p:txBody>
          <a:bodyPr/>
          <a:lstStyle/>
          <a:p>
            <a:pPr>
              <a:defRPr/>
            </a:pPr>
            <a:r>
              <a:rPr lang="nl-NL" dirty="0" err="1"/>
              <a:t>Bro</a:t>
            </a:r>
            <a:r>
              <a:rPr lang="nl-NL" dirty="0"/>
              <a:t> Fase 2 </a:t>
            </a:r>
            <a:r>
              <a:rPr lang="nl-NL" dirty="0" err="1"/>
              <a:t>Mileukwaliteit</a:t>
            </a:r>
            <a:r>
              <a:rPr lang="nl-NL" dirty="0"/>
              <a:t> – SR6</a:t>
            </a:r>
          </a:p>
        </p:txBody>
      </p:sp>
    </p:spTree>
    <p:extLst>
      <p:ext uri="{BB962C8B-B14F-4D97-AF65-F5344CB8AC3E}">
        <p14:creationId xmlns:p14="http://schemas.microsoft.com/office/powerpoint/2010/main" val="329915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900112" y="1471437"/>
            <a:ext cx="8028000" cy="534640"/>
          </a:xfrm>
        </p:spPr>
        <p:txBody>
          <a:bodyPr/>
          <a:lstStyle/>
          <a:p>
            <a:r>
              <a:rPr lang="nl-NL" dirty="0"/>
              <a:t>Kwartaalplanning 2023Q2</a:t>
            </a:r>
          </a:p>
        </p:txBody>
      </p:sp>
      <p:sp>
        <p:nvSpPr>
          <p:cNvPr id="3" name="Tijdelijke aanduiding voor datum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srgbClr val="004F9F"/>
                </a:solidFill>
                <a:effectLst/>
                <a:uLnTx/>
                <a:uFillTx/>
                <a:latin typeface="Arial" charset="0"/>
                <a:ea typeface="+mn-ea"/>
                <a:cs typeface="+mn-cs"/>
              </a:rPr>
              <a:t>13-04-2023 </a:t>
            </a:r>
            <a:endParaRPr kumimoji="0" lang="nl-NL" sz="1200" b="0" i="0" u="none" strike="noStrike" kern="1200" cap="none" spc="0" normalizeH="0" baseline="0" noProof="0" dirty="0">
              <a:ln>
                <a:noFill/>
              </a:ln>
              <a:solidFill>
                <a:srgbClr val="004F9F"/>
              </a:solidFill>
              <a:effectLst/>
              <a:uLnTx/>
              <a:uFillTx/>
              <a:latin typeface="Arial" charset="0"/>
              <a:ea typeface="+mn-ea"/>
              <a:cs typeface="+mn-cs"/>
            </a:endParaRPr>
          </a:p>
        </p:txBody>
      </p:sp>
      <p:sp>
        <p:nvSpPr>
          <p:cNvPr id="4" name="Tijdelijke aanduiding voor voettekst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srgbClr val="004F9F"/>
                </a:solidFill>
                <a:effectLst/>
                <a:uLnTx/>
                <a:uFillTx/>
                <a:latin typeface="Arial" charset="0"/>
                <a:ea typeface="+mn-ea"/>
                <a:cs typeface="+mn-cs"/>
              </a:rPr>
              <a:t>Bro Fase 2 Mileukwaliteit – SR6</a:t>
            </a:r>
            <a:endParaRPr kumimoji="0" lang="nl-NL" sz="1200" b="0" i="0" u="none" strike="noStrike" kern="1200" cap="none" spc="0" normalizeH="0" baseline="0" noProof="0" dirty="0">
              <a:ln>
                <a:noFill/>
              </a:ln>
              <a:solidFill>
                <a:srgbClr val="004F9F"/>
              </a:solidFill>
              <a:effectLst/>
              <a:uLnTx/>
              <a:uFillTx/>
              <a:latin typeface="Arial" charset="0"/>
              <a:ea typeface="+mn-ea"/>
              <a:cs typeface="+mn-cs"/>
            </a:endParaRPr>
          </a:p>
        </p:txBody>
      </p:sp>
      <p:sp>
        <p:nvSpPr>
          <p:cNvPr id="5" name="Tijdelijke aanduiding voor dianumm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7ACCF8-1EE0-5140-A740-1D5770F4DC06}" type="slidenum">
              <a:rPr kumimoji="0" lang="nl-NL" sz="1200" b="0" i="0" u="none" strike="noStrike" kern="1200" cap="none" spc="0" normalizeH="0" baseline="0" noProof="0" smtClean="0">
                <a:ln>
                  <a:noFill/>
                </a:ln>
                <a:solidFill>
                  <a:srgbClr val="004F9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nl-NL" sz="1200" b="0" i="0" u="none" strike="noStrike" kern="1200" cap="none" spc="0" normalizeH="0" baseline="0" noProof="0" dirty="0">
              <a:ln>
                <a:noFill/>
              </a:ln>
              <a:solidFill>
                <a:srgbClr val="004F92"/>
              </a:solidFill>
              <a:effectLst/>
              <a:uLnTx/>
              <a:uFillTx/>
              <a:latin typeface="Arial" charset="0"/>
              <a:ea typeface="+mn-ea"/>
              <a:cs typeface="+mn-cs"/>
            </a:endParaRPr>
          </a:p>
        </p:txBody>
      </p:sp>
      <p:sp>
        <p:nvSpPr>
          <p:cNvPr id="8" name="Tijdelijke aanduiding voor tekst 7"/>
          <p:cNvSpPr>
            <a:spLocks noGrp="1"/>
          </p:cNvSpPr>
          <p:nvPr>
            <p:ph type="body" sz="quarter" idx="13"/>
          </p:nvPr>
        </p:nvSpPr>
        <p:spPr/>
        <p:txBody>
          <a:bodyPr/>
          <a:lstStyle/>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endParaRPr lang="nl-NL" dirty="0"/>
          </a:p>
        </p:txBody>
      </p:sp>
      <p:pic>
        <p:nvPicPr>
          <p:cNvPr id="2" name="Afbeelding 1">
            <a:extLst>
              <a:ext uri="{FF2B5EF4-FFF2-40B4-BE49-F238E27FC236}">
                <a16:creationId xmlns:a16="http://schemas.microsoft.com/office/drawing/2014/main" id="{AB11861E-3857-3684-B3D8-01774EA74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1127" y="160612"/>
            <a:ext cx="1584222" cy="820610"/>
          </a:xfrm>
          <a:prstGeom prst="rect">
            <a:avLst/>
          </a:prstGeom>
        </p:spPr>
      </p:pic>
      <p:pic>
        <p:nvPicPr>
          <p:cNvPr id="9" name="Afbeelding 8">
            <a:extLst>
              <a:ext uri="{FF2B5EF4-FFF2-40B4-BE49-F238E27FC236}">
                <a16:creationId xmlns:a16="http://schemas.microsoft.com/office/drawing/2014/main" id="{2B4E02BF-FEDD-7702-3B2F-B0AB8899882E}"/>
              </a:ext>
            </a:extLst>
          </p:cNvPr>
          <p:cNvPicPr>
            <a:picLocks noChangeAspect="1"/>
          </p:cNvPicPr>
          <p:nvPr/>
        </p:nvPicPr>
        <p:blipFill>
          <a:blip r:embed="rId4"/>
          <a:stretch>
            <a:fillRect/>
          </a:stretch>
        </p:blipFill>
        <p:spPr>
          <a:xfrm>
            <a:off x="900112" y="2518283"/>
            <a:ext cx="7772400" cy="1906858"/>
          </a:xfrm>
          <a:prstGeom prst="rect">
            <a:avLst/>
          </a:prstGeom>
        </p:spPr>
      </p:pic>
    </p:spTree>
    <p:extLst>
      <p:ext uri="{BB962C8B-B14F-4D97-AF65-F5344CB8AC3E}">
        <p14:creationId xmlns:p14="http://schemas.microsoft.com/office/powerpoint/2010/main" val="1852823345"/>
      </p:ext>
    </p:extLst>
  </p:cSld>
  <p:clrMapOvr>
    <a:masterClrMapping/>
  </p:clrMapOvr>
</p:sld>
</file>

<file path=ppt/theme/theme1.xml><?xml version="1.0" encoding="utf-8"?>
<a:theme xmlns:a="http://schemas.openxmlformats.org/drawingml/2006/main" name="SIKB Nieuwe stijl">
  <a:themeElements>
    <a:clrScheme name="SIKB KLEURENPALET">
      <a:dk1>
        <a:srgbClr val="05396B"/>
      </a:dk1>
      <a:lt1>
        <a:srgbClr val="AAB4D0"/>
      </a:lt1>
      <a:dk2>
        <a:srgbClr val="004F92"/>
      </a:dk2>
      <a:lt2>
        <a:srgbClr val="E8813C"/>
      </a:lt2>
      <a:accent1>
        <a:srgbClr val="AC632B"/>
      </a:accent1>
      <a:accent2>
        <a:srgbClr val="E05C39"/>
      </a:accent2>
      <a:accent3>
        <a:srgbClr val="F1B28B"/>
      </a:accent3>
      <a:accent4>
        <a:srgbClr val="012040"/>
      </a:accent4>
      <a:accent5>
        <a:srgbClr val="5772A9"/>
      </a:accent5>
      <a:accent6>
        <a:srgbClr val="0087BD"/>
      </a:accent6>
      <a:hlink>
        <a:srgbClr val="7A74A8"/>
      </a:hlink>
      <a:folHlink>
        <a:srgbClr val="6EC2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TotalTime>
  <Words>2528</Words>
  <Application>Microsoft Office PowerPoint</Application>
  <PresentationFormat>Diavoorstelling (4:3)</PresentationFormat>
  <Paragraphs>474</Paragraphs>
  <Slides>47</Slides>
  <Notes>19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47</vt:i4>
      </vt:variant>
    </vt:vector>
  </HeadingPairs>
  <TitlesOfParts>
    <vt:vector size="52" baseType="lpstr">
      <vt:lpstr>Arial</vt:lpstr>
      <vt:lpstr>Calibri</vt:lpstr>
      <vt:lpstr>Verdana</vt:lpstr>
      <vt:lpstr>Wingdings</vt:lpstr>
      <vt:lpstr>SIKB Nieuwe stijl</vt:lpstr>
      <vt:lpstr>Bro Fase 2: Milieukwaliteit</vt:lpstr>
      <vt:lpstr>Programma</vt:lpstr>
      <vt:lpstr>PowerPoint-presentatie</vt:lpstr>
      <vt:lpstr>PowerPoint-presentatie</vt:lpstr>
      <vt:lpstr>Registratieobjecten domein milieukwaliteit </vt:lpstr>
      <vt:lpstr>Domeinafbakening (SAD)</vt:lpstr>
      <vt:lpstr>Domeinafbakening (SLD)</vt:lpstr>
      <vt:lpstr>Algemene voortgang Sprint 6   </vt:lpstr>
      <vt:lpstr>Kwartaalplanning 2023Q2</vt:lpstr>
      <vt:lpstr>Milieuhygiënisch bodemonderzoek (SAD)</vt:lpstr>
      <vt:lpstr>SAD - Voortgang   </vt:lpstr>
      <vt:lpstr>SAD - Bodemonderzoek  </vt:lpstr>
      <vt:lpstr>SAD: Conceptueel</vt:lpstr>
      <vt:lpstr>SAD - Vervolgstappen   </vt:lpstr>
      <vt:lpstr>Overheidsbesluit bodemverontreiniging (SLD)</vt:lpstr>
      <vt:lpstr>Scope</vt:lpstr>
      <vt:lpstr>Definitie registratieobjecttype SLD</vt:lpstr>
      <vt:lpstr>Contouren</vt:lpstr>
      <vt:lpstr>Verontreinigingscontour</vt:lpstr>
      <vt:lpstr>Vastgestelde ernstige verontreiniging</vt:lpstr>
      <vt:lpstr>Saneringscontour</vt:lpstr>
      <vt:lpstr>Uitgevoerde sanering</vt:lpstr>
      <vt:lpstr>Levensduur verontreiniging en sanering</vt:lpstr>
      <vt:lpstr>Casus volledig gesaneerd</vt:lpstr>
      <vt:lpstr>Casus gedeeltelijk gesaneerd</vt:lpstr>
      <vt:lpstr>Nazorgcontour</vt:lpstr>
      <vt:lpstr>Vastgestelde nazorg</vt:lpstr>
      <vt:lpstr>Vastgestelde nazorg</vt:lpstr>
      <vt:lpstr>Levensduur nazorg</vt:lpstr>
      <vt:lpstr>Casus sanering met nazorg</vt:lpstr>
      <vt:lpstr>Ontwerpvraagstukken in relatie tot Milieukwaliteit</vt:lpstr>
      <vt:lpstr>Modelleerconventies: Aanpak</vt:lpstr>
      <vt:lpstr>Kaders / Prioritering ontwerpvraagstukken</vt:lpstr>
      <vt:lpstr>Ontwerpvraagstukken BRO-Algemeen</vt:lpstr>
      <vt:lpstr>Waardelijsten – NEN 3610</vt:lpstr>
      <vt:lpstr>PowerPoint-presentatie</vt:lpstr>
      <vt:lpstr>Komende sprint (6)</vt:lpstr>
      <vt:lpstr>Interessante links / Achtergrond</vt:lpstr>
      <vt:lpstr>Vragen</vt:lpstr>
      <vt:lpstr>Vragen</vt:lpstr>
      <vt:lpstr>Vragen</vt:lpstr>
      <vt:lpstr>Vragen</vt:lpstr>
      <vt:lpstr>Vragen</vt:lpstr>
      <vt:lpstr>Vragen</vt:lpstr>
      <vt:lpstr>Vragen</vt:lpstr>
      <vt:lpstr>Vragen</vt:lpstr>
      <vt:lpstr>Vragen</vt:lpstr>
    </vt:vector>
  </TitlesOfParts>
  <Company>MarktMonitor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tui</dc:creator>
  <cp:lastModifiedBy>Frank Terpstra</cp:lastModifiedBy>
  <cp:revision>105</cp:revision>
  <cp:lastPrinted>2017-05-22T19:16:14Z</cp:lastPrinted>
  <dcterms:created xsi:type="dcterms:W3CDTF">2013-02-18T13:30:53Z</dcterms:created>
  <dcterms:modified xsi:type="dcterms:W3CDTF">2023-04-18T11:05:52Z</dcterms:modified>
</cp:coreProperties>
</file>