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0.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1.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1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5"/>
    <p:sldMasterId id="2147483893" r:id="rId6"/>
    <p:sldMasterId id="2147483930" r:id="rId7"/>
    <p:sldMasterId id="2147484004" r:id="rId8"/>
    <p:sldMasterId id="2147484041" r:id="rId9"/>
    <p:sldMasterId id="2147484078" r:id="rId10"/>
    <p:sldMasterId id="2147484152" r:id="rId11"/>
    <p:sldMasterId id="2147484189" r:id="rId12"/>
    <p:sldMasterId id="2147484226" r:id="rId13"/>
    <p:sldMasterId id="2147484300" r:id="rId14"/>
    <p:sldMasterId id="2147484337" r:id="rId15"/>
    <p:sldMasterId id="2147484374" r:id="rId16"/>
    <p:sldMasterId id="2147484460" r:id="rId17"/>
  </p:sldMasterIdLst>
  <p:notesMasterIdLst>
    <p:notesMasterId r:id="rId41"/>
  </p:notesMasterIdLst>
  <p:handoutMasterIdLst>
    <p:handoutMasterId r:id="rId42"/>
  </p:handoutMasterIdLst>
  <p:sldIdLst>
    <p:sldId id="374" r:id="rId18"/>
    <p:sldId id="375" r:id="rId19"/>
    <p:sldId id="342" r:id="rId20"/>
    <p:sldId id="377" r:id="rId21"/>
    <p:sldId id="344" r:id="rId22"/>
    <p:sldId id="359" r:id="rId23"/>
    <p:sldId id="379" r:id="rId24"/>
    <p:sldId id="380" r:id="rId25"/>
    <p:sldId id="381" r:id="rId26"/>
    <p:sldId id="382" r:id="rId27"/>
    <p:sldId id="383" r:id="rId28"/>
    <p:sldId id="384" r:id="rId29"/>
    <p:sldId id="385" r:id="rId30"/>
    <p:sldId id="366" r:id="rId31"/>
    <p:sldId id="356" r:id="rId32"/>
    <p:sldId id="367" r:id="rId33"/>
    <p:sldId id="369" r:id="rId34"/>
    <p:sldId id="370" r:id="rId35"/>
    <p:sldId id="371" r:id="rId36"/>
    <p:sldId id="372" r:id="rId37"/>
    <p:sldId id="373" r:id="rId38"/>
    <p:sldId id="348" r:id="rId39"/>
    <p:sldId id="358"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E5B2CF"/>
    <a:srgbClr val="003048"/>
    <a:srgbClr val="E17000"/>
    <a:srgbClr val="D52A1C"/>
    <a:srgbClr val="38870D"/>
    <a:srgbClr val="154273"/>
    <a:srgbClr val="F2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A458D-B085-162E-7FC3-DD52E6123DA5}" v="8" dt="2024-01-04T09:30:50.539"/>
    <p1510:client id="{67C6681E-7050-10CC-F218-8E307B91643B}" v="2" dt="2024-01-04T08:16:32.6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60816" autoAdjust="0"/>
  </p:normalViewPr>
  <p:slideViewPr>
    <p:cSldViewPr snapToGrid="0">
      <p:cViewPr varScale="1">
        <p:scale>
          <a:sx n="75" d="100"/>
          <a:sy n="75" d="100"/>
        </p:scale>
        <p:origin x="2352" y="168"/>
      </p:cViewPr>
      <p:guideLst>
        <p:guide pos="518"/>
        <p:guide orient="horz" pos="2160"/>
        <p:guide orient="horz" pos="1036"/>
      </p:guideLst>
    </p:cSldViewPr>
  </p:slideViewPr>
  <p:outlineViewPr>
    <p:cViewPr>
      <p:scale>
        <a:sx n="33" d="100"/>
        <a:sy n="33" d="100"/>
      </p:scale>
      <p:origin x="0" y="-5280"/>
    </p:cViewPr>
  </p:outlineViewPr>
  <p:notesTextViewPr>
    <p:cViewPr>
      <p:scale>
        <a:sx n="125" d="100"/>
        <a:sy n="125" d="100"/>
      </p:scale>
      <p:origin x="0" y="0"/>
    </p:cViewPr>
  </p:notesTextViewPr>
  <p:sorterViewPr>
    <p:cViewPr varScale="1">
      <p:scale>
        <a:sx n="1" d="1"/>
        <a:sy n="1" d="1"/>
      </p:scale>
      <p:origin x="0" y="-2708"/>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6.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7-2-2024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7-2-2024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a:t>
            </a:fld>
            <a:endParaRPr lang="nl-NL" dirty="0"/>
          </a:p>
        </p:txBody>
      </p:sp>
    </p:spTree>
    <p:extLst>
      <p:ext uri="{BB962C8B-B14F-4D97-AF65-F5344CB8AC3E}">
        <p14:creationId xmlns:p14="http://schemas.microsoft.com/office/powerpoint/2010/main" val="363503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In het BROloket is het mogelijk een</a:t>
            </a:r>
            <a:r>
              <a:rPr lang="nl-NL" baseline="0" noProof="0" dirty="0"/>
              <a:t> gebied te selecteren. Alle onderzoeken in dat gebied worden opgehaald en getoond.</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10</a:t>
            </a:fld>
            <a:endParaRPr lang="nl-NL"/>
          </a:p>
        </p:txBody>
      </p:sp>
    </p:spTree>
    <p:extLst>
      <p:ext uri="{BB962C8B-B14F-4D97-AF65-F5344CB8AC3E}">
        <p14:creationId xmlns:p14="http://schemas.microsoft.com/office/powerpoint/2010/main" val="331992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overzicht van onderzoeken</a:t>
            </a:r>
            <a:r>
              <a:rPr lang="nl-NL" baseline="0" noProof="0" dirty="0"/>
              <a:t> kan worden gedownload. </a:t>
            </a:r>
          </a:p>
          <a:p>
            <a:r>
              <a:rPr lang="nl-NL" baseline="0" noProof="0" dirty="0"/>
              <a:t>Er wordt dan een PDF gemaakt met het overzicht van de onderzoeken. En ieder onderzoek is beschikbaar in de vorm van een XML. Daarmee kan het in een eigen GIS systeem worden ingelezen.</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171367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overzicht van onderzoeken</a:t>
            </a:r>
            <a:r>
              <a:rPr lang="nl-NL" baseline="0" noProof="0" dirty="0"/>
              <a:t> kan worden gedownload. </a:t>
            </a:r>
          </a:p>
          <a:p>
            <a:r>
              <a:rPr lang="nl-NL" baseline="0" noProof="0" dirty="0"/>
              <a:t>Er wordt dan een PDF gemaakt met het overzicht van de onderzoeken. En ieder onderzoek is beschikbaar in de vorm van een XML. Daarmee kan het in een eigen GIS systeem worden ingelezen.</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24173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Voor hetzelfde gebied als bij de vorige</a:t>
            </a:r>
            <a:r>
              <a:rPr lang="nl-NL" baseline="0" noProof="0" dirty="0"/>
              <a:t> schermprints, is het mogelijk de bodemsoort te bekijken. Dit een voorbeeld van de Bodemkaart die onder de ondergrondmodellen te vinden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Door</a:t>
            </a:r>
            <a:r>
              <a:rPr lang="nl-NL" baseline="0" noProof="0" dirty="0"/>
              <a:t> een gebied aan te klikken verschijnt meer informatie over de bodemsoort.</a:t>
            </a:r>
          </a:p>
          <a:p>
            <a:r>
              <a:rPr lang="nl-NL" baseline="0" noProof="0" dirty="0"/>
              <a:t>De niet-gekleurde gebieden zijn bebouwde gebieden en daarvan is geen informatie beschikbaar.</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253651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Voor hetzelfde gebied als bij de vorige</a:t>
            </a:r>
            <a:r>
              <a:rPr lang="nl-NL" baseline="0" noProof="0" dirty="0"/>
              <a:t> schermprints, is het mogelijk de bodemopbouw te bekijken. Dit een voorbeeld van het model GeoTOP, dat onder de ondergrondmodellen te vinden is.</a:t>
            </a:r>
          </a:p>
          <a:p>
            <a:r>
              <a:rPr lang="nl-NL" baseline="0" noProof="0" dirty="0" err="1"/>
              <a:t>GeTOP</a:t>
            </a:r>
            <a:r>
              <a:rPr lang="nl-NL" baseline="0" noProof="0" dirty="0"/>
              <a:t> toont de geologische eenheden. </a:t>
            </a:r>
          </a:p>
          <a:p>
            <a:r>
              <a:rPr lang="nl-NL" baseline="0" noProof="0" dirty="0"/>
              <a:t>Ook deze gegevens kunnen gedownload worden als een pdf.</a:t>
            </a:r>
          </a:p>
          <a:p>
            <a:r>
              <a:rPr lang="nl-NL" baseline="0" noProof="0" dirty="0"/>
              <a:t>De gehele modellen kunnen ook via het BROloket worden gedownload, maar dat duurt erg lang. </a:t>
            </a:r>
          </a:p>
          <a:p>
            <a:r>
              <a:rPr lang="nl-NL" baseline="0" noProof="0" dirty="0"/>
              <a:t>GeoTOP is nog niet voor heel Nederland beschikbaar. Oost-Nederland, Drenthe, Flevoland en Zuid-Limburg komen pas na 2023 in het model.</a:t>
            </a:r>
          </a:p>
          <a:p>
            <a:endParaRPr lang="nl-NL" baseline="0" noProof="0" dirty="0"/>
          </a:p>
          <a:p>
            <a:r>
              <a:rPr lang="nl-NL" baseline="0" noProof="0" dirty="0"/>
              <a:t>Naast de geologische eenheden zijn ook kaartlagen beschikbaar met de kans dat de getoonde geologisch eenheid ook  daadwerkelijk de ondergrond vormt. De modellen zijn gebaseerd op de uitgevoerde boringen en vervolgens via kansberekening ingevuld voor alle gebieden tussen de boringen.</a:t>
            </a:r>
          </a:p>
          <a:p>
            <a:endParaRPr lang="nl-NL" baseline="0" noProof="0" dirty="0"/>
          </a:p>
          <a:p>
            <a:r>
              <a:rPr lang="nl-NL" baseline="0" noProof="0" dirty="0"/>
              <a:t>Ook al geeft het BROloket veel waardevolle informatie op een overzichtelijke manier, het is erg belangrijk om altijd een expert te raadplegen om een goede analyse te doen van de ondergrond.</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14</a:t>
            </a:fld>
            <a:endParaRPr lang="nl-NL"/>
          </a:p>
        </p:txBody>
      </p:sp>
    </p:spTree>
    <p:extLst>
      <p:ext uri="{BB962C8B-B14F-4D97-AF65-F5344CB8AC3E}">
        <p14:creationId xmlns:p14="http://schemas.microsoft.com/office/powerpoint/2010/main" val="3625550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Doel: meer uitleg over functionaliteiten van het BROloket</a:t>
            </a:r>
          </a:p>
          <a:p>
            <a:endParaRPr lang="nl-NL" noProof="0" dirty="0"/>
          </a:p>
          <a:p>
            <a:r>
              <a:rPr lang="nl-NL" noProof="0" dirty="0"/>
              <a:t>Op het</a:t>
            </a:r>
            <a:r>
              <a:rPr lang="nl-NL" baseline="0" noProof="0" dirty="0"/>
              <a:t> BROloket is rechtsboven in het scherm een handleiding in de vorm van een Snelstart beschikbaar.</a:t>
            </a:r>
          </a:p>
          <a:p>
            <a:endParaRPr lang="nl-NL" baseline="0" noProof="0" dirty="0"/>
          </a:p>
          <a:p>
            <a:r>
              <a:rPr lang="nl-NL" baseline="0" noProof="0" dirty="0"/>
              <a:t>De Stratigrafische Nomenclator geeft de uitleg en betekenis van de gesteentelagen die gebruikt worden in de kaarten en modellen. De nomenclator is te vinden onder het tabblad ondergrondmodellen.</a:t>
            </a:r>
          </a:p>
          <a:p>
            <a:endParaRPr lang="nl-NL" noProof="0" dirty="0"/>
          </a:p>
          <a:p>
            <a:r>
              <a:rPr lang="nl-NL" noProof="0" dirty="0"/>
              <a:t>Iedereen die twijfelt</a:t>
            </a:r>
            <a:r>
              <a:rPr lang="nl-NL" baseline="0" noProof="0" dirty="0"/>
              <a:t> of een gegeven wel klopt, kan dit melden via de optie Terugmelden rechtsboven in het BROloket. </a:t>
            </a:r>
          </a:p>
          <a:p>
            <a:r>
              <a:rPr lang="nl-NL" noProof="0" dirty="0"/>
              <a:t>In feite is ieder</a:t>
            </a:r>
            <a:r>
              <a:rPr lang="nl-NL" baseline="0" noProof="0" dirty="0"/>
              <a:t> bestuursorgaan verplicht het te melden als er getwijfeld wordt aan een gegeven. Via dit mechanisme wordt </a:t>
            </a:r>
            <a:r>
              <a:rPr lang="nl-NL" noProof="0" dirty="0"/>
              <a:t>de kwaliteit van de BRO verbeterd.</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279338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 voorziening PDOK</a:t>
            </a:r>
            <a:r>
              <a:rPr lang="nl-NL" baseline="0" noProof="0" dirty="0"/>
              <a:t> is zeer geschikt als de BRO gegevens worden ingelezen in een eigen GIS systeem er daar gecombineerd met andere gegevens. </a:t>
            </a:r>
          </a:p>
          <a:p>
            <a:r>
              <a:rPr lang="nl-NL" baseline="0" noProof="0" dirty="0"/>
              <a:t>PDOK bevat een viewer en datasets om te downloaden.</a:t>
            </a:r>
          </a:p>
          <a:p>
            <a:r>
              <a:rPr lang="nl-NL" baseline="0" noProof="0" dirty="0"/>
              <a:t>Het downloaden kan handmatig, maar ook geautomatiseerd plaatsvinden.</a:t>
            </a:r>
          </a:p>
          <a:p>
            <a:r>
              <a:rPr lang="nl-NL" baseline="0" noProof="0" dirty="0"/>
              <a:t>In tegenstelling tot het BROloket wordt heel Nederland gedownload; er is geen mogelijkheid om een regio te selecteren.</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3528402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een voorbeeld van de viewer</a:t>
            </a:r>
            <a:r>
              <a:rPr lang="nl-NL" baseline="0" noProof="0" dirty="0"/>
              <a:t> van PDOK. Er worden 4 kaartlagen gecombineerd, zie blok met rode tekst.</a:t>
            </a:r>
          </a:p>
          <a:p>
            <a:r>
              <a:rPr lang="nl-NL" baseline="0" noProof="0" dirty="0"/>
              <a:t>De gegevens zijn nu niet in te zien. De bedoeling van de viewer is dat je kunt oriënteren welke datasets gedownload moeten worden.</a:t>
            </a:r>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17</a:t>
            </a:fld>
            <a:endParaRPr lang="nl-NL"/>
          </a:p>
        </p:txBody>
      </p:sp>
    </p:spTree>
    <p:extLst>
      <p:ext uri="{BB962C8B-B14F-4D97-AF65-F5344CB8AC3E}">
        <p14:creationId xmlns:p14="http://schemas.microsoft.com/office/powerpoint/2010/main" val="2025335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PDOK bevat twee typen services: Geos</a:t>
            </a:r>
            <a:r>
              <a:rPr lang="nl-NL" baseline="0" noProof="0" dirty="0"/>
              <a:t>ervices en Downloads.</a:t>
            </a:r>
          </a:p>
          <a:p>
            <a:endParaRPr lang="nl-NL" noProof="0" dirty="0"/>
          </a:p>
          <a:p>
            <a:r>
              <a:rPr lang="nl-NL" noProof="0" dirty="0"/>
              <a:t>De</a:t>
            </a:r>
            <a:r>
              <a:rPr lang="nl-NL" baseline="0" noProof="0" dirty="0"/>
              <a:t> Geoservices zijn eigenlijk afbeeldingen van de kaartlagen. De kaartlagen kunnen met elkaar worden gecombineerd, maar het is niet mogelijk de gegevens verder te analyseren. Het zijn de totale kaartlagen waar je naar kijkt.</a:t>
            </a:r>
          </a:p>
          <a:p>
            <a:endParaRPr lang="nl-NL" baseline="0" noProof="0" dirty="0"/>
          </a:p>
          <a:p>
            <a:r>
              <a:rPr lang="nl-NL" baseline="0" noProof="0" dirty="0"/>
              <a:t>Bij de downloads worden Geopackages aangeboden. Dat zijn kleine databases met alle gegevens. Die databases worden ingelezen in een GIS system en dan kunnen wel de gegevens worden geanalyseerd. Dat zien we in het voorbeeld.</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18</a:t>
            </a:fld>
            <a:endParaRPr lang="nl-NL"/>
          </a:p>
        </p:txBody>
      </p:sp>
    </p:spTree>
    <p:extLst>
      <p:ext uri="{BB962C8B-B14F-4D97-AF65-F5344CB8AC3E}">
        <p14:creationId xmlns:p14="http://schemas.microsoft.com/office/powerpoint/2010/main" val="2239593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een voorbeeld van de Geoservices ingelezen in QGIS, een open GIS systeem, dus beschikbaar voor iedereen.</a:t>
            </a:r>
          </a:p>
          <a:p>
            <a:r>
              <a:rPr lang="nl-NL" noProof="0" dirty="0"/>
              <a:t>Duidelijk zijn de verschillende datasets</a:t>
            </a:r>
            <a:r>
              <a:rPr lang="nl-NL" baseline="0" noProof="0" dirty="0"/>
              <a:t> in kaartlagen te zien. </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59997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a:t>
            </a:r>
            <a:r>
              <a:rPr lang="nl-NL" dirty="0"/>
              <a:t> </a:t>
            </a:r>
            <a:r>
              <a:rPr lang="nl-NL" noProof="0" dirty="0"/>
              <a:t>afbeelding</a:t>
            </a:r>
            <a:r>
              <a:rPr lang="nl-NL" baseline="0" dirty="0"/>
              <a:t> </a:t>
            </a:r>
            <a:r>
              <a:rPr lang="nl-NL" baseline="0" noProof="0" dirty="0"/>
              <a:t>geeft</a:t>
            </a:r>
            <a:r>
              <a:rPr lang="nl-NL" baseline="0" dirty="0"/>
              <a:t> aan wat de stappen zijn in werken met de BRO. Het laat ook de samenhang zien tussen de 4 plichten van de wet Bro.</a:t>
            </a:r>
          </a:p>
          <a:p>
            <a:endParaRPr lang="nl-NL" baseline="0" dirty="0"/>
          </a:p>
          <a:p>
            <a:pPr marL="228600" indent="-228600">
              <a:buAutoNum type="arabicPeriod"/>
            </a:pPr>
            <a:r>
              <a:rPr lang="nl-NL" baseline="0" noProof="0" dirty="0"/>
              <a:t>Inwinnen: </a:t>
            </a:r>
            <a:br>
              <a:rPr lang="nl-NL" baseline="0" noProof="0" dirty="0"/>
            </a:br>
            <a:r>
              <a:rPr lang="nl-NL" baseline="0" noProof="0" dirty="0"/>
              <a:t>Sinds</a:t>
            </a:r>
            <a:r>
              <a:rPr lang="nl-NL" baseline="0" dirty="0"/>
              <a:t> de wet van kracht is geworden, worden gegevens die bij bronhouders ingewonnen worden, in de BRO geregistreerd. </a:t>
            </a:r>
          </a:p>
          <a:p>
            <a:pPr marL="228600" indent="-228600">
              <a:buAutoNum type="arabicPeriod"/>
            </a:pPr>
            <a:endParaRPr lang="nl-NL" baseline="0" dirty="0"/>
          </a:p>
          <a:p>
            <a:pPr marL="228600" indent="-228600">
              <a:buAutoNum type="arabicPeriod"/>
            </a:pPr>
            <a:r>
              <a:rPr lang="nl-NL" baseline="0" dirty="0"/>
              <a:t>Leveren:</a:t>
            </a:r>
            <a:br>
              <a:rPr lang="nl-NL" baseline="0" dirty="0"/>
            </a:br>
            <a:r>
              <a:rPr lang="nl-NL" baseline="0" dirty="0"/>
              <a:t>Dat </a:t>
            </a:r>
            <a:r>
              <a:rPr lang="nl-NL" baseline="0" noProof="0" dirty="0"/>
              <a:t>gebeurt via het Bronhouderportaal. </a:t>
            </a:r>
            <a:r>
              <a:rPr lang="nl-NL" noProof="0" dirty="0"/>
              <a:t>De</a:t>
            </a:r>
            <a:r>
              <a:rPr lang="nl-NL" baseline="0" noProof="0" dirty="0"/>
              <a:t> gegevens worden gecontroleerd</a:t>
            </a:r>
            <a:r>
              <a:rPr lang="nl-NL" baseline="0" dirty="0"/>
              <a:t>, goedgekeurd door de bronhouder en vervolgens opgenomen in de database van de BRO.</a:t>
            </a:r>
          </a:p>
          <a:p>
            <a:endParaRPr lang="nl-NL" baseline="0" dirty="0"/>
          </a:p>
          <a:p>
            <a:pPr marL="228600" indent="-228600">
              <a:buAutoNum type="arabicPeriod" startAt="3"/>
            </a:pPr>
            <a:r>
              <a:rPr lang="nl-NL" baseline="0" dirty="0"/>
              <a:t>Gebruiken:</a:t>
            </a:r>
            <a:br>
              <a:rPr lang="nl-NL" baseline="0" dirty="0"/>
            </a:br>
            <a:r>
              <a:rPr lang="nl-NL" baseline="0" dirty="0"/>
              <a:t>De gegevens worden uit de database BRO gehaald en toegepast in de dagelijkse opgaven: bij onderzoeken naar nieuwe infrastructurele projecten of grotere maatschappelijke opgaven. </a:t>
            </a:r>
          </a:p>
          <a:p>
            <a:endParaRPr lang="nl-NL" baseline="0" dirty="0"/>
          </a:p>
          <a:p>
            <a:pPr marL="228600" indent="-228600">
              <a:buAutoNum type="arabicPeriod" startAt="4"/>
            </a:pPr>
            <a:r>
              <a:rPr lang="nl-NL" baseline="0" dirty="0"/>
              <a:t>Terugmelden</a:t>
            </a:r>
            <a:br>
              <a:rPr lang="nl-NL" baseline="0" dirty="0"/>
            </a:br>
            <a:r>
              <a:rPr lang="nl-NL" baseline="0" dirty="0"/>
              <a:t>Wanneer bij het gebruiken van de gegevens twijfels ontstaan over de juistheid van een gegeven, kan dit worden gemeld bij de beheerder van de BRO. Voor bestuursorganen is het verplicht om te melden.</a:t>
            </a:r>
            <a:br>
              <a:rPr lang="nl-NL" baseline="0" dirty="0"/>
            </a:br>
            <a:r>
              <a:rPr lang="nl-NL" baseline="0" dirty="0"/>
              <a:t>Terugmelden kan via het terugmeldingsformulier op de website basisregistratieondergrond.nl. Daar staat ook het proces verder uitgelegd.</a:t>
            </a:r>
          </a:p>
          <a:p>
            <a:endParaRPr lang="nl-NL" baseline="0" dirty="0"/>
          </a:p>
          <a:p>
            <a:pPr marL="228600" indent="-228600">
              <a:buAutoNum type="arabicPeriod" startAt="5"/>
            </a:pPr>
            <a:r>
              <a:rPr lang="nl-NL" baseline="0" dirty="0"/>
              <a:t>Onderzoeken</a:t>
            </a:r>
            <a:br>
              <a:rPr lang="nl-NL" baseline="0" dirty="0"/>
            </a:br>
            <a:r>
              <a:rPr lang="nl-NL" baseline="0" dirty="0"/>
              <a:t>De bronhouder, eigenaar van de registratie, wordt geïnformeerd over de terugmelding en is verplicht het gegeven te controleren en </a:t>
            </a:r>
            <a:r>
              <a:rPr lang="nl-NL" baseline="0" dirty="0" err="1"/>
              <a:t>zonodig</a:t>
            </a:r>
            <a:r>
              <a:rPr lang="nl-NL" baseline="0" dirty="0"/>
              <a:t> te corrigeren.</a:t>
            </a:r>
          </a:p>
          <a:p>
            <a:endParaRPr lang="nl-NL" baseline="0" dirty="0"/>
          </a:p>
          <a:p>
            <a:endParaRPr lang="en-US" baseline="0" dirty="0"/>
          </a:p>
          <a:p>
            <a:r>
              <a:rPr lang="nl-NL" baseline="0" dirty="0"/>
              <a:t>Hoe meer verkenningen worden geregistreerd hoe meer en </a:t>
            </a:r>
            <a:r>
              <a:rPr lang="nl-NL" baseline="0" noProof="0" dirty="0"/>
              <a:t>beter</a:t>
            </a:r>
            <a:r>
              <a:rPr lang="nl-NL" baseline="0" dirty="0"/>
              <a:t> de BRO gebruikt kan worden</a:t>
            </a:r>
            <a:r>
              <a:rPr lang="en-US" baseline="0" dirty="0"/>
              <a:t>.</a:t>
            </a:r>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a:t>
            </a:fld>
            <a:endParaRPr lang="nl-NL"/>
          </a:p>
        </p:txBody>
      </p:sp>
    </p:spTree>
    <p:extLst>
      <p:ext uri="{BB962C8B-B14F-4D97-AF65-F5344CB8AC3E}">
        <p14:creationId xmlns:p14="http://schemas.microsoft.com/office/powerpoint/2010/main" val="3401281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In dit voorbeeld is de ATOM van de Geomorfologische</a:t>
            </a:r>
            <a:r>
              <a:rPr lang="nl-NL" baseline="0" noProof="0" dirty="0"/>
              <a:t> kaart ingeladen in QGIS. </a:t>
            </a:r>
          </a:p>
          <a:p>
            <a:r>
              <a:rPr lang="nl-NL" baseline="0" noProof="0" dirty="0"/>
              <a:t>In die dataset is gefilterd op het type Dekzandruggen. </a:t>
            </a:r>
          </a:p>
          <a:p>
            <a:r>
              <a:rPr lang="nl-NL" baseline="0" noProof="0" dirty="0"/>
              <a:t>Vervolgens is de kaartlaag ‘Referentiekaart’ toegevoegd zodat duidelijk is waar de Dekzandruggen zich bevinden. </a:t>
            </a:r>
          </a:p>
          <a:p>
            <a:r>
              <a:rPr lang="nl-NL" baseline="0" noProof="0" dirty="0"/>
              <a:t>Nu zijn de gegevens geanalyseerd.</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20</a:t>
            </a:fld>
            <a:endParaRPr lang="nl-NL"/>
          </a:p>
        </p:txBody>
      </p:sp>
    </p:spTree>
    <p:extLst>
      <p:ext uri="{BB962C8B-B14F-4D97-AF65-F5344CB8AC3E}">
        <p14:creationId xmlns:p14="http://schemas.microsoft.com/office/powerpoint/2010/main" val="208222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Om de gegevens uit de BRO automatisch</a:t>
            </a:r>
            <a:r>
              <a:rPr lang="nl-NL" baseline="0" noProof="0" dirty="0"/>
              <a:t> in te lezen in het eigen GIS systeem is het belangrijk aan te sluiten op de Landelijke Voorziening BRO webservices. Hiervoor is het nodig aan te melden bij de BRO Servicedesk. Om de gegevens beveiligd te verzenden is een PKI-overheidscertificaat nodig.</a:t>
            </a:r>
          </a:p>
          <a:p>
            <a:endParaRPr lang="nl-NL" baseline="0" noProof="0" dirty="0"/>
          </a:p>
          <a:p>
            <a:r>
              <a:rPr lang="nl-NL" baseline="0" noProof="0" dirty="0"/>
              <a:t>Alle registratieobjecten worden realtime, dus zodra ze zijn geregistreerd en verwerkt in de database, aangeboden aan de afnemers.</a:t>
            </a:r>
          </a:p>
          <a:p>
            <a:r>
              <a:rPr lang="nl-NL" baseline="0" noProof="0" dirty="0"/>
              <a:t>De modellen zijn niet via deze webservices te downloaden.</a:t>
            </a:r>
          </a:p>
          <a:p>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21</a:t>
            </a:fld>
            <a:endParaRPr lang="nl-NL"/>
          </a:p>
        </p:txBody>
      </p:sp>
    </p:spTree>
    <p:extLst>
      <p:ext uri="{BB962C8B-B14F-4D97-AF65-F5344CB8AC3E}">
        <p14:creationId xmlns:p14="http://schemas.microsoft.com/office/powerpoint/2010/main" val="953929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laatste optie is dat de BRO gegevens te bekijken via de systemen of pakketten van leveranciers.</a:t>
            </a:r>
          </a:p>
          <a:p>
            <a:r>
              <a:rPr lang="nl-NL" sz="1200" kern="1200" dirty="0">
                <a:solidFill>
                  <a:schemeClr val="tx1"/>
                </a:solidFill>
                <a:effectLst/>
                <a:latin typeface="+mn-lt"/>
                <a:ea typeface="+mn-ea"/>
                <a:cs typeface="+mn-cs"/>
              </a:rPr>
              <a:t>Daarin zijn de BRO gegevens gecombineerd met andere gegevens.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Let er wel op dat actuele gegevens uit de BRO worden gebruikt. Die zijn gestandaardiseerd</a:t>
            </a:r>
            <a:r>
              <a:rPr lang="nl-NL" sz="1200" kern="1200" baseline="0" dirty="0">
                <a:solidFill>
                  <a:schemeClr val="tx1"/>
                </a:solidFill>
                <a:effectLst/>
                <a:latin typeface="+mn-lt"/>
                <a:ea typeface="+mn-ea"/>
                <a:cs typeface="+mn-cs"/>
              </a:rPr>
              <a:t> en betrouwbaar.</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7916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noProof="0" dirty="0">
                <a:solidFill>
                  <a:schemeClr val="tx1"/>
                </a:solidFill>
                <a:effectLst/>
                <a:latin typeface="+mn-lt"/>
                <a:ea typeface="+mn-ea"/>
                <a:cs typeface="+mn-cs"/>
              </a:rPr>
              <a:t>Informatie over de datasets en de services waarmee je gegevens kunt downloaden vind je in het Nationaal </a:t>
            </a:r>
            <a:r>
              <a:rPr lang="nl-NL" sz="1200" kern="1200" noProof="0" dirty="0" err="1">
                <a:solidFill>
                  <a:schemeClr val="tx1"/>
                </a:solidFill>
                <a:effectLst/>
                <a:latin typeface="+mn-lt"/>
                <a:ea typeface="+mn-ea"/>
                <a:cs typeface="+mn-cs"/>
              </a:rPr>
              <a:t>Georegister</a:t>
            </a:r>
            <a:r>
              <a:rPr lang="nl-NL" sz="1200" kern="1200" noProof="0" dirty="0">
                <a:solidFill>
                  <a:schemeClr val="tx1"/>
                </a:solidFill>
                <a:effectLst/>
                <a:latin typeface="+mn-lt"/>
                <a:ea typeface="+mn-ea"/>
                <a:cs typeface="+mn-cs"/>
              </a:rPr>
              <a:t>. Dat is een catalogus met informatie over de inhoud</a:t>
            </a:r>
            <a:r>
              <a:rPr lang="nl-NL" sz="1200" kern="1200" baseline="0" noProof="0" dirty="0">
                <a:solidFill>
                  <a:schemeClr val="tx1"/>
                </a:solidFill>
                <a:effectLst/>
                <a:latin typeface="+mn-lt"/>
                <a:ea typeface="+mn-ea"/>
                <a:cs typeface="+mn-cs"/>
              </a:rPr>
              <a:t> en beschikbaarheid van de gegevens en de services waarmee de gegevens op te halen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noProof="0" dirty="0">
                <a:solidFill>
                  <a:schemeClr val="tx1"/>
                </a:solidFill>
                <a:effectLst/>
                <a:latin typeface="+mn-lt"/>
                <a:ea typeface="+mn-ea"/>
                <a:cs typeface="+mn-cs"/>
              </a:rPr>
              <a:t>Zoek in het zoekveld op ‘BRO’ om alle datasets en services van de BRO te zien.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23</a:t>
            </a:fld>
            <a:endParaRPr lang="nl-NL"/>
          </a:p>
        </p:txBody>
      </p:sp>
    </p:spTree>
    <p:extLst>
      <p:ext uri="{BB962C8B-B14F-4D97-AF65-F5344CB8AC3E}">
        <p14:creationId xmlns:p14="http://schemas.microsoft.com/office/powerpoint/2010/main" val="412221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a:t>In deze presentatie gaan we verder in op het aanleveren van gegevens aan de BRO en over het afnemen of gebruiken van gegevens en modellen uit de BRO</a:t>
            </a:r>
            <a:endParaRPr lang="nl-NL" baseline="0" dirty="0"/>
          </a:p>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a:t>We </a:t>
            </a:r>
            <a:r>
              <a:rPr lang="nl-NL" baseline="0" noProof="0" dirty="0"/>
              <a:t>bekijken</a:t>
            </a:r>
            <a:r>
              <a:rPr lang="en-US" baseline="0" dirty="0"/>
              <a:t> hierbij de </a:t>
            </a:r>
            <a:r>
              <a:rPr lang="nl-NL" baseline="0" noProof="0" dirty="0"/>
              <a:t>verschillende</a:t>
            </a:r>
            <a:r>
              <a:rPr lang="en-US" baseline="0" dirty="0"/>
              <a:t> </a:t>
            </a:r>
            <a:r>
              <a:rPr lang="en-US" baseline="0" dirty="0" err="1"/>
              <a:t>mogelijkheden</a:t>
            </a:r>
            <a:r>
              <a:rPr lang="en-US" baseline="0" dirty="0"/>
              <a:t>.</a:t>
            </a:r>
          </a:p>
          <a:p>
            <a:pPr marL="0" marR="0" indent="0" algn="l" defTabSz="913334"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a:p>
            <a:endParaRPr lang="en-US"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3</a:t>
            </a:fld>
            <a:endParaRPr lang="nl-NL" dirty="0"/>
          </a:p>
        </p:txBody>
      </p:sp>
    </p:spTree>
    <p:extLst>
      <p:ext uri="{BB962C8B-B14F-4D97-AF65-F5344CB8AC3E}">
        <p14:creationId xmlns:p14="http://schemas.microsoft.com/office/powerpoint/2010/main" val="60246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noProof="0" dirty="0"/>
              <a:t>Manieren van aanleveren </a:t>
            </a:r>
          </a:p>
          <a:p>
            <a:endParaRPr lang="nl-NL" noProof="0" dirty="0"/>
          </a:p>
          <a:p>
            <a:r>
              <a:rPr lang="nl-NL" noProof="0" dirty="0"/>
              <a:t>De gegevens van sonderingen, boringen, grondwatermonitoringputten</a:t>
            </a:r>
            <a:r>
              <a:rPr lang="nl-NL" baseline="0" noProof="0" dirty="0"/>
              <a:t> en -standen worden aan de BRO aangeleverd via het Bronhouderportaal.</a:t>
            </a:r>
          </a:p>
          <a:p>
            <a:r>
              <a:rPr lang="nl-NL" baseline="0" noProof="0" dirty="0"/>
              <a:t>Dit is een voorziening waarop alle bronhouders zijn aangesloten.</a:t>
            </a:r>
          </a:p>
          <a:p>
            <a:r>
              <a:rPr lang="nl-NL" baseline="0" noProof="0" dirty="0"/>
              <a:t>Alle bronhouders zijn verplicht gegevens aan te leveren aan de BRO. Zij hoeven dit niet zelf te doen, zij kunnen gegevensleveranciers machtigen om voor hen de registraties in de BRO in te voeren.</a:t>
            </a:r>
          </a:p>
          <a:p>
            <a:r>
              <a:rPr lang="nl-NL" baseline="0" noProof="0" dirty="0"/>
              <a:t>Het is wel de verantwoordelijkheid van de bronhouder om de registraties te controleren en goed te keuren. Pas na dat moment worden de gegevens in de landelijke database van de BRO opgenomen en verwerkt.</a:t>
            </a:r>
          </a:p>
          <a:p>
            <a:endParaRPr lang="nl-NL" baseline="0" noProof="0" dirty="0"/>
          </a:p>
          <a:p>
            <a:r>
              <a:rPr lang="nl-NL" baseline="0" noProof="0" dirty="0"/>
              <a:t>Het aanleveren van gegevens kan op 2 manieren:</a:t>
            </a:r>
          </a:p>
          <a:p>
            <a:pPr marL="171450" indent="-171450">
              <a:buFont typeface="Arial" panose="020B0604020202020204" pitchFamily="34" charset="0"/>
              <a:buChar char="•"/>
            </a:pPr>
            <a:r>
              <a:rPr lang="nl-NL" baseline="0" noProof="0" dirty="0"/>
              <a:t>Inloggen in het Bronhouderportaal en de bestanden uploaden volgens de instructies.</a:t>
            </a:r>
          </a:p>
          <a:p>
            <a:pPr marL="171450" indent="-171450">
              <a:buFont typeface="Arial" panose="020B0604020202020204" pitchFamily="34" charset="0"/>
              <a:buChar char="•"/>
            </a:pPr>
            <a:r>
              <a:rPr lang="nl-NL" baseline="0" noProof="0" dirty="0"/>
              <a:t>Gegevens vanuit het eigen systeem automatisch aanleveren.</a:t>
            </a:r>
          </a:p>
          <a:p>
            <a:endParaRPr lang="nl-NL" baseline="0" noProof="0" dirty="0"/>
          </a:p>
          <a:p>
            <a:r>
              <a:rPr lang="nl-NL" baseline="0" noProof="0" dirty="0"/>
              <a:t>Bij beide manieren worden gecontroleerd of de gegevens voldoen aan de afspraken van de standaarden. </a:t>
            </a:r>
          </a:p>
          <a:p>
            <a:r>
              <a:rPr lang="nl-NL" baseline="0" noProof="0" dirty="0"/>
              <a:t>Die standaarden zijn te vinden in de catalogus en instructie die voor ieder registratieobject zijn gemaakt.</a:t>
            </a:r>
          </a:p>
          <a:p>
            <a:r>
              <a:rPr lang="nl-NL" noProof="0" dirty="0"/>
              <a:t>Om te controleren</a:t>
            </a:r>
            <a:r>
              <a:rPr lang="nl-NL" baseline="0" noProof="0" dirty="0"/>
              <a:t> of de gegevens voldoen aan de standaard, kan je de gegevens eerst inlezen in de demo-versie van het Bronhouderportaal. </a:t>
            </a:r>
          </a:p>
          <a:p>
            <a:r>
              <a:rPr lang="nl-NL" noProof="0" dirty="0"/>
              <a:t>Ook zijn er pakketten op de markt</a:t>
            </a:r>
            <a:r>
              <a:rPr lang="nl-NL" baseline="0" noProof="0" dirty="0"/>
              <a:t> om dit te controleren.</a:t>
            </a:r>
          </a:p>
          <a:p>
            <a:endParaRPr lang="nl-NL" noProof="0" dirty="0"/>
          </a:p>
          <a:p>
            <a:r>
              <a:rPr lang="nl-NL" noProof="0" dirty="0"/>
              <a:t>Heeft uw organisatie nog gegevens van onderzoeken liggen die u ook in de BRO wilt inlezen? Dan kan dat als</a:t>
            </a:r>
            <a:r>
              <a:rPr lang="nl-NL" baseline="0" noProof="0" dirty="0"/>
              <a:t> de registraties aan de standaard voldoen. De Servicedesk BRO kan helpen.</a:t>
            </a:r>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dirty="0"/>
          </a:p>
        </p:txBody>
      </p:sp>
    </p:spTree>
    <p:extLst>
      <p:ext uri="{BB962C8B-B14F-4D97-AF65-F5344CB8AC3E}">
        <p14:creationId xmlns:p14="http://schemas.microsoft.com/office/powerpoint/2010/main" val="400484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Er zijn diverse manieren om de gegevens</a:t>
            </a:r>
            <a:r>
              <a:rPr lang="nl-NL" baseline="0" noProof="0" dirty="0"/>
              <a:t> uit de BRO te gebruiken. De keuze van het uitgiftekanaal hangt af van doel en werkwijze.</a:t>
            </a:r>
          </a:p>
          <a:p>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Nadat gegevens</a:t>
            </a:r>
            <a:r>
              <a:rPr lang="nl-NL" baseline="0" noProof="0" dirty="0"/>
              <a:t> zijn ge</a:t>
            </a:r>
            <a:r>
              <a:rPr lang="nl-NL" noProof="0" dirty="0"/>
              <a:t>registreerd kunnen ze worden</a:t>
            </a:r>
            <a:r>
              <a:rPr lang="nl-NL" baseline="0" noProof="0" dirty="0"/>
              <a:t> gebruikt. En uiteraard geldt dat hoe meer gegevens in de BRO komen hoe meer gegevens gebruikt kunnen worden. Hoe beter de onderzoeken zijn.</a:t>
            </a:r>
            <a:endParaRPr lang="nl-NL" noProof="0" dirty="0"/>
          </a:p>
          <a:p>
            <a:endParaRPr lang="nl-NL" noProof="0" dirty="0"/>
          </a:p>
          <a:p>
            <a:r>
              <a:rPr lang="nl-NL" sz="1200" kern="1200" noProof="0" dirty="0">
                <a:solidFill>
                  <a:schemeClr val="tx1"/>
                </a:solidFill>
                <a:effectLst/>
                <a:latin typeface="+mn-lt"/>
                <a:ea typeface="+mn-ea"/>
                <a:cs typeface="+mn-cs"/>
              </a:rPr>
              <a:t>Er zijn 3 manieren mogelijk om gegevens uit de BRO te halen; we noemen dat de uitgiftekanalen.</a:t>
            </a:r>
          </a:p>
          <a:p>
            <a:r>
              <a:rPr lang="nl-NL" sz="1200" kern="1200" noProof="0" dirty="0">
                <a:solidFill>
                  <a:schemeClr val="tx1"/>
                </a:solidFill>
                <a:effectLst/>
                <a:latin typeface="+mn-lt"/>
                <a:ea typeface="+mn-ea"/>
                <a:cs typeface="+mn-cs"/>
              </a:rPr>
              <a:t>Welk uitgiftekanaal je gebruikt is afhankelijk van wat je met de gegevens wilt gaan doen, waar je ze voor nodig hebt en de manier waarop je de gegevens wilt gebruiken.</a:t>
            </a:r>
          </a:p>
          <a:p>
            <a:r>
              <a:rPr lang="nl-NL" sz="1200" kern="1200" noProof="0" dirty="0">
                <a:solidFill>
                  <a:schemeClr val="tx1"/>
                </a:solidFill>
                <a:effectLst/>
                <a:latin typeface="+mn-lt"/>
                <a:ea typeface="+mn-ea"/>
                <a:cs typeface="+mn-cs"/>
              </a:rPr>
              <a:t>Ga je alleen opzoeken welke gegevens er zijn? Wil je ze alleen bekijken? Wil je ze ook downloaden en in eigen rapport gebruiken? Of wil je de gegevens in je eigen systeem opnemen en combineren met eigen data?</a:t>
            </a:r>
          </a:p>
          <a:p>
            <a:r>
              <a:rPr lang="nl-NL" sz="1200" kern="1200" noProof="0" dirty="0">
                <a:solidFill>
                  <a:schemeClr val="tx1"/>
                </a:solidFill>
                <a:effectLst/>
                <a:latin typeface="+mn-lt"/>
                <a:ea typeface="+mn-ea"/>
                <a:cs typeface="+mn-cs"/>
              </a:rPr>
              <a:t>Als je gegevens wilt downloaden, wil je dat handmatig doen of volledig geautomatiseerd door het systeem?</a:t>
            </a:r>
          </a:p>
          <a:p>
            <a:r>
              <a:rPr lang="nl-NL" sz="1200" kern="1200" noProof="0" dirty="0">
                <a:solidFill>
                  <a:schemeClr val="tx1"/>
                </a:solidFill>
                <a:effectLst/>
                <a:latin typeface="+mn-lt"/>
                <a:ea typeface="+mn-ea"/>
                <a:cs typeface="+mn-cs"/>
              </a:rPr>
              <a:t>En heel belangrijk, wil je de gegevens van een regio bekijken of van heel Nederland?</a:t>
            </a:r>
          </a:p>
          <a:p>
            <a:endParaRPr lang="nl-NL" sz="1200" kern="1200" noProof="0" dirty="0">
              <a:solidFill>
                <a:schemeClr val="tx1"/>
              </a:solidFill>
              <a:effectLst/>
              <a:latin typeface="+mn-lt"/>
              <a:ea typeface="+mn-ea"/>
              <a:cs typeface="+mn-cs"/>
            </a:endParaRPr>
          </a:p>
          <a:p>
            <a:r>
              <a:rPr lang="nl-NL" sz="1200" kern="1200" noProof="0" dirty="0">
                <a:solidFill>
                  <a:schemeClr val="tx1"/>
                </a:solidFill>
                <a:effectLst/>
                <a:latin typeface="+mn-lt"/>
                <a:ea typeface="+mn-ea"/>
                <a:cs typeface="+mn-cs"/>
              </a:rPr>
              <a:t>Er zijn 3 uitgiftekanalen</a:t>
            </a:r>
            <a:r>
              <a:rPr lang="nl-NL" sz="1200" kern="1200" baseline="0" noProof="0" dirty="0">
                <a:solidFill>
                  <a:schemeClr val="tx1"/>
                </a:solidFill>
                <a:effectLst/>
                <a:latin typeface="+mn-lt"/>
                <a:ea typeface="+mn-ea"/>
                <a:cs typeface="+mn-cs"/>
              </a:rPr>
              <a:t> om gegevens uit de BRO te bekijken of te gebruiken. We bespreken ze op de volgende dia’s.</a:t>
            </a:r>
            <a:endParaRPr lang="nl-NL" sz="12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238248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a:t>
            </a:r>
            <a:r>
              <a:rPr lang="nl-NL" baseline="0" noProof="0" dirty="0"/>
              <a:t> BROloket biedt op een eenvoudige wijze een blik op de registraties van de onderzoeken.</a:t>
            </a:r>
          </a:p>
          <a:p>
            <a:r>
              <a:rPr lang="nl-NL" baseline="0" noProof="0" dirty="0"/>
              <a:t>De gegevens kunnen worden gedownload in de vorm van een PNG of SVG. Daarmee kunnen ze worden opgenomen in onderzoeksrapporten van planvorming.</a:t>
            </a:r>
          </a:p>
          <a:p>
            <a:r>
              <a:rPr lang="nl-NL" baseline="0" noProof="0" dirty="0"/>
              <a:t>De gegevens worden handmatig gedownload.</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6</a:t>
            </a:fld>
            <a:endParaRPr lang="nl-NL"/>
          </a:p>
        </p:txBody>
      </p:sp>
    </p:spTree>
    <p:extLst>
      <p:ext uri="{BB962C8B-B14F-4D97-AF65-F5344CB8AC3E}">
        <p14:creationId xmlns:p14="http://schemas.microsoft.com/office/powerpoint/2010/main" val="7457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een voorbeeld van een kaart met gegevens over bodemkundig booronderzoek (rondjes op de kaart).</a:t>
            </a:r>
          </a:p>
          <a:p>
            <a:r>
              <a:rPr lang="nl-NL" noProof="0" dirty="0"/>
              <a:t>Iedere boring is aanklikbaar.</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159843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Als een boring</a:t>
            </a:r>
            <a:r>
              <a:rPr lang="nl-NL" baseline="0" noProof="0" dirty="0"/>
              <a:t> wordt aangeklikt, verschijnen de basisgegevens.</a:t>
            </a:r>
          </a:p>
          <a:p>
            <a:r>
              <a:rPr lang="nl-NL" baseline="0" noProof="0" dirty="0"/>
              <a:t>Onder het kopje </a:t>
            </a:r>
            <a:r>
              <a:rPr lang="nl-NL" baseline="0" noProof="0" dirty="0" err="1"/>
              <a:t>Boormondersterprofiel</a:t>
            </a:r>
            <a:r>
              <a:rPr lang="nl-NL" baseline="0" noProof="0" dirty="0"/>
              <a:t> wordt het profiel getoond.</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84865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a:t>
            </a:r>
            <a:r>
              <a:rPr lang="nl-NL" baseline="0" noProof="0" dirty="0"/>
              <a:t>et boormonsterprofiel. Rechts staat de legenda.</a:t>
            </a:r>
          </a:p>
          <a:p>
            <a:r>
              <a:rPr lang="nl-NL" baseline="0" noProof="0" dirty="0"/>
              <a:t>Opslaan op de eigen computer kan door ‘opslaan profiel’ te kiezen. Er wordt een PNG gemaakt.</a:t>
            </a:r>
          </a:p>
          <a:p>
            <a:endParaRPr lang="nl-NL" baseline="0" noProof="0" dirty="0"/>
          </a:p>
          <a:p>
            <a:r>
              <a:rPr lang="nl-NL" noProof="0" dirty="0"/>
              <a:t>Als</a:t>
            </a:r>
            <a:r>
              <a:rPr lang="nl-NL" baseline="0" noProof="0" dirty="0"/>
              <a:t> een sondering wordt opgeslagen, gebeurt dat in de vorm van een SVG. Dat is een type afbeelding waarbij de kwaliteit wordt gewaarborgd, ook al wordt de afbeelding uitgerekt. </a:t>
            </a:r>
          </a:p>
          <a:p>
            <a:r>
              <a:rPr lang="nl-NL" baseline="0" noProof="0" dirty="0"/>
              <a:t>Het programmateam werkt eraan om de afbeeldingen van alle registraties om te zetten in een SVG-bestand.</a:t>
            </a:r>
            <a:endParaRPr lang="nl-NL" noProof="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9</a:t>
            </a:fld>
            <a:endParaRPr lang="nl-NL"/>
          </a:p>
        </p:txBody>
      </p:sp>
    </p:spTree>
    <p:extLst>
      <p:ext uri="{BB962C8B-B14F-4D97-AF65-F5344CB8AC3E}">
        <p14:creationId xmlns:p14="http://schemas.microsoft.com/office/powerpoint/2010/main" val="354735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626223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60994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C14C-AD9D-4B57-8900-6FDDD7F2441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558A48E2-4378-4414-9264-64BA7A3041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DC76521D-DEAE-413A-8B3A-BFDE48802519}"/>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9253AD68-8BCC-4038-BB72-886611269D4D}"/>
              </a:ext>
            </a:extLst>
          </p:cNvPr>
          <p:cNvSpPr>
            <a:spLocks noGrp="1"/>
          </p:cNvSpPr>
          <p:nvPr>
            <p:ph type="ftr" sz="quarter" idx="11"/>
          </p:nvPr>
        </p:nvSpPr>
        <p:spPr/>
        <p:txBody>
          <a:bodyPr/>
          <a:lstStyle/>
          <a:p>
            <a:r>
              <a:rPr lang="nl-NL"/>
              <a:t>Basispresentaties | Werken met de BRO</a:t>
            </a:r>
          </a:p>
        </p:txBody>
      </p:sp>
      <p:sp>
        <p:nvSpPr>
          <p:cNvPr id="6" name="Slide Number Placeholder 5">
            <a:extLst>
              <a:ext uri="{FF2B5EF4-FFF2-40B4-BE49-F238E27FC236}">
                <a16:creationId xmlns:a16="http://schemas.microsoft.com/office/drawing/2014/main" id="{E64945F5-622D-46E6-9611-2F9BC0909F6B}"/>
              </a:ext>
            </a:extLst>
          </p:cNvPr>
          <p:cNvSpPr>
            <a:spLocks noGrp="1"/>
          </p:cNvSpPr>
          <p:nvPr>
            <p:ph type="sldNum" sz="quarter" idx="12"/>
          </p:nvPr>
        </p:nvSpPr>
        <p:spPr/>
        <p:txBody>
          <a:bodyPr/>
          <a:lstStyle/>
          <a:p>
            <a:fld id="{C64B6D60-86AA-4114-AF42-EDC1F8984C4A}" type="slidenum">
              <a:rPr lang="nl-NL" smtClean="0"/>
              <a:t>‹nr.›</a:t>
            </a:fld>
            <a:endParaRPr lang="nl-NL"/>
          </a:p>
        </p:txBody>
      </p:sp>
    </p:spTree>
    <p:extLst>
      <p:ext uri="{BB962C8B-B14F-4D97-AF65-F5344CB8AC3E}">
        <p14:creationId xmlns:p14="http://schemas.microsoft.com/office/powerpoint/2010/main" val="6678684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7" name="Afbeelding 6"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b="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9867795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2" name="Afbeelding 11"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8"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083307" y="0"/>
            <a:ext cx="6108700" cy="6858000"/>
          </a:xfrm>
          <a:prstGeom prst="rect">
            <a:avLst/>
          </a:prstGeom>
          <a:solidFill>
            <a:srgbClr val="007BC7"/>
          </a:solidFill>
          <a:ln w="9525">
            <a:noFill/>
            <a:miter lim="800000"/>
            <a:headEnd/>
            <a:tailEnd/>
          </a:ln>
          <a:effectLst/>
        </p:spPr>
        <p:txBody>
          <a:bodyPr wrap="none" anchor="ctr"/>
          <a:lstStyle/>
          <a:p>
            <a:endParaRPr lang="nl-NL" sz="2400"/>
          </a:p>
        </p:txBody>
      </p:sp>
      <p:sp>
        <p:nvSpPr>
          <p:cNvPr id="10243" name="Rectangle 3"/>
          <p:cNvSpPr>
            <a:spLocks noGrp="1" noChangeArrowheads="1"/>
          </p:cNvSpPr>
          <p:nvPr>
            <p:ph type="ctrTitle"/>
          </p:nvPr>
        </p:nvSpPr>
        <p:spPr>
          <a:xfrm>
            <a:off x="6716184" y="2878137"/>
            <a:ext cx="4798483" cy="857251"/>
          </a:xfrm>
        </p:spPr>
        <p:txBody>
          <a:bodyPr/>
          <a:lstStyle>
            <a:lvl1pPr defTabSz="810664" eaLnBrk="0" hangingPunct="0">
              <a:defRPr>
                <a:solidFill>
                  <a:schemeClr val="bg1"/>
                </a:solidFill>
              </a:defRPr>
            </a:lvl1pPr>
          </a:lstStyle>
          <a:p>
            <a:r>
              <a:rPr lang="nl-NL"/>
              <a:t>Klik om de stijl te bewerken</a:t>
            </a:r>
            <a:endParaRPr lang="en-GB"/>
          </a:p>
        </p:txBody>
      </p:sp>
      <p:sp>
        <p:nvSpPr>
          <p:cNvPr id="10244" name="Rectangle 4"/>
          <p:cNvSpPr>
            <a:spLocks noGrp="1" noChangeArrowheads="1"/>
          </p:cNvSpPr>
          <p:nvPr>
            <p:ph type="subTitle" idx="1"/>
          </p:nvPr>
        </p:nvSpPr>
        <p:spPr>
          <a:xfrm>
            <a:off x="6716184" y="3778251"/>
            <a:ext cx="4798483" cy="1752600"/>
          </a:xfrm>
        </p:spPr>
        <p:txBody>
          <a:bodyPr/>
          <a:lstStyle>
            <a:lvl1pPr marL="0" indent="2117" defTabSz="810664" eaLnBrk="0" hangingPunct="0">
              <a:buFont typeface="Arial" charset="0"/>
              <a:buNone/>
              <a:defRPr>
                <a:solidFill>
                  <a:srgbClr val="FFFFFF"/>
                </a:solidFill>
              </a:defRPr>
            </a:lvl1pPr>
          </a:lstStyle>
          <a:p>
            <a:r>
              <a:rPr lang="nl-NL"/>
              <a:t>Klik om het opmaakprofiel van de modelondertitel te bewerken</a:t>
            </a:r>
            <a:endParaRPr lang="en-GB"/>
          </a:p>
        </p:txBody>
      </p:sp>
      <p:sp>
        <p:nvSpPr>
          <p:cNvPr id="10245" name="Rectangle 5"/>
          <p:cNvSpPr>
            <a:spLocks noGrp="1" noChangeArrowheads="1"/>
          </p:cNvSpPr>
          <p:nvPr>
            <p:ph type="dt" sz="half" idx="2"/>
          </p:nvPr>
        </p:nvSpPr>
        <p:spPr>
          <a:xfrm>
            <a:off x="6716191" y="6515103"/>
            <a:ext cx="5242983" cy="209551"/>
          </a:xfrm>
        </p:spPr>
        <p:txBody>
          <a:bodyPr anchor="t"/>
          <a:lstStyle>
            <a:lvl1pPr algn="l">
              <a:defRPr/>
            </a:lvl1pPr>
          </a:lstStyle>
          <a:p>
            <a:endParaRPr lang="nl-NL" dirty="0"/>
          </a:p>
        </p:txBody>
      </p:sp>
      <p:pic>
        <p:nvPicPr>
          <p:cNvPr id="10246" name="Picture 6" descr="Z:\KA\Carma\DocSys\Customers\VenW Rijksbreed\Models\Presentaties\background_pictures\logo wit\RO_VW_diap.png"/>
          <p:cNvPicPr>
            <a:picLocks noChangeAspect="1" noChangeArrowheads="1"/>
          </p:cNvPicPr>
          <p:nvPr/>
        </p:nvPicPr>
        <p:blipFill>
          <a:blip r:embed="rId2" cstate="print"/>
          <a:srcRect l="46451" r="45684" b="20656"/>
          <a:stretch>
            <a:fillRect/>
          </a:stretch>
        </p:blipFill>
        <p:spPr bwMode="auto">
          <a:xfrm>
            <a:off x="5683251" y="3"/>
            <a:ext cx="892803" cy="1479551"/>
          </a:xfrm>
          <a:prstGeom prst="rect">
            <a:avLst/>
          </a:prstGeom>
          <a:noFill/>
          <a:ln w="9525">
            <a:noFill/>
            <a:miter lim="800000"/>
            <a:headEnd/>
            <a:tailEnd/>
          </a:ln>
        </p:spPr>
      </p:pic>
      <p:sp>
        <p:nvSpPr>
          <p:cNvPr id="2" name="TextBox 1">
            <a:extLst>
              <a:ext uri="{FF2B5EF4-FFF2-40B4-BE49-F238E27FC236}">
                <a16:creationId xmlns:a16="http://schemas.microsoft.com/office/drawing/2014/main" id="{25C1FA61-EE2E-48EF-9891-DBC466B494E0}"/>
              </a:ext>
            </a:extLst>
          </p:cNvPr>
          <p:cNvSpPr txBox="1"/>
          <p:nvPr userDrawn="1"/>
        </p:nvSpPr>
        <p:spPr>
          <a:xfrm>
            <a:off x="6724268" y="473037"/>
            <a:ext cx="4608512" cy="502766"/>
          </a:xfrm>
          <a:prstGeom prst="rect">
            <a:avLst/>
          </a:prstGeom>
          <a:noFill/>
        </p:spPr>
        <p:txBody>
          <a:bodyPr wrap="square" rtlCol="0">
            <a:spAutoFit/>
          </a:bodyPr>
          <a:lstStyle/>
          <a:p>
            <a:r>
              <a:rPr lang="nl-NL" sz="2667">
                <a:solidFill>
                  <a:schemeClr val="bg1"/>
                </a:solidFill>
                <a:latin typeface="+mj-lt"/>
                <a:ea typeface="+mj-ea"/>
                <a:cs typeface="+mj-cs"/>
              </a:rPr>
              <a:t>Ministerie van BZK</a:t>
            </a:r>
          </a:p>
        </p:txBody>
      </p:sp>
    </p:spTree>
    <p:extLst>
      <p:ext uri="{BB962C8B-B14F-4D97-AF65-F5344CB8AC3E}">
        <p14:creationId xmlns:p14="http://schemas.microsoft.com/office/powerpoint/2010/main" val="25562434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4"/>
          <p:cNvSpPr>
            <a:spLocks noGrp="1"/>
          </p:cNvSpPr>
          <p:nvPr>
            <p:ph type="sldNum" sz="quarter" idx="11"/>
          </p:nvPr>
        </p:nvSpPr>
        <p:spPr/>
        <p:txBody>
          <a:bodyPr/>
          <a:lstStyle>
            <a:lvl1pPr>
              <a:defRPr/>
            </a:lvl1pPr>
          </a:lstStyle>
          <a:p>
            <a:fld id="{2ACDB467-7873-4513-AFB0-64C93AB0D52A}"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endParaRPr lang="nl-NL" dirty="0"/>
          </a:p>
        </p:txBody>
      </p:sp>
      <p:sp>
        <p:nvSpPr>
          <p:cNvPr id="12"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16875092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nl-NL" dirty="0"/>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nl-NL"/>
              <a:t>Klik om de modelstijlen te bewerken</a:t>
            </a:r>
          </a:p>
        </p:txBody>
      </p:sp>
      <p:sp>
        <p:nvSpPr>
          <p:cNvPr id="5" name="Tijdelijke aanduiding voor dianummer 4"/>
          <p:cNvSpPr>
            <a:spLocks noGrp="1"/>
          </p:cNvSpPr>
          <p:nvPr>
            <p:ph type="sldNum" sz="quarter" idx="11"/>
          </p:nvPr>
        </p:nvSpPr>
        <p:spPr/>
        <p:txBody>
          <a:bodyPr/>
          <a:lstStyle>
            <a:lvl1pPr>
              <a:defRPr/>
            </a:lvl1pPr>
          </a:lstStyle>
          <a:p>
            <a:fld id="{DBD84257-ED32-48C1-8368-C36FAEBD5AE4}"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endParaRPr lang="nl-NL" dirty="0"/>
          </a:p>
        </p:txBody>
      </p:sp>
      <p:sp>
        <p:nvSpPr>
          <p:cNvPr id="7" name="Footer Placeholder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42720720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sz="half" idx="1"/>
          </p:nvPr>
        </p:nvSpPr>
        <p:spPr>
          <a:xfrm>
            <a:off x="622307" y="2068515"/>
            <a:ext cx="5499100" cy="4138612"/>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324607" y="2068515"/>
            <a:ext cx="5499100" cy="4138612"/>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1"/>
          </p:nvPr>
        </p:nvSpPr>
        <p:spPr/>
        <p:txBody>
          <a:bodyPr/>
          <a:lstStyle>
            <a:lvl1pPr>
              <a:defRPr/>
            </a:lvl1pPr>
          </a:lstStyle>
          <a:p>
            <a:fld id="{EAEFCD2F-3854-4509-94B1-251D221B176A}"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endParaRPr lang="nl-NL" dirty="0"/>
          </a:p>
        </p:txBody>
      </p:sp>
      <p:sp>
        <p:nvSpPr>
          <p:cNvPr id="8"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57690602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600" y="2060849"/>
            <a:ext cx="5386917" cy="639763"/>
          </a:xfrm>
        </p:spPr>
        <p:txBody>
          <a:bodyPr anchor="t" anchorCtr="0"/>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dirty="0"/>
              <a:t>Klik om de modelstijlen te bewerken</a:t>
            </a:r>
          </a:p>
        </p:txBody>
      </p:sp>
      <p:sp>
        <p:nvSpPr>
          <p:cNvPr id="4" name="Tijdelijke aanduiding voor inhoud 3"/>
          <p:cNvSpPr>
            <a:spLocks noGrp="1"/>
          </p:cNvSpPr>
          <p:nvPr>
            <p:ph sz="half" idx="2"/>
          </p:nvPr>
        </p:nvSpPr>
        <p:spPr>
          <a:xfrm>
            <a:off x="609600" y="2852937"/>
            <a:ext cx="5386917" cy="3273227"/>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193374" y="2060849"/>
            <a:ext cx="5389033" cy="639763"/>
          </a:xfrm>
        </p:spPr>
        <p:txBody>
          <a:bodyPr anchor="t" anchorCtr="0"/>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dirty="0"/>
              <a:t>Klik om de modelstijlen te bewerken</a:t>
            </a:r>
          </a:p>
        </p:txBody>
      </p:sp>
      <p:sp>
        <p:nvSpPr>
          <p:cNvPr id="6" name="Tijdelijke aanduiding voor inhoud 5"/>
          <p:cNvSpPr>
            <a:spLocks noGrp="1"/>
          </p:cNvSpPr>
          <p:nvPr>
            <p:ph sz="quarter" idx="4"/>
          </p:nvPr>
        </p:nvSpPr>
        <p:spPr>
          <a:xfrm>
            <a:off x="6193374" y="2852937"/>
            <a:ext cx="5389033" cy="3273227"/>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ianummer 7"/>
          <p:cNvSpPr>
            <a:spLocks noGrp="1"/>
          </p:cNvSpPr>
          <p:nvPr>
            <p:ph type="sldNum" sz="quarter" idx="11"/>
          </p:nvPr>
        </p:nvSpPr>
        <p:spPr/>
        <p:txBody>
          <a:bodyPr/>
          <a:lstStyle>
            <a:lvl1pPr>
              <a:defRPr/>
            </a:lvl1pPr>
          </a:lstStyle>
          <a:p>
            <a:fld id="{1E8DFE5E-4DF5-4E22-BF27-B57155238CA5}" type="slidenum">
              <a:rPr lang="nl-NL"/>
              <a:pPr/>
              <a:t>‹nr.›</a:t>
            </a:fld>
            <a:endParaRPr lang="nl-NL"/>
          </a:p>
        </p:txBody>
      </p:sp>
      <p:sp>
        <p:nvSpPr>
          <p:cNvPr id="9" name="Tijdelijke aanduiding voor datum 8"/>
          <p:cNvSpPr>
            <a:spLocks noGrp="1"/>
          </p:cNvSpPr>
          <p:nvPr>
            <p:ph type="dt" sz="half" idx="12"/>
          </p:nvPr>
        </p:nvSpPr>
        <p:spPr/>
        <p:txBody>
          <a:bodyPr/>
          <a:lstStyle>
            <a:lvl1pPr>
              <a:defRPr/>
            </a:lvl1pPr>
          </a:lstStyle>
          <a:p>
            <a:endParaRPr lang="nl-NL" dirty="0"/>
          </a:p>
        </p:txBody>
      </p:sp>
      <p:sp>
        <p:nvSpPr>
          <p:cNvPr id="10" name="Rectangle 6"/>
          <p:cNvSpPr>
            <a:spLocks noGrp="1" noChangeArrowheads="1"/>
          </p:cNvSpPr>
          <p:nvPr>
            <p:ph type="ftr" sz="quarter" idx="1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
        <p:nvSpPr>
          <p:cNvPr id="12" name="Titel 1"/>
          <p:cNvSpPr>
            <a:spLocks noGrp="1"/>
          </p:cNvSpPr>
          <p:nvPr>
            <p:ph type="title"/>
          </p:nvPr>
        </p:nvSpPr>
        <p:spPr>
          <a:xfrm>
            <a:off x="622307" y="1340768"/>
            <a:ext cx="11042319" cy="492125"/>
          </a:xfrm>
        </p:spPr>
        <p:txBody>
          <a:bodyPr/>
          <a:lstStyle/>
          <a:p>
            <a:r>
              <a:rPr lang="nl-NL" dirty="0"/>
              <a:t>Klik om de stijl te bewerken</a:t>
            </a:r>
          </a:p>
        </p:txBody>
      </p:sp>
    </p:spTree>
    <p:extLst>
      <p:ext uri="{BB962C8B-B14F-4D97-AF65-F5344CB8AC3E}">
        <p14:creationId xmlns:p14="http://schemas.microsoft.com/office/powerpoint/2010/main" val="19747965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dianummer 3"/>
          <p:cNvSpPr>
            <a:spLocks noGrp="1"/>
          </p:cNvSpPr>
          <p:nvPr>
            <p:ph type="sldNum" sz="quarter" idx="11"/>
          </p:nvPr>
        </p:nvSpPr>
        <p:spPr/>
        <p:txBody>
          <a:bodyPr/>
          <a:lstStyle>
            <a:lvl1pPr>
              <a:defRPr/>
            </a:lvl1pPr>
          </a:lstStyle>
          <a:p>
            <a:fld id="{632C4F18-1084-43BB-8F0C-8DDEC76DCA47}" type="slidenum">
              <a:rPr lang="nl-NL"/>
              <a:pPr/>
              <a:t>‹nr.›</a:t>
            </a:fld>
            <a:endParaRPr lang="nl-NL"/>
          </a:p>
        </p:txBody>
      </p:sp>
      <p:sp>
        <p:nvSpPr>
          <p:cNvPr id="5" name="Tijdelijke aanduiding voor datum 4"/>
          <p:cNvSpPr>
            <a:spLocks noGrp="1"/>
          </p:cNvSpPr>
          <p:nvPr>
            <p:ph type="dt" sz="half" idx="12"/>
          </p:nvPr>
        </p:nvSpPr>
        <p:spPr/>
        <p:txBody>
          <a:bodyPr/>
          <a:lstStyle>
            <a:lvl1pPr>
              <a:defRPr/>
            </a:lvl1pPr>
          </a:lstStyle>
          <a:p>
            <a:endParaRPr lang="nl-NL" dirty="0"/>
          </a:p>
        </p:txBody>
      </p:sp>
      <p:sp>
        <p:nvSpPr>
          <p:cNvPr id="6"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56949203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1"/>
          </p:nvPr>
        </p:nvSpPr>
        <p:spPr/>
        <p:txBody>
          <a:bodyPr/>
          <a:lstStyle>
            <a:lvl1pPr>
              <a:defRPr/>
            </a:lvl1pPr>
          </a:lstStyle>
          <a:p>
            <a:fld id="{53FF4269-9A2A-402C-95A8-1E64AE3A37F9}" type="slidenum">
              <a:rPr lang="nl-NL"/>
              <a:pPr/>
              <a:t>‹nr.›</a:t>
            </a:fld>
            <a:endParaRPr lang="nl-NL"/>
          </a:p>
        </p:txBody>
      </p:sp>
      <p:sp>
        <p:nvSpPr>
          <p:cNvPr id="4" name="Tijdelijke aanduiding voor datum 3"/>
          <p:cNvSpPr>
            <a:spLocks noGrp="1"/>
          </p:cNvSpPr>
          <p:nvPr>
            <p:ph type="dt" sz="half" idx="12"/>
          </p:nvPr>
        </p:nvSpPr>
        <p:spPr/>
        <p:txBody>
          <a:bodyPr/>
          <a:lstStyle>
            <a:lvl1pPr>
              <a:defRPr/>
            </a:lvl1pPr>
          </a:lstStyle>
          <a:p>
            <a:endParaRPr lang="nl-NL" dirty="0"/>
          </a:p>
        </p:txBody>
      </p:sp>
      <p:sp>
        <p:nvSpPr>
          <p:cNvPr id="5"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401806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
        <p:nvSpPr>
          <p:cNvPr id="2" name="Titel 1"/>
          <p:cNvSpPr>
            <a:spLocks noGrp="1"/>
          </p:cNvSpPr>
          <p:nvPr>
            <p:ph type="title"/>
          </p:nvPr>
        </p:nvSpPr>
        <p:spPr>
          <a:xfrm>
            <a:off x="624425" y="1341442"/>
            <a:ext cx="4011084" cy="719137"/>
          </a:xfrm>
        </p:spPr>
        <p:txBody>
          <a:bodyPr anchor="t" anchorCtr="0"/>
          <a:lstStyle>
            <a:lvl1pPr algn="l">
              <a:defRPr sz="2667" b="1"/>
            </a:lvl1pPr>
          </a:lstStyle>
          <a:p>
            <a:r>
              <a:rPr lang="nl-NL" dirty="0"/>
              <a:t>Klik om de stijl te bewerken</a:t>
            </a:r>
          </a:p>
        </p:txBody>
      </p:sp>
      <p:sp>
        <p:nvSpPr>
          <p:cNvPr id="3" name="Tijdelijke aanduiding voor inhoud 2"/>
          <p:cNvSpPr>
            <a:spLocks noGrp="1"/>
          </p:cNvSpPr>
          <p:nvPr>
            <p:ph idx="1"/>
          </p:nvPr>
        </p:nvSpPr>
        <p:spPr>
          <a:xfrm>
            <a:off x="4766733" y="1341440"/>
            <a:ext cx="6815667" cy="4784725"/>
          </a:xfrm>
        </p:spPr>
        <p:txBody>
          <a:bodyPr/>
          <a:lstStyle>
            <a:lvl1pPr>
              <a:defRPr sz="3200"/>
            </a:lvl1pPr>
            <a:lvl2pPr>
              <a:defRPr sz="2667"/>
            </a:lvl2pPr>
            <a:lvl3pPr>
              <a:defRPr sz="2400"/>
            </a:lvl3pPr>
            <a:lvl4pPr>
              <a:defRPr sz="2133"/>
            </a:lvl4pPr>
            <a:lvl5pPr>
              <a:defRPr sz="2133"/>
            </a:lvl5pPr>
            <a:lvl6pPr>
              <a:defRPr sz="2667"/>
            </a:lvl6pPr>
            <a:lvl7pPr>
              <a:defRPr sz="2667"/>
            </a:lvl7pPr>
            <a:lvl8pPr>
              <a:defRPr sz="2667"/>
            </a:lvl8pPr>
            <a:lvl9pPr>
              <a:defRPr sz="2667"/>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7" y="2204865"/>
            <a:ext cx="4011084" cy="392129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modelstijlen te bewerken</a:t>
            </a:r>
          </a:p>
        </p:txBody>
      </p:sp>
      <p:sp>
        <p:nvSpPr>
          <p:cNvPr id="6" name="Tijdelijke aanduiding voor dianummer 5"/>
          <p:cNvSpPr>
            <a:spLocks noGrp="1"/>
          </p:cNvSpPr>
          <p:nvPr>
            <p:ph type="sldNum" sz="quarter" idx="11"/>
          </p:nvPr>
        </p:nvSpPr>
        <p:spPr/>
        <p:txBody>
          <a:bodyPr/>
          <a:lstStyle>
            <a:lvl1pPr>
              <a:defRPr/>
            </a:lvl1pPr>
          </a:lstStyle>
          <a:p>
            <a:fld id="{9BE2487A-4EC9-4160-846D-E5DD7CFD4F63}"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endParaRPr lang="nl-NL" dirty="0"/>
          </a:p>
        </p:txBody>
      </p:sp>
    </p:spTree>
    <p:extLst>
      <p:ext uri="{BB962C8B-B14F-4D97-AF65-F5344CB8AC3E}">
        <p14:creationId xmlns:p14="http://schemas.microsoft.com/office/powerpoint/2010/main" val="77314732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667" b="1"/>
            </a:lvl1pPr>
          </a:lstStyle>
          <a:p>
            <a:r>
              <a:rPr lang="nl-NL" dirty="0"/>
              <a:t>Klik om de stijl te bewerken</a:t>
            </a:r>
          </a:p>
        </p:txBody>
      </p:sp>
      <p:sp>
        <p:nvSpPr>
          <p:cNvPr id="3" name="Tijdelijke aanduiding voor afbeelding 2"/>
          <p:cNvSpPr>
            <a:spLocks noGrp="1"/>
          </p:cNvSpPr>
          <p:nvPr>
            <p:ph type="pic" idx="1"/>
          </p:nvPr>
        </p:nvSpPr>
        <p:spPr>
          <a:xfrm>
            <a:off x="2389717" y="1341441"/>
            <a:ext cx="7315200" cy="3386137"/>
          </a:xfrm>
        </p:spPr>
        <p:txBody>
          <a:bodyPr/>
          <a:lstStyle>
            <a:lvl1pPr marL="0" indent="0">
              <a:buNone/>
              <a:defRPr sz="24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dirty="0"/>
              <a:t>Klik op het pictogram als u een afbeelding wilt toevoegen</a:t>
            </a:r>
          </a:p>
        </p:txBody>
      </p:sp>
      <p:sp>
        <p:nvSpPr>
          <p:cNvPr id="4" name="Tijdelijke aanduiding voor tekst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modelstijlen te bewerken</a:t>
            </a:r>
          </a:p>
        </p:txBody>
      </p:sp>
      <p:sp>
        <p:nvSpPr>
          <p:cNvPr id="6" name="Tijdelijke aanduiding voor dianummer 5"/>
          <p:cNvSpPr>
            <a:spLocks noGrp="1"/>
          </p:cNvSpPr>
          <p:nvPr>
            <p:ph type="sldNum" sz="quarter" idx="11"/>
          </p:nvPr>
        </p:nvSpPr>
        <p:spPr/>
        <p:txBody>
          <a:bodyPr/>
          <a:lstStyle>
            <a:lvl1pPr>
              <a:defRPr/>
            </a:lvl1pPr>
          </a:lstStyle>
          <a:p>
            <a:fld id="{2FCDE4C3-FD53-4754-8387-ED0250ADD0EA}"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endParaRPr lang="nl-NL" dirty="0"/>
          </a:p>
        </p:txBody>
      </p:sp>
      <p:sp>
        <p:nvSpPr>
          <p:cNvPr id="8"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295153829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1"/>
          </p:nvPr>
        </p:nvSpPr>
        <p:spPr/>
        <p:txBody>
          <a:bodyPr/>
          <a:lstStyle>
            <a:lvl1pPr>
              <a:defRPr/>
            </a:lvl1pPr>
          </a:lstStyle>
          <a:p>
            <a:fld id="{294D3DCD-78F2-4C02-80EF-E6C3442401A7}"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endParaRPr lang="nl-NL" dirty="0"/>
          </a:p>
        </p:txBody>
      </p:sp>
      <p:sp>
        <p:nvSpPr>
          <p:cNvPr id="7" name="Footer Placeholder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408232163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3351" y="1341441"/>
            <a:ext cx="2800349" cy="486568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2300" y="1341441"/>
            <a:ext cx="8197851" cy="486568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1"/>
          </p:nvPr>
        </p:nvSpPr>
        <p:spPr/>
        <p:txBody>
          <a:bodyPr/>
          <a:lstStyle>
            <a:lvl1pPr>
              <a:defRPr/>
            </a:lvl1pPr>
          </a:lstStyle>
          <a:p>
            <a:fld id="{0FEBBB1C-FD6D-4964-872D-637C2E61DE24}"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endParaRPr lang="nl-NL" dirty="0"/>
          </a:p>
        </p:txBody>
      </p:sp>
      <p:sp>
        <p:nvSpPr>
          <p:cNvPr id="7" name="Footer Placeholder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137324805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624417" y="1341440"/>
            <a:ext cx="11201400" cy="492125"/>
          </a:xfrm>
        </p:spPr>
        <p:txBody>
          <a:bodyPr/>
          <a:lstStyle/>
          <a:p>
            <a:r>
              <a:rPr lang="nl-NL"/>
              <a:t>Klik om de stijl te bewerken</a:t>
            </a:r>
          </a:p>
        </p:txBody>
      </p:sp>
      <p:sp>
        <p:nvSpPr>
          <p:cNvPr id="3" name="Tijdelijke aanduiding voor tekst 2"/>
          <p:cNvSpPr>
            <a:spLocks noGrp="1"/>
          </p:cNvSpPr>
          <p:nvPr>
            <p:ph type="body" sz="half" idx="1"/>
          </p:nvPr>
        </p:nvSpPr>
        <p:spPr>
          <a:xfrm>
            <a:off x="622307" y="2068515"/>
            <a:ext cx="5499100" cy="41386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6324607" y="2068515"/>
            <a:ext cx="5499100" cy="4138612"/>
          </a:xfrm>
        </p:spPr>
        <p:txBody>
          <a:bodyPr/>
          <a:lstStyle/>
          <a:p>
            <a:r>
              <a:rPr lang="nl-NL"/>
              <a:t>Klik op het pictogram als u een illustratie wilt toevoegen</a:t>
            </a:r>
          </a:p>
        </p:txBody>
      </p:sp>
      <p:sp>
        <p:nvSpPr>
          <p:cNvPr id="6" name="Tijdelijke aanduiding voor dianummer 5"/>
          <p:cNvSpPr>
            <a:spLocks noGrp="1"/>
          </p:cNvSpPr>
          <p:nvPr>
            <p:ph type="sldNum" sz="quarter" idx="11"/>
          </p:nvPr>
        </p:nvSpPr>
        <p:spPr>
          <a:xfrm>
            <a:off x="622300" y="6611941"/>
            <a:ext cx="2540000" cy="119063"/>
          </a:xfrm>
        </p:spPr>
        <p:txBody>
          <a:bodyPr/>
          <a:lstStyle>
            <a:lvl1pPr>
              <a:defRPr/>
            </a:lvl1pPr>
          </a:lstStyle>
          <a:p>
            <a:fld id="{C0E4B359-E2E3-44DC-A349-1126A74EF1B4}" type="slidenum">
              <a:rPr lang="nl-NL"/>
              <a:pPr/>
              <a:t>‹nr.›</a:t>
            </a:fld>
            <a:endParaRPr lang="nl-NL"/>
          </a:p>
        </p:txBody>
      </p:sp>
      <p:sp>
        <p:nvSpPr>
          <p:cNvPr id="7" name="Tijdelijke aanduiding voor datum 6"/>
          <p:cNvSpPr>
            <a:spLocks noGrp="1"/>
          </p:cNvSpPr>
          <p:nvPr>
            <p:ph type="dt" sz="half" idx="12"/>
          </p:nvPr>
        </p:nvSpPr>
        <p:spPr>
          <a:xfrm>
            <a:off x="9685874" y="6611941"/>
            <a:ext cx="2010833" cy="119063"/>
          </a:xfrm>
        </p:spPr>
        <p:txBody>
          <a:bodyPr/>
          <a:lstStyle>
            <a:lvl1pPr>
              <a:defRPr/>
            </a:lvl1pPr>
          </a:lstStyle>
          <a:p>
            <a:endParaRPr lang="nl-NL" dirty="0"/>
          </a:p>
        </p:txBody>
      </p:sp>
      <p:sp>
        <p:nvSpPr>
          <p:cNvPr id="8" name="Rectangle 6"/>
          <p:cNvSpPr>
            <a:spLocks noGrp="1" noChangeArrowheads="1"/>
          </p:cNvSpPr>
          <p:nvPr>
            <p:ph type="ftr" sz="quarter" idx="3"/>
          </p:nvPr>
        </p:nvSpPr>
        <p:spPr bwMode="auto">
          <a:xfrm>
            <a:off x="5807975" y="6525344"/>
            <a:ext cx="4129783"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30990951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Title,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dirty="0" err="1"/>
              <a:t>Add</a:t>
            </a:r>
            <a:r>
              <a:rPr lang="nl-NL" dirty="0"/>
              <a:t> </a:t>
            </a:r>
            <a:r>
              <a:rPr lang="nl-NL" dirty="0" err="1"/>
              <a:t>title</a:t>
            </a:r>
            <a:endParaRPr lang="nl-NL" dirty="0"/>
          </a:p>
        </p:txBody>
      </p:sp>
      <p:sp>
        <p:nvSpPr>
          <p:cNvPr id="3" name="Content Placeholder 2"/>
          <p:cNvSpPr>
            <a:spLocks noGrp="1"/>
          </p:cNvSpPr>
          <p:nvPr>
            <p:ph sz="half" idx="1"/>
          </p:nvPr>
        </p:nvSpPr>
        <p:spPr>
          <a:xfrm>
            <a:off x="539752" y="1656002"/>
            <a:ext cx="5418137" cy="3862151"/>
          </a:xfrm>
        </p:spPr>
        <p:txBody>
          <a:bodyPr>
            <a:normAutofit/>
          </a:bodyPr>
          <a:lstStyle>
            <a:lvl1pPr>
              <a:defRPr sz="1867"/>
            </a:lvl1pPr>
            <a:lvl2pPr>
              <a:defRPr sz="1600"/>
            </a:lvl2pPr>
            <a:lvl3pPr>
              <a:defRPr sz="1467"/>
            </a:lvl3pPr>
            <a:lvl4pPr>
              <a:defRPr sz="1200"/>
            </a:lvl4pPr>
            <a:lvl5pPr>
              <a:defRPr sz="1200"/>
            </a:lvl5pPr>
            <a:lvl6pPr>
              <a:defRPr sz="1200"/>
            </a:lvl6pPr>
            <a:lvl7pPr>
              <a:defRPr sz="1200" baseline="0"/>
            </a:lvl7pPr>
            <a:lvl8pPr>
              <a:defRPr sz="1200" baseline="0"/>
            </a:lvl8pPr>
            <a:lvl9pPr>
              <a:defRPr sz="1200" baseline="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Content Placeholder 3"/>
          <p:cNvSpPr>
            <a:spLocks noGrp="1"/>
          </p:cNvSpPr>
          <p:nvPr>
            <p:ph sz="half" idx="2"/>
          </p:nvPr>
        </p:nvSpPr>
        <p:spPr>
          <a:xfrm>
            <a:off x="6208713" y="1656002"/>
            <a:ext cx="5418136" cy="3862151"/>
          </a:xfrm>
        </p:spPr>
        <p:txBody>
          <a:bodyPr>
            <a:normAutofit/>
          </a:bodyPr>
          <a:lstStyle>
            <a:lvl1pPr>
              <a:defRPr sz="1867"/>
            </a:lvl1pPr>
            <a:lvl2pPr>
              <a:defRPr sz="1600"/>
            </a:lvl2pPr>
            <a:lvl3pPr>
              <a:defRPr sz="1467"/>
            </a:lvl3pPr>
            <a:lvl4pPr>
              <a:defRPr sz="1200"/>
            </a:lvl4pPr>
            <a:lvl5pPr>
              <a:defRPr sz="1200"/>
            </a:lvl5pPr>
            <a:lvl6pPr>
              <a:defRPr sz="1200"/>
            </a:lvl6pPr>
            <a:lvl7pPr>
              <a:defRPr sz="1200"/>
            </a:lvl7pPr>
            <a:lvl8pPr>
              <a:defRPr sz="1200"/>
            </a:lvl8pPr>
            <a:lvl9pPr>
              <a:defRPr sz="12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Date Placeholder 4"/>
          <p:cNvSpPr>
            <a:spLocks noGrp="1"/>
          </p:cNvSpPr>
          <p:nvPr>
            <p:ph type="dt" sz="half" idx="10"/>
          </p:nvPr>
        </p:nvSpPr>
        <p:spPr/>
        <p:txBody>
          <a:bodyPr/>
          <a:lstStyle/>
          <a:p>
            <a:endParaRPr lang="nl-NL" dirty="0"/>
          </a:p>
        </p:txBody>
      </p:sp>
      <p:sp>
        <p:nvSpPr>
          <p:cNvPr id="6" name="Footer Placeholder 5"/>
          <p:cNvSpPr>
            <a:spLocks noGrp="1"/>
          </p:cNvSpPr>
          <p:nvPr>
            <p:ph type="ftr" sz="quarter" idx="11"/>
          </p:nvPr>
        </p:nvSpPr>
        <p:spPr/>
        <p:txBody>
          <a:bodyPr/>
          <a:lstStyle/>
          <a:p>
            <a:r>
              <a:rPr lang="nl-NL"/>
              <a:t>Basispresentaties | Werken met de BRO</a:t>
            </a:r>
            <a:endParaRPr lang="nl-NL" dirty="0"/>
          </a:p>
        </p:txBody>
      </p:sp>
      <p:sp>
        <p:nvSpPr>
          <p:cNvPr id="7" name="Slide Number Placeholder 6"/>
          <p:cNvSpPr>
            <a:spLocks noGrp="1"/>
          </p:cNvSpPr>
          <p:nvPr>
            <p:ph type="sldNum" sz="quarter" idx="12"/>
          </p:nvPr>
        </p:nvSpPr>
        <p:spPr/>
        <p:txBody>
          <a:bodyPr/>
          <a:lstStyle/>
          <a:p>
            <a:fld id="{0C1CACA2-8807-444A-80EF-366DD6953B54}" type="slidenum">
              <a:rPr lang="nl-NL" smtClean="0"/>
              <a:t>‹nr.›</a:t>
            </a:fld>
            <a:endParaRPr lang="nl-NL" dirty="0"/>
          </a:p>
        </p:txBody>
      </p:sp>
      <p:sp>
        <p:nvSpPr>
          <p:cNvPr id="9" name="Text Placeholder 10"/>
          <p:cNvSpPr>
            <a:spLocks noGrp="1"/>
          </p:cNvSpPr>
          <p:nvPr>
            <p:ph type="body" sz="quarter" idx="13" hasCustomPrompt="1"/>
          </p:nvPr>
        </p:nvSpPr>
        <p:spPr bwMode="ltGray">
          <a:xfrm>
            <a:off x="539751" y="5614663"/>
            <a:ext cx="11087099" cy="702000"/>
          </a:xfrm>
          <a:solidFill>
            <a:schemeClr val="tx2"/>
          </a:solidFill>
        </p:spPr>
        <p:txBody>
          <a:bodyPr anchor="ctr" anchorCtr="0"/>
          <a:lstStyle>
            <a:lvl1pPr algn="ctr">
              <a:buNone/>
              <a:defRPr sz="2267" b="1">
                <a:solidFill>
                  <a:schemeClr val="bg1"/>
                </a:solidFill>
              </a:defRPr>
            </a:lvl1pPr>
            <a:lvl2pPr marL="0" indent="0">
              <a:buNone/>
              <a:defRPr/>
            </a:lvl2pPr>
            <a:lvl3pPr marL="269993" indent="0">
              <a:buNone/>
              <a:defRPr/>
            </a:lvl3pPr>
            <a:lvl4pPr marL="539987" indent="0">
              <a:buNone/>
              <a:defRPr/>
            </a:lvl4pPr>
            <a:lvl5pPr marL="809980" indent="0">
              <a:buNone/>
              <a:defRPr/>
            </a:lvl5pPr>
          </a:lstStyle>
          <a:p>
            <a:pPr lvl="0"/>
            <a:r>
              <a:rPr lang="nl-NL" dirty="0"/>
              <a:t>Click to </a:t>
            </a:r>
            <a:r>
              <a:rPr lang="nl-NL" dirty="0" err="1"/>
              <a:t>add</a:t>
            </a:r>
            <a:r>
              <a:rPr lang="nl-NL" dirty="0"/>
              <a:t> kicker or ‘</a:t>
            </a:r>
            <a:r>
              <a:rPr lang="nl-NL" dirty="0" err="1"/>
              <a:t>so</a:t>
            </a:r>
            <a:r>
              <a:rPr lang="nl-NL" dirty="0"/>
              <a:t> what’. Delete </a:t>
            </a:r>
            <a:r>
              <a:rPr lang="nl-NL" dirty="0" err="1"/>
              <a:t>if</a:t>
            </a:r>
            <a:r>
              <a:rPr lang="nl-NL" dirty="0"/>
              <a:t> not </a:t>
            </a:r>
            <a:r>
              <a:rPr lang="nl-NL" dirty="0" err="1"/>
              <a:t>required</a:t>
            </a:r>
            <a:r>
              <a:rPr lang="nl-NL" dirty="0"/>
              <a:t>.</a:t>
            </a:r>
          </a:p>
        </p:txBody>
      </p:sp>
    </p:spTree>
    <p:extLst>
      <p:ext uri="{BB962C8B-B14F-4D97-AF65-F5344CB8AC3E}">
        <p14:creationId xmlns:p14="http://schemas.microsoft.com/office/powerpoint/2010/main" val="708982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strike="noStrik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7" name="Afbeelding 6"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Werken met de BRO</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Werken met de BRO</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21" Type="http://schemas.openxmlformats.org/officeDocument/2006/relationships/slideLayout" Target="../slideLayouts/slideLayout346.xml"/><Relationship Id="rId34" Type="http://schemas.openxmlformats.org/officeDocument/2006/relationships/slideLayout" Target="../slideLayouts/slideLayout359.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33" Type="http://schemas.openxmlformats.org/officeDocument/2006/relationships/slideLayout" Target="../slideLayouts/slideLayout358.xml"/><Relationship Id="rId38" Type="http://schemas.openxmlformats.org/officeDocument/2006/relationships/image" Target="../media/image1.png"/><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29" Type="http://schemas.openxmlformats.org/officeDocument/2006/relationships/slideLayout" Target="../slideLayouts/slideLayout354.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32" Type="http://schemas.openxmlformats.org/officeDocument/2006/relationships/slideLayout" Target="../slideLayouts/slideLayout357.xml"/><Relationship Id="rId37" Type="http://schemas.openxmlformats.org/officeDocument/2006/relationships/theme" Target="../theme/theme10.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36" Type="http://schemas.openxmlformats.org/officeDocument/2006/relationships/slideLayout" Target="../slideLayouts/slideLayout361.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31" Type="http://schemas.openxmlformats.org/officeDocument/2006/relationships/slideLayout" Target="../slideLayouts/slideLayout356.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 Id="rId30" Type="http://schemas.openxmlformats.org/officeDocument/2006/relationships/slideLayout" Target="../slideLayouts/slideLayout355.xml"/><Relationship Id="rId35" Type="http://schemas.openxmlformats.org/officeDocument/2006/relationships/slideLayout" Target="../slideLayouts/slideLayout360.xml"/><Relationship Id="rId8" Type="http://schemas.openxmlformats.org/officeDocument/2006/relationships/slideLayout" Target="../slideLayouts/slideLayout333.xml"/><Relationship Id="rId3" Type="http://schemas.openxmlformats.org/officeDocument/2006/relationships/slideLayout" Target="../slideLayouts/slideLayout328.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26" Type="http://schemas.openxmlformats.org/officeDocument/2006/relationships/slideLayout" Target="../slideLayouts/slideLayout387.xml"/><Relationship Id="rId21" Type="http://schemas.openxmlformats.org/officeDocument/2006/relationships/slideLayout" Target="../slideLayouts/slideLayout382.xml"/><Relationship Id="rId34" Type="http://schemas.openxmlformats.org/officeDocument/2006/relationships/slideLayout" Target="../slideLayouts/slideLayout395.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5" Type="http://schemas.openxmlformats.org/officeDocument/2006/relationships/slideLayout" Target="../slideLayouts/slideLayout386.xml"/><Relationship Id="rId33" Type="http://schemas.openxmlformats.org/officeDocument/2006/relationships/slideLayout" Target="../slideLayouts/slideLayout394.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29" Type="http://schemas.openxmlformats.org/officeDocument/2006/relationships/slideLayout" Target="../slideLayouts/slideLayout390.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24" Type="http://schemas.openxmlformats.org/officeDocument/2006/relationships/slideLayout" Target="../slideLayouts/slideLayout385.xml"/><Relationship Id="rId32" Type="http://schemas.openxmlformats.org/officeDocument/2006/relationships/slideLayout" Target="../slideLayouts/slideLayout393.xml"/><Relationship Id="rId37" Type="http://schemas.openxmlformats.org/officeDocument/2006/relationships/image" Target="../media/image1.png"/><Relationship Id="rId5" Type="http://schemas.openxmlformats.org/officeDocument/2006/relationships/slideLayout" Target="../slideLayouts/slideLayout366.xml"/><Relationship Id="rId15" Type="http://schemas.openxmlformats.org/officeDocument/2006/relationships/slideLayout" Target="../slideLayouts/slideLayout376.xml"/><Relationship Id="rId23" Type="http://schemas.openxmlformats.org/officeDocument/2006/relationships/slideLayout" Target="../slideLayouts/slideLayout384.xml"/><Relationship Id="rId28" Type="http://schemas.openxmlformats.org/officeDocument/2006/relationships/slideLayout" Target="../slideLayouts/slideLayout389.xml"/><Relationship Id="rId36" Type="http://schemas.openxmlformats.org/officeDocument/2006/relationships/theme" Target="../theme/theme11.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31" Type="http://schemas.openxmlformats.org/officeDocument/2006/relationships/slideLayout" Target="../slideLayouts/slideLayout392.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 Id="rId27" Type="http://schemas.openxmlformats.org/officeDocument/2006/relationships/slideLayout" Target="../slideLayouts/slideLayout388.xml"/><Relationship Id="rId30" Type="http://schemas.openxmlformats.org/officeDocument/2006/relationships/slideLayout" Target="../slideLayouts/slideLayout391.xml"/><Relationship Id="rId35" Type="http://schemas.openxmlformats.org/officeDocument/2006/relationships/slideLayout" Target="../slideLayouts/slideLayout396.xml"/><Relationship Id="rId8" Type="http://schemas.openxmlformats.org/officeDocument/2006/relationships/slideLayout" Target="../slideLayouts/slideLayout369.xml"/><Relationship Id="rId3" Type="http://schemas.openxmlformats.org/officeDocument/2006/relationships/slideLayout" Target="../slideLayouts/slideLayout364.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21" Type="http://schemas.openxmlformats.org/officeDocument/2006/relationships/slideLayout" Target="../slideLayouts/slideLayout417.xml"/><Relationship Id="rId34" Type="http://schemas.openxmlformats.org/officeDocument/2006/relationships/slideLayout" Target="../slideLayouts/slideLayout430.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33" Type="http://schemas.openxmlformats.org/officeDocument/2006/relationships/slideLayout" Target="../slideLayouts/slideLayout429.xml"/><Relationship Id="rId38" Type="http://schemas.openxmlformats.org/officeDocument/2006/relationships/image" Target="../media/image1.png"/><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32" Type="http://schemas.openxmlformats.org/officeDocument/2006/relationships/slideLayout" Target="../slideLayouts/slideLayout428.xml"/><Relationship Id="rId37" Type="http://schemas.openxmlformats.org/officeDocument/2006/relationships/theme" Target="../theme/theme12.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36" Type="http://schemas.openxmlformats.org/officeDocument/2006/relationships/slideLayout" Target="../slideLayouts/slideLayout432.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31" Type="http://schemas.openxmlformats.org/officeDocument/2006/relationships/slideLayout" Target="../slideLayouts/slideLayout427.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slideLayout" Target="../slideLayouts/slideLayout426.xml"/><Relationship Id="rId35" Type="http://schemas.openxmlformats.org/officeDocument/2006/relationships/slideLayout" Target="../slideLayouts/slideLayout431.xml"/><Relationship Id="rId8" Type="http://schemas.openxmlformats.org/officeDocument/2006/relationships/slideLayout" Target="../slideLayouts/slideLayout404.xml"/><Relationship Id="rId3" Type="http://schemas.openxmlformats.org/officeDocument/2006/relationships/slideLayout" Target="../slideLayouts/slideLayout3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image" Target="../media/image14.png"/><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image" Target="../media/image1.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image" Target="../media/image1.png"/><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theme" Target="../theme/theme4.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8" Type="http://schemas.openxmlformats.org/officeDocument/2006/relationships/slideLayout" Target="../slideLayouts/slideLayout116.xml"/><Relationship Id="rId3"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image" Target="../media/image1.pn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theme" Target="../theme/theme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21" Type="http://schemas.openxmlformats.org/officeDocument/2006/relationships/slideLayout" Target="../slideLayouts/slideLayout202.xml"/><Relationship Id="rId34" Type="http://schemas.openxmlformats.org/officeDocument/2006/relationships/slideLayout" Target="../slideLayouts/slideLayout215.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33" Type="http://schemas.openxmlformats.org/officeDocument/2006/relationships/slideLayout" Target="../slideLayouts/slideLayout214.xml"/><Relationship Id="rId38" Type="http://schemas.openxmlformats.org/officeDocument/2006/relationships/image" Target="../media/image1.png"/><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slideLayout" Target="../slideLayouts/slideLayout213.xml"/><Relationship Id="rId37" Type="http://schemas.openxmlformats.org/officeDocument/2006/relationships/theme" Target="../theme/theme6.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36" Type="http://schemas.openxmlformats.org/officeDocument/2006/relationships/slideLayout" Target="../slideLayouts/slideLayout217.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 Id="rId35" Type="http://schemas.openxmlformats.org/officeDocument/2006/relationships/slideLayout" Target="../slideLayouts/slideLayout216.xml"/><Relationship Id="rId8" Type="http://schemas.openxmlformats.org/officeDocument/2006/relationships/slideLayout" Target="../slideLayouts/slideLayout189.xml"/><Relationship Id="rId3"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image" Target="../media/image1.png"/><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theme" Target="../theme/theme7.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8" Type="http://schemas.openxmlformats.org/officeDocument/2006/relationships/slideLayout" Target="../slideLayouts/slideLayout225.xml"/><Relationship Id="rId3" Type="http://schemas.openxmlformats.org/officeDocument/2006/relationships/slideLayout" Target="../slideLayouts/slideLayout22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image" Target="../media/image1.png"/><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29" Type="http://schemas.openxmlformats.org/officeDocument/2006/relationships/slideLayout" Target="../slideLayouts/slideLayout282.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theme" Target="../theme/theme8.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31" Type="http://schemas.openxmlformats.org/officeDocument/2006/relationships/slideLayout" Target="../slideLayouts/slideLayout284.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8" Type="http://schemas.openxmlformats.org/officeDocument/2006/relationships/slideLayout" Target="../slideLayouts/slideLayout261.xml"/><Relationship Id="rId3" Type="http://schemas.openxmlformats.org/officeDocument/2006/relationships/slideLayout" Target="../slideLayouts/slideLayout25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image" Target="../media/image1.png"/><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theme" Target="../theme/theme9.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8" Type="http://schemas.openxmlformats.org/officeDocument/2006/relationships/slideLayout" Target="../slideLayouts/slideLayout297.xml"/><Relationship Id="rId3"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60" r:id="rId3"/>
    <p:sldLayoutId id="2147483861" r:id="rId4"/>
    <p:sldLayoutId id="2147483862" r:id="rId5"/>
    <p:sldLayoutId id="2147483863" r:id="rId6"/>
    <p:sldLayoutId id="2147483864" r:id="rId7"/>
    <p:sldLayoutId id="2147483865" r:id="rId8"/>
    <p:sldLayoutId id="2147483866" r:id="rId9"/>
    <p:sldLayoutId id="2147484448"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01"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457"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24" r:id="rId24"/>
    <p:sldLayoutId id="2147484325" r:id="rId25"/>
    <p:sldLayoutId id="2147484326" r:id="rId26"/>
    <p:sldLayoutId id="2147484327" r:id="rId27"/>
    <p:sldLayoutId id="2147484328" r:id="rId28"/>
    <p:sldLayoutId id="2147484329" r:id="rId29"/>
    <p:sldLayoutId id="2147484330" r:id="rId30"/>
    <p:sldLayoutId id="2147484331" r:id="rId31"/>
    <p:sldLayoutId id="2147484332" r:id="rId32"/>
    <p:sldLayoutId id="2147484333" r:id="rId33"/>
    <p:sldLayoutId id="2147484334" r:id="rId34"/>
    <p:sldLayoutId id="2147484335" r:id="rId35"/>
    <p:sldLayoutId id="2147484336"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7"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38" r:id="rId1"/>
    <p:sldLayoutId id="2147484340" r:id="rId2"/>
    <p:sldLayoutId id="2147484341" r:id="rId3"/>
    <p:sldLayoutId id="2147484342" r:id="rId4"/>
    <p:sldLayoutId id="2147484344" r:id="rId5"/>
    <p:sldLayoutId id="2147484345" r:id="rId6"/>
    <p:sldLayoutId id="2147484346" r:id="rId7"/>
    <p:sldLayoutId id="2147484347" r:id="rId8"/>
    <p:sldLayoutId id="2147484458"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 id="2147484369" r:id="rId31"/>
    <p:sldLayoutId id="2147484370" r:id="rId32"/>
    <p:sldLayoutId id="2147484371" r:id="rId33"/>
    <p:sldLayoutId id="2147484372" r:id="rId34"/>
    <p:sldLayoutId id="2147484373" r:id="rId35"/>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75"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459"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 id="2147484396" r:id="rId22"/>
    <p:sldLayoutId id="2147484397" r:id="rId23"/>
    <p:sldLayoutId id="2147484398" r:id="rId24"/>
    <p:sldLayoutId id="2147484399" r:id="rId25"/>
    <p:sldLayoutId id="2147484400" r:id="rId26"/>
    <p:sldLayoutId id="2147484401" r:id="rId27"/>
    <p:sldLayoutId id="2147484402" r:id="rId28"/>
    <p:sldLayoutId id="2147484403" r:id="rId29"/>
    <p:sldLayoutId id="2147484404" r:id="rId30"/>
    <p:sldLayoutId id="2147484405" r:id="rId31"/>
    <p:sldLayoutId id="2147484406" r:id="rId32"/>
    <p:sldLayoutId id="2147484407" r:id="rId33"/>
    <p:sldLayoutId id="2147484408" r:id="rId34"/>
    <p:sldLayoutId id="2147484409" r:id="rId35"/>
    <p:sldLayoutId id="2147484410"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
            <a:ext cx="12192000" cy="1011239"/>
          </a:xfrm>
          <a:prstGeom prst="rect">
            <a:avLst/>
          </a:prstGeom>
          <a:solidFill>
            <a:srgbClr val="007BC7"/>
          </a:solidFill>
          <a:ln w="9525">
            <a:noFill/>
            <a:miter lim="800000"/>
            <a:headEnd/>
            <a:tailEnd/>
          </a:ln>
          <a:effectLst/>
        </p:spPr>
        <p:txBody>
          <a:bodyPr wrap="none" anchor="ctr"/>
          <a:lstStyle/>
          <a:p>
            <a:endParaRPr lang="nl-NL" sz="2400"/>
          </a:p>
        </p:txBody>
      </p:sp>
      <p:sp>
        <p:nvSpPr>
          <p:cNvPr id="9219" name="Rectangle 3"/>
          <p:cNvSpPr>
            <a:spLocks noChangeArrowheads="1"/>
          </p:cNvSpPr>
          <p:nvPr/>
        </p:nvSpPr>
        <p:spPr bwMode="auto">
          <a:xfrm>
            <a:off x="0" y="6350000"/>
            <a:ext cx="12192000" cy="508000"/>
          </a:xfrm>
          <a:prstGeom prst="rect">
            <a:avLst/>
          </a:prstGeom>
          <a:solidFill>
            <a:srgbClr val="007BC7"/>
          </a:solidFill>
          <a:ln w="9525">
            <a:noFill/>
            <a:miter lim="800000"/>
            <a:headEnd/>
            <a:tailEnd/>
          </a:ln>
          <a:effectLst/>
        </p:spPr>
        <p:txBody>
          <a:bodyPr wrap="none" anchor="ctr"/>
          <a:lstStyle/>
          <a:p>
            <a:endParaRPr lang="nl-NL" sz="2400"/>
          </a:p>
        </p:txBody>
      </p:sp>
      <p:sp>
        <p:nvSpPr>
          <p:cNvPr id="9220" name="Rectangle 4"/>
          <p:cNvSpPr>
            <a:spLocks noGrp="1" noChangeArrowheads="1"/>
          </p:cNvSpPr>
          <p:nvPr>
            <p:ph type="title"/>
          </p:nvPr>
        </p:nvSpPr>
        <p:spPr bwMode="auto">
          <a:xfrm>
            <a:off x="622300" y="1340768"/>
            <a:ext cx="11201400" cy="492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nl-NL" dirty="0"/>
              <a:t>Klik om het opmaakprofiel van de modeltitel te bewerken</a:t>
            </a:r>
          </a:p>
        </p:txBody>
      </p:sp>
      <p:sp>
        <p:nvSpPr>
          <p:cNvPr id="9221" name="Rectangle 5"/>
          <p:cNvSpPr>
            <a:spLocks noGrp="1" noChangeArrowheads="1"/>
          </p:cNvSpPr>
          <p:nvPr>
            <p:ph type="body" idx="1"/>
          </p:nvPr>
        </p:nvSpPr>
        <p:spPr bwMode="auto">
          <a:xfrm>
            <a:off x="622300" y="2068515"/>
            <a:ext cx="11201400" cy="41386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dirty="0"/>
              <a:t>Klik om de opmaakprofielen van de modeltekst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223" name="Rectangle 7"/>
          <p:cNvSpPr>
            <a:spLocks noGrp="1" noChangeArrowheads="1"/>
          </p:cNvSpPr>
          <p:nvPr>
            <p:ph type="sldNum" sz="quarter" idx="4"/>
          </p:nvPr>
        </p:nvSpPr>
        <p:spPr bwMode="auto">
          <a:xfrm>
            <a:off x="622300" y="6611941"/>
            <a:ext cx="2540000" cy="1190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333">
                <a:solidFill>
                  <a:srgbClr val="FFFFFF"/>
                </a:solidFill>
                <a:latin typeface="+mn-lt"/>
                <a:cs typeface="Arial" charset="0"/>
              </a:defRPr>
            </a:lvl1pPr>
          </a:lstStyle>
          <a:p>
            <a:fld id="{A7767DB5-9DBB-4547-9226-1DA966EC9086}" type="slidenum">
              <a:rPr lang="nl-NL"/>
              <a:pPr/>
              <a:t>‹nr.›</a:t>
            </a:fld>
            <a:endParaRPr lang="nl-NL"/>
          </a:p>
        </p:txBody>
      </p:sp>
      <p:sp>
        <p:nvSpPr>
          <p:cNvPr id="11" name="shpTitel"/>
          <p:cNvSpPr>
            <a:spLocks noGrp="1" noChangeArrowheads="1"/>
          </p:cNvSpPr>
          <p:nvPr>
            <p:ph type="dt" sz="half" idx="2"/>
          </p:nvPr>
        </p:nvSpPr>
        <p:spPr bwMode="auto">
          <a:xfrm>
            <a:off x="9685874" y="6611941"/>
            <a:ext cx="2010833" cy="1190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defTabSz="810664" eaLnBrk="0" hangingPunct="0">
              <a:defRPr sz="1333">
                <a:solidFill>
                  <a:srgbClr val="FFFFFF"/>
                </a:solidFill>
                <a:latin typeface="+mn-lt"/>
                <a:cs typeface="Arial" charset="0"/>
              </a:defRPr>
            </a:lvl1pPr>
          </a:lstStyle>
          <a:p>
            <a:endParaRPr lang="nl-NL" dirty="0"/>
          </a:p>
        </p:txBody>
      </p:sp>
      <p:pic>
        <p:nvPicPr>
          <p:cNvPr id="9225" name="Picture 9" descr="Z:\KA\Carma\DocSys\Customers\VenW Rijksbreed\Models\Presentaties\background_pictures\logo wit\RO_VW_diap.png"/>
          <p:cNvPicPr>
            <a:picLocks noChangeAspect="1" noChangeArrowheads="1"/>
          </p:cNvPicPr>
          <p:nvPr/>
        </p:nvPicPr>
        <p:blipFill>
          <a:blip r:embed="rId15" cstate="print"/>
          <a:srcRect l="46451" t="15443" r="46289" b="20656"/>
          <a:stretch>
            <a:fillRect/>
          </a:stretch>
        </p:blipFill>
        <p:spPr bwMode="auto">
          <a:xfrm>
            <a:off x="5835651" y="4"/>
            <a:ext cx="524933" cy="758825"/>
          </a:xfrm>
          <a:prstGeom prst="rect">
            <a:avLst/>
          </a:prstGeom>
          <a:noFill/>
          <a:ln w="9525">
            <a:noFill/>
            <a:miter lim="800000"/>
            <a:headEnd/>
            <a:tailEnd/>
          </a:ln>
        </p:spPr>
      </p:pic>
      <p:sp>
        <p:nvSpPr>
          <p:cNvPr id="10" name="Rectangle 6"/>
          <p:cNvSpPr>
            <a:spLocks noGrp="1" noChangeArrowheads="1"/>
          </p:cNvSpPr>
          <p:nvPr>
            <p:ph type="ftr" sz="quarter" idx="3"/>
          </p:nvPr>
        </p:nvSpPr>
        <p:spPr bwMode="auto">
          <a:xfrm>
            <a:off x="5807969" y="6525344"/>
            <a:ext cx="3648405"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810664" eaLnBrk="0" hangingPunct="0">
              <a:defRPr sz="1333">
                <a:solidFill>
                  <a:srgbClr val="FFFFFF"/>
                </a:solidFill>
                <a:latin typeface="+mn-lt"/>
                <a:cs typeface="Arial" charset="0"/>
              </a:defRPr>
            </a:lvl1pPr>
          </a:lstStyle>
          <a:p>
            <a:r>
              <a:rPr lang="nl-NL"/>
              <a:t>Basispresentaties | Werken met de BRO</a:t>
            </a:r>
            <a:endParaRPr lang="nl-NL" dirty="0"/>
          </a:p>
        </p:txBody>
      </p:sp>
    </p:spTree>
    <p:extLst>
      <p:ext uri="{BB962C8B-B14F-4D97-AF65-F5344CB8AC3E}">
        <p14:creationId xmlns:p14="http://schemas.microsoft.com/office/powerpoint/2010/main" val="3434652021"/>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Lst>
  <p:hf hdr="0" dt="0"/>
  <p:txStyles>
    <p:titleStyle>
      <a:lvl1pPr algn="l" rtl="0" eaLnBrk="1" fontAlgn="base" hangingPunct="1">
        <a:spcBef>
          <a:spcPct val="0"/>
        </a:spcBef>
        <a:spcAft>
          <a:spcPct val="0"/>
        </a:spcAft>
        <a:defRPr sz="3467">
          <a:solidFill>
            <a:srgbClr val="CC003D"/>
          </a:solidFill>
          <a:latin typeface="+mj-lt"/>
          <a:ea typeface="+mj-ea"/>
          <a:cs typeface="+mj-cs"/>
        </a:defRPr>
      </a:lvl1pPr>
      <a:lvl2pPr algn="l" rtl="0" eaLnBrk="1" fontAlgn="base" hangingPunct="1">
        <a:spcBef>
          <a:spcPct val="0"/>
        </a:spcBef>
        <a:spcAft>
          <a:spcPct val="0"/>
        </a:spcAft>
        <a:defRPr sz="3467">
          <a:solidFill>
            <a:srgbClr val="CC003D"/>
          </a:solidFill>
          <a:latin typeface="Verdana" pitchFamily="34" charset="0"/>
        </a:defRPr>
      </a:lvl2pPr>
      <a:lvl3pPr algn="l" rtl="0" eaLnBrk="1" fontAlgn="base" hangingPunct="1">
        <a:spcBef>
          <a:spcPct val="0"/>
        </a:spcBef>
        <a:spcAft>
          <a:spcPct val="0"/>
        </a:spcAft>
        <a:defRPr sz="3467">
          <a:solidFill>
            <a:srgbClr val="CC003D"/>
          </a:solidFill>
          <a:latin typeface="Verdana" pitchFamily="34" charset="0"/>
        </a:defRPr>
      </a:lvl3pPr>
      <a:lvl4pPr algn="l" rtl="0" eaLnBrk="1" fontAlgn="base" hangingPunct="1">
        <a:spcBef>
          <a:spcPct val="0"/>
        </a:spcBef>
        <a:spcAft>
          <a:spcPct val="0"/>
        </a:spcAft>
        <a:defRPr sz="3467">
          <a:solidFill>
            <a:srgbClr val="CC003D"/>
          </a:solidFill>
          <a:latin typeface="Verdana" pitchFamily="34" charset="0"/>
        </a:defRPr>
      </a:lvl4pPr>
      <a:lvl5pPr algn="l" rtl="0" eaLnBrk="1" fontAlgn="base" hangingPunct="1">
        <a:spcBef>
          <a:spcPct val="0"/>
        </a:spcBef>
        <a:spcAft>
          <a:spcPct val="0"/>
        </a:spcAft>
        <a:defRPr sz="3467">
          <a:solidFill>
            <a:srgbClr val="CC003D"/>
          </a:solidFill>
          <a:latin typeface="Verdana" pitchFamily="34" charset="0"/>
        </a:defRPr>
      </a:lvl5pPr>
      <a:lvl6pPr marL="609585" algn="l" rtl="0" eaLnBrk="1" fontAlgn="base" hangingPunct="1">
        <a:spcBef>
          <a:spcPct val="0"/>
        </a:spcBef>
        <a:spcAft>
          <a:spcPct val="0"/>
        </a:spcAft>
        <a:defRPr sz="3467">
          <a:solidFill>
            <a:srgbClr val="CC003D"/>
          </a:solidFill>
          <a:latin typeface="Verdana" pitchFamily="34" charset="0"/>
        </a:defRPr>
      </a:lvl6pPr>
      <a:lvl7pPr marL="1219170" algn="l" rtl="0" eaLnBrk="1" fontAlgn="base" hangingPunct="1">
        <a:spcBef>
          <a:spcPct val="0"/>
        </a:spcBef>
        <a:spcAft>
          <a:spcPct val="0"/>
        </a:spcAft>
        <a:defRPr sz="3467">
          <a:solidFill>
            <a:srgbClr val="CC003D"/>
          </a:solidFill>
          <a:latin typeface="Verdana" pitchFamily="34" charset="0"/>
        </a:defRPr>
      </a:lvl7pPr>
      <a:lvl8pPr marL="1828754" algn="l" rtl="0" eaLnBrk="1" fontAlgn="base" hangingPunct="1">
        <a:spcBef>
          <a:spcPct val="0"/>
        </a:spcBef>
        <a:spcAft>
          <a:spcPct val="0"/>
        </a:spcAft>
        <a:defRPr sz="3467">
          <a:solidFill>
            <a:srgbClr val="CC003D"/>
          </a:solidFill>
          <a:latin typeface="Verdana" pitchFamily="34" charset="0"/>
        </a:defRPr>
      </a:lvl8pPr>
      <a:lvl9pPr marL="2438339" algn="l" rtl="0" eaLnBrk="1" fontAlgn="base" hangingPunct="1">
        <a:spcBef>
          <a:spcPct val="0"/>
        </a:spcBef>
        <a:spcAft>
          <a:spcPct val="0"/>
        </a:spcAft>
        <a:defRPr sz="3467">
          <a:solidFill>
            <a:srgbClr val="CC003D"/>
          </a:solidFill>
          <a:latin typeface="Verdana" pitchFamily="34" charset="0"/>
        </a:defRPr>
      </a:lvl9pPr>
    </p:titleStyle>
    <p:bodyStyle>
      <a:lvl1pPr marL="457189" indent="-457189" algn="l" rtl="0" eaLnBrk="1" fontAlgn="base" hangingPunct="1">
        <a:spcBef>
          <a:spcPct val="20000"/>
        </a:spcBef>
        <a:spcAft>
          <a:spcPct val="0"/>
        </a:spcAft>
        <a:buChar char="•"/>
        <a:defRPr>
          <a:solidFill>
            <a:schemeClr val="tx1"/>
          </a:solidFill>
          <a:latin typeface="+mn-lt"/>
          <a:ea typeface="+mn-ea"/>
          <a:cs typeface="+mn-cs"/>
        </a:defRPr>
      </a:lvl1pPr>
      <a:lvl2pPr marL="990575" indent="-380990" algn="l" rtl="0" eaLnBrk="1" fontAlgn="base" hangingPunct="1">
        <a:spcBef>
          <a:spcPct val="20000"/>
        </a:spcBef>
        <a:spcAft>
          <a:spcPct val="0"/>
        </a:spcAft>
        <a:buChar char="–"/>
        <a:defRPr>
          <a:solidFill>
            <a:schemeClr val="tx1"/>
          </a:solidFill>
          <a:latin typeface="+mn-lt"/>
        </a:defRPr>
      </a:lvl2pPr>
      <a:lvl3pPr marL="1523962" indent="-304792" algn="l" rtl="0" eaLnBrk="1" fontAlgn="base" hangingPunct="1">
        <a:spcBef>
          <a:spcPct val="20000"/>
        </a:spcBef>
        <a:spcAft>
          <a:spcPct val="0"/>
        </a:spcAft>
        <a:buChar char="•"/>
        <a:defRPr>
          <a:solidFill>
            <a:schemeClr val="tx1"/>
          </a:solidFill>
          <a:latin typeface="+mn-lt"/>
        </a:defRPr>
      </a:lvl3pPr>
      <a:lvl4pPr marL="2133547" indent="-304792" algn="l" rtl="0" eaLnBrk="1" fontAlgn="base" hangingPunct="1">
        <a:spcBef>
          <a:spcPct val="20000"/>
        </a:spcBef>
        <a:spcAft>
          <a:spcPct val="0"/>
        </a:spcAft>
        <a:buChar char="–"/>
        <a:defRPr>
          <a:solidFill>
            <a:schemeClr val="tx1"/>
          </a:solidFill>
          <a:latin typeface="+mn-lt"/>
        </a:defRPr>
      </a:lvl4pPr>
      <a:lvl5pPr marL="2743131" indent="-304792" algn="l" rtl="0" eaLnBrk="1" fontAlgn="base" hangingPunct="1">
        <a:spcBef>
          <a:spcPct val="20000"/>
        </a:spcBef>
        <a:spcAft>
          <a:spcPct val="0"/>
        </a:spcAft>
        <a:buChar char="»"/>
        <a:defRPr>
          <a:solidFill>
            <a:schemeClr val="tx1"/>
          </a:solidFill>
          <a:latin typeface="+mn-lt"/>
        </a:defRPr>
      </a:lvl5pPr>
      <a:lvl6pPr marL="3352716" indent="-304792" algn="l" rtl="0" eaLnBrk="1" fontAlgn="base" hangingPunct="1">
        <a:spcBef>
          <a:spcPct val="20000"/>
        </a:spcBef>
        <a:spcAft>
          <a:spcPct val="0"/>
        </a:spcAft>
        <a:buChar char="»"/>
        <a:defRPr>
          <a:solidFill>
            <a:schemeClr val="tx1"/>
          </a:solidFill>
          <a:latin typeface="+mn-lt"/>
        </a:defRPr>
      </a:lvl6pPr>
      <a:lvl7pPr marL="3962301" indent="-304792" algn="l" rtl="0" eaLnBrk="1" fontAlgn="base" hangingPunct="1">
        <a:spcBef>
          <a:spcPct val="20000"/>
        </a:spcBef>
        <a:spcAft>
          <a:spcPct val="0"/>
        </a:spcAft>
        <a:buChar char="»"/>
        <a:defRPr>
          <a:solidFill>
            <a:schemeClr val="tx1"/>
          </a:solidFill>
          <a:latin typeface="+mn-lt"/>
        </a:defRPr>
      </a:lvl7pPr>
      <a:lvl8pPr marL="4571886" indent="-304792" algn="l" rtl="0" eaLnBrk="1" fontAlgn="base" hangingPunct="1">
        <a:spcBef>
          <a:spcPct val="20000"/>
        </a:spcBef>
        <a:spcAft>
          <a:spcPct val="0"/>
        </a:spcAft>
        <a:buChar char="»"/>
        <a:defRPr>
          <a:solidFill>
            <a:schemeClr val="tx1"/>
          </a:solidFill>
          <a:latin typeface="+mn-lt"/>
        </a:defRPr>
      </a:lvl8pPr>
      <a:lvl9pPr marL="5181470" indent="-304792" algn="l" rtl="0" eaLnBrk="1" fontAlgn="base" hangingPunct="1">
        <a:spcBef>
          <a:spcPct val="20000"/>
        </a:spcBef>
        <a:spcAft>
          <a:spcPct val="0"/>
        </a:spcAft>
        <a:buChar char="»"/>
        <a:defRPr>
          <a:solidFill>
            <a:schemeClr val="tx1"/>
          </a:solidFill>
          <a:latin typeface="+mn-lt"/>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94"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4449"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931"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445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9"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05"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451"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474" r:id="rId37"/>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42"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452"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79"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453"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53"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454"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90"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455"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Werken met de BRO</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227"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45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 id="2147484254" r:id="rId28"/>
    <p:sldLayoutId id="2147484255" r:id="rId29"/>
    <p:sldLayoutId id="2147484256" r:id="rId30"/>
    <p:sldLayoutId id="2147484257" r:id="rId31"/>
    <p:sldLayoutId id="2147484258" r:id="rId32"/>
    <p:sldLayoutId id="2147484259" r:id="rId33"/>
    <p:sldLayoutId id="2147484260" r:id="rId34"/>
    <p:sldLayoutId id="2147484261" r:id="rId35"/>
    <p:sldLayoutId id="2147484262"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pPr>
              <a:defRPr/>
            </a:pPr>
            <a:r>
              <a:rPr lang="nl-NL" sz="2700" dirty="0">
                <a:solidFill>
                  <a:srgbClr val="FFFFFF"/>
                </a:solidFill>
              </a:rPr>
              <a:t>BRO Basispresentaties</a:t>
            </a:r>
            <a:br>
              <a:rPr lang="nl-NL" sz="4800" dirty="0">
                <a:solidFill>
                  <a:srgbClr val="FFFFFF"/>
                </a:solidFill>
              </a:rPr>
            </a:br>
            <a:br>
              <a:rPr lang="nl-NL" sz="4800" dirty="0">
                <a:solidFill>
                  <a:srgbClr val="FFFFFF"/>
                </a:solidFill>
              </a:rPr>
            </a:br>
            <a:r>
              <a:rPr lang="nl-NL" dirty="0">
                <a:solidFill>
                  <a:srgbClr val="FFFFFF"/>
                </a:solidFill>
              </a:rPr>
              <a:t>Werken met de BRO</a:t>
            </a:r>
            <a:br>
              <a:rPr lang="nl-NL" sz="4800" dirty="0">
                <a:solidFill>
                  <a:srgbClr val="FFFFFF"/>
                </a:solidFill>
              </a:rPr>
            </a:br>
            <a:br>
              <a:rPr lang="nl-NL" sz="4800" dirty="0">
                <a:solidFill>
                  <a:srgbClr val="FFFFFF"/>
                </a:solidFill>
              </a:rPr>
            </a:br>
            <a:r>
              <a:rPr lang="nl-NL" sz="2800" dirty="0">
                <a:solidFill>
                  <a:srgbClr val="FFFFFF"/>
                </a:solidFill>
              </a:rPr>
              <a:t>Aanleveren en opvragen van BRO-gegevens</a:t>
            </a:r>
            <a:br>
              <a:rPr lang="nl-NL" sz="4800" dirty="0">
                <a:solidFill>
                  <a:srgbClr val="FFFFFF"/>
                </a:solidFill>
              </a:rPr>
            </a:br>
            <a:br>
              <a:rPr lang="nl-NL" sz="1400" dirty="0">
                <a:solidFill>
                  <a:srgbClr val="FFFFFF"/>
                </a:solidFill>
              </a:rPr>
            </a:br>
            <a:r>
              <a:rPr lang="nl-NL" sz="1400">
                <a:solidFill>
                  <a:srgbClr val="FFFFFF"/>
                </a:solidFill>
              </a:rPr>
              <a:t>Versie 2, januari 2024</a:t>
            </a:r>
            <a:br>
              <a:rPr lang="nl-NL" sz="4800" dirty="0">
                <a:solidFill>
                  <a:srgbClr val="FFFFFF"/>
                </a:solidFill>
              </a:rPr>
            </a:br>
            <a:br>
              <a:rPr lang="nl-NL" sz="3200" dirty="0">
                <a:solidFill>
                  <a:srgbClr val="FFFFFF"/>
                </a:solidFill>
              </a:rPr>
            </a:br>
            <a:br>
              <a:rPr lang="nl-NL" dirty="0">
                <a:solidFill>
                  <a:srgbClr val="FFFFFF"/>
                </a:solidFill>
              </a:rPr>
            </a:br>
            <a:endParaRPr lang="nl-NL" dirty="0">
              <a:solidFill>
                <a:srgbClr val="FFFFFF"/>
              </a:solidFill>
            </a:endParaRPr>
          </a:p>
        </p:txBody>
      </p:sp>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288" y="4621073"/>
            <a:ext cx="3414486" cy="1768667"/>
          </a:xfrm>
          <a:prstGeom prst="rect">
            <a:avLst/>
          </a:prstGeom>
        </p:spPr>
      </p:pic>
      <p:sp>
        <p:nvSpPr>
          <p:cNvPr id="4" name="Tijdelijke aanduiding voor voettekst 3"/>
          <p:cNvSpPr>
            <a:spLocks noGrp="1"/>
          </p:cNvSpPr>
          <p:nvPr>
            <p:ph type="ftr" sz="quarter" idx="3"/>
          </p:nvPr>
        </p:nvSpPr>
        <p:spPr/>
        <p:txBody>
          <a:bodyPr/>
          <a:lstStyle/>
          <a:p>
            <a:r>
              <a:rPr lang="nl-NL" dirty="0"/>
              <a:t>Basispresentaties | Werken met de BRO</a:t>
            </a:r>
          </a:p>
        </p:txBody>
      </p:sp>
      <p:sp>
        <p:nvSpPr>
          <p:cNvPr id="5" name="Tijdelijke aanduiding voor dianummer 4"/>
          <p:cNvSpPr>
            <a:spLocks noGrp="1"/>
          </p:cNvSpPr>
          <p:nvPr>
            <p:ph type="sldNum" sz="quarter" idx="16"/>
          </p:nvPr>
        </p:nvSpPr>
        <p:spPr/>
        <p:txBody>
          <a:bodyPr/>
          <a:lstStyle/>
          <a:p>
            <a:fld id="{10A0A6AF-03C5-477E-939A-E28F7E7F05EA}" type="slidenum">
              <a:rPr lang="nl-NL" smtClean="0"/>
              <a:pPr/>
              <a:t>1</a:t>
            </a:fld>
            <a:endParaRPr lang="nl-NL" dirty="0"/>
          </a:p>
        </p:txBody>
      </p:sp>
      <p:pic>
        <p:nvPicPr>
          <p:cNvPr id="18" name="Tijdelijke aanduiding voor afbeelding 17"/>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25208" r="25208"/>
          <a:stretch>
            <a:fillRect/>
          </a:stretch>
        </p:blipFill>
        <p:spPr/>
      </p:pic>
    </p:spTree>
    <p:extLst>
      <p:ext uri="{BB962C8B-B14F-4D97-AF65-F5344CB8AC3E}">
        <p14:creationId xmlns:p14="http://schemas.microsoft.com/office/powerpoint/2010/main" val="420282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p:cNvSpPr>
            <a:spLocks noGrp="1"/>
          </p:cNvSpPr>
          <p:nvPr>
            <p:ph type="sldNum" sz="quarter" idx="12"/>
          </p:nvPr>
        </p:nvSpPr>
        <p:spPr/>
        <p:txBody>
          <a:bodyPr/>
          <a:lstStyle/>
          <a:p>
            <a:fld id="{10A0A6AF-03C5-477E-939A-E28F7E7F05EA}" type="slidenum">
              <a:rPr lang="nl-NL" smtClean="0"/>
              <a:pPr/>
              <a:t>10</a:t>
            </a:fld>
            <a:endParaRPr lang="nl-NL" dirty="0"/>
          </a:p>
        </p:txBody>
      </p:sp>
      <p:sp>
        <p:nvSpPr>
          <p:cNvPr id="3" name="Tijdelijke aanduiding voor voettekst 2"/>
          <p:cNvSpPr>
            <a:spLocks noGrp="1"/>
          </p:cNvSpPr>
          <p:nvPr>
            <p:ph type="ftr" sz="quarter" idx="3"/>
          </p:nvPr>
        </p:nvSpPr>
        <p:spPr/>
        <p:txBody>
          <a:bodyPr/>
          <a:lstStyle/>
          <a:p>
            <a:r>
              <a:rPr lang="nl-NL"/>
              <a:t>Basispresentaties | Werken met de BRO</a:t>
            </a:r>
            <a:endParaRPr lang="nl-NL" dirty="0"/>
          </a:p>
        </p:txBody>
      </p:sp>
      <p:sp>
        <p:nvSpPr>
          <p:cNvPr id="6" name="Tekstvak 5"/>
          <p:cNvSpPr txBox="1"/>
          <p:nvPr/>
        </p:nvSpPr>
        <p:spPr>
          <a:xfrm>
            <a:off x="114777" y="238539"/>
            <a:ext cx="6979218" cy="369332"/>
          </a:xfrm>
          <a:prstGeom prst="rect">
            <a:avLst/>
          </a:prstGeom>
          <a:noFill/>
        </p:spPr>
        <p:txBody>
          <a:bodyPr wrap="none" rtlCol="0">
            <a:spAutoFit/>
          </a:bodyPr>
          <a:lstStyle/>
          <a:p>
            <a:r>
              <a:rPr lang="nl-NL" dirty="0"/>
              <a:t>Voorbeeld 2: het selecteren van diverse booronderzoeken</a:t>
            </a:r>
          </a:p>
        </p:txBody>
      </p:sp>
      <p:cxnSp>
        <p:nvCxnSpPr>
          <p:cNvPr id="9" name="Rechte verbindingslijn 8"/>
          <p:cNvCxnSpPr/>
          <p:nvPr/>
        </p:nvCxnSpPr>
        <p:spPr>
          <a:xfrm>
            <a:off x="4411980" y="46482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ep 28"/>
          <p:cNvGrpSpPr/>
          <p:nvPr/>
        </p:nvGrpSpPr>
        <p:grpSpPr>
          <a:xfrm>
            <a:off x="0" y="789140"/>
            <a:ext cx="12139200" cy="5923845"/>
            <a:chOff x="0" y="789140"/>
            <a:chExt cx="12139200" cy="5923845"/>
          </a:xfrm>
        </p:grpSpPr>
        <p:pic>
          <p:nvPicPr>
            <p:cNvPr id="7" name="Afbeelding 6"/>
            <p:cNvPicPr>
              <a:picLocks noChangeAspect="1"/>
            </p:cNvPicPr>
            <p:nvPr/>
          </p:nvPicPr>
          <p:blipFill rotWithShape="1">
            <a:blip r:embed="rId3"/>
            <a:srcRect l="16852" t="16879" r="2361" b="5368"/>
            <a:stretch/>
          </p:blipFill>
          <p:spPr>
            <a:xfrm>
              <a:off x="0" y="789140"/>
              <a:ext cx="12139200" cy="5923845"/>
            </a:xfrm>
            <a:prstGeom prst="rect">
              <a:avLst/>
            </a:prstGeom>
          </p:spPr>
        </p:pic>
        <p:grpSp>
          <p:nvGrpSpPr>
            <p:cNvPr id="28" name="Groep 27"/>
            <p:cNvGrpSpPr/>
            <p:nvPr/>
          </p:nvGrpSpPr>
          <p:grpSpPr>
            <a:xfrm>
              <a:off x="4411980" y="2651760"/>
              <a:ext cx="2011680" cy="2366346"/>
              <a:chOff x="4411980" y="2651760"/>
              <a:chExt cx="2011680" cy="2366346"/>
            </a:xfrm>
          </p:grpSpPr>
          <p:cxnSp>
            <p:nvCxnSpPr>
              <p:cNvPr id="11" name="Rechte verbindingslijn 10"/>
              <p:cNvCxnSpPr/>
              <p:nvPr/>
            </p:nvCxnSpPr>
            <p:spPr>
              <a:xfrm flipV="1">
                <a:off x="4411980" y="2651761"/>
                <a:ext cx="1874520" cy="2004059"/>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V="1">
                <a:off x="4869180" y="4312920"/>
                <a:ext cx="883920" cy="705186"/>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H="1" flipV="1">
                <a:off x="6286500" y="2651760"/>
                <a:ext cx="137160" cy="503726"/>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V="1">
                <a:off x="5753100" y="3135948"/>
                <a:ext cx="670560" cy="1176972"/>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a:off x="4411980" y="4655820"/>
                <a:ext cx="457200" cy="362286"/>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8796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11</a:t>
            </a:fld>
            <a:endParaRPr lang="nl-NL" dirty="0"/>
          </a:p>
        </p:txBody>
      </p:sp>
      <p:sp>
        <p:nvSpPr>
          <p:cNvPr id="3" name="Tijdelijke aanduiding voor voettekst 2"/>
          <p:cNvSpPr>
            <a:spLocks noGrp="1"/>
          </p:cNvSpPr>
          <p:nvPr>
            <p:ph type="ftr" sz="quarter" idx="3"/>
          </p:nvPr>
        </p:nvSpPr>
        <p:spPr/>
        <p:txBody>
          <a:bodyPr/>
          <a:lstStyle/>
          <a:p>
            <a:r>
              <a:rPr lang="nl-NL" dirty="0"/>
              <a:t>Basispresentaties | Werken met de BRO</a:t>
            </a:r>
          </a:p>
        </p:txBody>
      </p:sp>
      <p:sp>
        <p:nvSpPr>
          <p:cNvPr id="9" name="Tekstvak 8"/>
          <p:cNvSpPr txBox="1"/>
          <p:nvPr/>
        </p:nvSpPr>
        <p:spPr>
          <a:xfrm>
            <a:off x="114777" y="238539"/>
            <a:ext cx="6979218" cy="369332"/>
          </a:xfrm>
          <a:prstGeom prst="rect">
            <a:avLst/>
          </a:prstGeom>
          <a:noFill/>
        </p:spPr>
        <p:txBody>
          <a:bodyPr wrap="none" rtlCol="0">
            <a:spAutoFit/>
          </a:bodyPr>
          <a:lstStyle/>
          <a:p>
            <a:r>
              <a:rPr lang="nl-NL" dirty="0"/>
              <a:t>Voorbeeld 2: het selecteren van diverse booronderzoeken</a:t>
            </a:r>
          </a:p>
        </p:txBody>
      </p:sp>
      <p:pic>
        <p:nvPicPr>
          <p:cNvPr id="4" name="Afbeelding 3"/>
          <p:cNvPicPr>
            <a:picLocks noChangeAspect="1"/>
          </p:cNvPicPr>
          <p:nvPr/>
        </p:nvPicPr>
        <p:blipFill>
          <a:blip r:embed="rId3"/>
          <a:stretch>
            <a:fillRect/>
          </a:stretch>
        </p:blipFill>
        <p:spPr>
          <a:xfrm>
            <a:off x="-22800" y="1156606"/>
            <a:ext cx="12214800" cy="4071600"/>
          </a:xfrm>
          <a:prstGeom prst="rect">
            <a:avLst/>
          </a:prstGeom>
          <a:ln>
            <a:solidFill>
              <a:schemeClr val="tx2"/>
            </a:solidFill>
          </a:ln>
        </p:spPr>
      </p:pic>
    </p:spTree>
    <p:extLst>
      <p:ext uri="{BB962C8B-B14F-4D97-AF65-F5344CB8AC3E}">
        <p14:creationId xmlns:p14="http://schemas.microsoft.com/office/powerpoint/2010/main" val="72772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12</a:t>
            </a:fld>
            <a:endParaRPr lang="nl-NL" dirty="0"/>
          </a:p>
        </p:txBody>
      </p:sp>
      <p:sp>
        <p:nvSpPr>
          <p:cNvPr id="3" name="Tijdelijke aanduiding voor voettekst 2"/>
          <p:cNvSpPr>
            <a:spLocks noGrp="1"/>
          </p:cNvSpPr>
          <p:nvPr>
            <p:ph type="ftr" sz="quarter" idx="3"/>
          </p:nvPr>
        </p:nvSpPr>
        <p:spPr/>
        <p:txBody>
          <a:bodyPr/>
          <a:lstStyle/>
          <a:p>
            <a:r>
              <a:rPr lang="nl-NL" dirty="0"/>
              <a:t>Basispresentaties | Werken met de BRO</a:t>
            </a:r>
          </a:p>
        </p:txBody>
      </p:sp>
      <p:sp>
        <p:nvSpPr>
          <p:cNvPr id="9" name="Tekstvak 8"/>
          <p:cNvSpPr txBox="1"/>
          <p:nvPr/>
        </p:nvSpPr>
        <p:spPr>
          <a:xfrm>
            <a:off x="114777" y="238539"/>
            <a:ext cx="6979218" cy="369332"/>
          </a:xfrm>
          <a:prstGeom prst="rect">
            <a:avLst/>
          </a:prstGeom>
          <a:noFill/>
        </p:spPr>
        <p:txBody>
          <a:bodyPr wrap="none" rtlCol="0">
            <a:spAutoFit/>
          </a:bodyPr>
          <a:lstStyle/>
          <a:p>
            <a:r>
              <a:rPr lang="nl-NL" dirty="0"/>
              <a:t>Voorbeeld 2: het selecteren van diverse booronderzoeken</a:t>
            </a:r>
          </a:p>
        </p:txBody>
      </p:sp>
      <p:pic>
        <p:nvPicPr>
          <p:cNvPr id="6" name="Afbeelding 5"/>
          <p:cNvPicPr>
            <a:picLocks noChangeAspect="1"/>
          </p:cNvPicPr>
          <p:nvPr/>
        </p:nvPicPr>
        <p:blipFill>
          <a:blip r:embed="rId3"/>
          <a:stretch>
            <a:fillRect/>
          </a:stretch>
        </p:blipFill>
        <p:spPr>
          <a:xfrm>
            <a:off x="0" y="977040"/>
            <a:ext cx="12180434" cy="5534134"/>
          </a:xfrm>
          <a:prstGeom prst="rect">
            <a:avLst/>
          </a:prstGeom>
        </p:spPr>
      </p:pic>
    </p:spTree>
    <p:extLst>
      <p:ext uri="{BB962C8B-B14F-4D97-AF65-F5344CB8AC3E}">
        <p14:creationId xmlns:p14="http://schemas.microsoft.com/office/powerpoint/2010/main" val="139767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r>
              <a:rPr lang="nl-NL" dirty="0"/>
              <a:t>Basispresentaties | Werken met de BRO</a:t>
            </a:r>
          </a:p>
        </p:txBody>
      </p:sp>
      <p:sp>
        <p:nvSpPr>
          <p:cNvPr id="5" name="Rechthoek 4"/>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13</a:t>
            </a:fld>
            <a:endParaRPr lang="nl-NL" dirty="0"/>
          </a:p>
        </p:txBody>
      </p:sp>
      <p:sp>
        <p:nvSpPr>
          <p:cNvPr id="10" name="Tekstvak 9"/>
          <p:cNvSpPr txBox="1"/>
          <p:nvPr/>
        </p:nvSpPr>
        <p:spPr>
          <a:xfrm>
            <a:off x="114777" y="238539"/>
            <a:ext cx="8628068" cy="369332"/>
          </a:xfrm>
          <a:prstGeom prst="rect">
            <a:avLst/>
          </a:prstGeom>
          <a:noFill/>
        </p:spPr>
        <p:txBody>
          <a:bodyPr wrap="none" rtlCol="0">
            <a:spAutoFit/>
          </a:bodyPr>
          <a:lstStyle/>
          <a:p>
            <a:r>
              <a:rPr lang="nl-NL" dirty="0"/>
              <a:t>Voorbeeld 3: informatie over de bodemsoort bekijken op de Bodemkaart</a:t>
            </a:r>
          </a:p>
        </p:txBody>
      </p:sp>
      <p:pic>
        <p:nvPicPr>
          <p:cNvPr id="4" name="Afbeelding 3"/>
          <p:cNvPicPr>
            <a:picLocks noChangeAspect="1"/>
          </p:cNvPicPr>
          <p:nvPr/>
        </p:nvPicPr>
        <p:blipFill>
          <a:blip r:embed="rId3"/>
          <a:stretch>
            <a:fillRect/>
          </a:stretch>
        </p:blipFill>
        <p:spPr>
          <a:xfrm>
            <a:off x="114777" y="607871"/>
            <a:ext cx="11971546" cy="6250129"/>
          </a:xfrm>
          <a:prstGeom prst="rect">
            <a:avLst/>
          </a:prstGeom>
        </p:spPr>
      </p:pic>
    </p:spTree>
    <p:extLst>
      <p:ext uri="{BB962C8B-B14F-4D97-AF65-F5344CB8AC3E}">
        <p14:creationId xmlns:p14="http://schemas.microsoft.com/office/powerpoint/2010/main" val="175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14</a:t>
            </a:fld>
            <a:endParaRPr lang="nl-NL" dirty="0"/>
          </a:p>
        </p:txBody>
      </p:sp>
      <p:pic>
        <p:nvPicPr>
          <p:cNvPr id="9" name="Afbeelding 8"/>
          <p:cNvPicPr>
            <a:picLocks noChangeAspect="1"/>
          </p:cNvPicPr>
          <p:nvPr/>
        </p:nvPicPr>
        <p:blipFill rotWithShape="1">
          <a:blip r:embed="rId3"/>
          <a:srcRect r="17336"/>
          <a:stretch/>
        </p:blipFill>
        <p:spPr>
          <a:xfrm>
            <a:off x="114777" y="789140"/>
            <a:ext cx="11977965" cy="5985491"/>
          </a:xfrm>
          <a:prstGeom prst="rect">
            <a:avLst/>
          </a:prstGeom>
        </p:spPr>
      </p:pic>
      <p:pic>
        <p:nvPicPr>
          <p:cNvPr id="2" name="Afbeelding 1"/>
          <p:cNvPicPr>
            <a:picLocks noChangeAspect="1"/>
          </p:cNvPicPr>
          <p:nvPr/>
        </p:nvPicPr>
        <p:blipFill rotWithShape="1">
          <a:blip r:embed="rId3"/>
          <a:srcRect l="83112" t="9441" b="25114"/>
          <a:stretch/>
        </p:blipFill>
        <p:spPr>
          <a:xfrm>
            <a:off x="9052561" y="2266224"/>
            <a:ext cx="2879948" cy="4610064"/>
          </a:xfrm>
          <a:prstGeom prst="rect">
            <a:avLst/>
          </a:prstGeom>
        </p:spPr>
      </p:pic>
      <p:sp>
        <p:nvSpPr>
          <p:cNvPr id="3" name="Tijdelijke aanduiding voor voettekst 2"/>
          <p:cNvSpPr>
            <a:spLocks noGrp="1"/>
          </p:cNvSpPr>
          <p:nvPr>
            <p:ph type="ftr" sz="quarter" idx="3"/>
          </p:nvPr>
        </p:nvSpPr>
        <p:spPr/>
        <p:txBody>
          <a:bodyPr/>
          <a:lstStyle/>
          <a:p>
            <a:r>
              <a:rPr lang="nl-NL"/>
              <a:t>Basispresentaties | Werken met de BRO</a:t>
            </a:r>
            <a:endParaRPr lang="nl-NL" dirty="0"/>
          </a:p>
        </p:txBody>
      </p:sp>
      <p:sp>
        <p:nvSpPr>
          <p:cNvPr id="10" name="Tekstvak 9"/>
          <p:cNvSpPr txBox="1"/>
          <p:nvPr/>
        </p:nvSpPr>
        <p:spPr>
          <a:xfrm>
            <a:off x="114777" y="238539"/>
            <a:ext cx="8064580" cy="369332"/>
          </a:xfrm>
          <a:prstGeom prst="rect">
            <a:avLst/>
          </a:prstGeom>
          <a:noFill/>
        </p:spPr>
        <p:txBody>
          <a:bodyPr wrap="none" rtlCol="0">
            <a:spAutoFit/>
          </a:bodyPr>
          <a:lstStyle/>
          <a:p>
            <a:r>
              <a:rPr lang="nl-NL" dirty="0"/>
              <a:t>Voorbeeld 4: informatie over de bodemopbouw bekijken in GeoTOP</a:t>
            </a:r>
          </a:p>
        </p:txBody>
      </p:sp>
      <p:sp>
        <p:nvSpPr>
          <p:cNvPr id="8" name="Tekstvak 7"/>
          <p:cNvSpPr txBox="1"/>
          <p:nvPr/>
        </p:nvSpPr>
        <p:spPr>
          <a:xfrm>
            <a:off x="8565753" y="1321248"/>
            <a:ext cx="3400418" cy="369332"/>
          </a:xfrm>
          <a:prstGeom prst="rect">
            <a:avLst/>
          </a:prstGeom>
          <a:noFill/>
        </p:spPr>
        <p:txBody>
          <a:bodyPr wrap="none" rtlCol="0">
            <a:spAutoFit/>
          </a:bodyPr>
          <a:lstStyle/>
          <a:p>
            <a:r>
              <a:rPr lang="nl-NL" dirty="0"/>
              <a:t>Dwarsdoorsnede in GeoTOP</a:t>
            </a:r>
          </a:p>
        </p:txBody>
      </p:sp>
    </p:spTree>
    <p:extLst>
      <p:ext uri="{BB962C8B-B14F-4D97-AF65-F5344CB8AC3E}">
        <p14:creationId xmlns:p14="http://schemas.microsoft.com/office/powerpoint/2010/main" val="3268713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926072"/>
            <a:ext cx="10923588" cy="3931928"/>
          </a:xfrm>
        </p:spPr>
        <p:txBody>
          <a:bodyPr numCol="1">
            <a:normAutofit/>
          </a:bodyPr>
          <a:lstStyle/>
          <a:p>
            <a:r>
              <a:rPr lang="nl-NL" noProof="0" dirty="0"/>
              <a:t>Help = handleiding BROloket</a:t>
            </a:r>
          </a:p>
          <a:p>
            <a:r>
              <a:rPr lang="nl-NL" noProof="0" dirty="0"/>
              <a:t>Toelichting = extra uitleg</a:t>
            </a:r>
          </a:p>
          <a:p>
            <a:r>
              <a:rPr lang="nl-NL" noProof="0" dirty="0"/>
              <a:t>Stratigrafische Nomenclator = uitleg en betekenis van gesteentelagen</a:t>
            </a:r>
          </a:p>
          <a:p>
            <a:r>
              <a:rPr lang="nl-NL" dirty="0"/>
              <a:t>Terugmelden = melden van fouten</a:t>
            </a:r>
            <a:endParaRPr lang="nl-NL" noProof="0" dirty="0"/>
          </a:p>
          <a:p>
            <a:endParaRPr lang="nl-NL" noProof="0" dirty="0"/>
          </a:p>
        </p:txBody>
      </p:sp>
      <p:sp>
        <p:nvSpPr>
          <p:cNvPr id="3" name="Titel 2"/>
          <p:cNvSpPr>
            <a:spLocks noGrp="1"/>
          </p:cNvSpPr>
          <p:nvPr>
            <p:ph type="title"/>
          </p:nvPr>
        </p:nvSpPr>
        <p:spPr/>
        <p:txBody>
          <a:bodyPr>
            <a:normAutofit/>
          </a:bodyPr>
          <a:lstStyle/>
          <a:p>
            <a:r>
              <a:rPr lang="nl-NL" noProof="0" dirty="0"/>
              <a:t>Overige functies van het BROloket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15</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spTree>
    <p:extLst>
      <p:ext uri="{BB962C8B-B14F-4D97-AF65-F5344CB8AC3E}">
        <p14:creationId xmlns:p14="http://schemas.microsoft.com/office/powerpoint/2010/main" val="213946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89485"/>
            <a:ext cx="11092712" cy="3931928"/>
          </a:xfrm>
        </p:spPr>
        <p:txBody>
          <a:bodyPr vert="horz" lIns="91440" tIns="45720" rIns="91440" bIns="45720" numCol="1" spcCol="468000" rtlCol="0" anchor="t">
            <a:normAutofit/>
          </a:bodyPr>
          <a:lstStyle/>
          <a:p>
            <a:pPr marL="0" indent="0">
              <a:buNone/>
            </a:pPr>
            <a:r>
              <a:rPr lang="nl-NL" noProof="0" dirty="0"/>
              <a:t>Gebruiken voor:</a:t>
            </a:r>
          </a:p>
          <a:p>
            <a:pPr marL="316230" indent="-316230"/>
            <a:r>
              <a:rPr lang="nl-NL" noProof="0" dirty="0"/>
              <a:t>Analyseren van </a:t>
            </a:r>
            <a:r>
              <a:rPr lang="nl-NL" dirty="0"/>
              <a:t>BRO-gegevens</a:t>
            </a:r>
            <a:r>
              <a:rPr lang="nl-NL" noProof="0" dirty="0"/>
              <a:t>, gecombineerd met andere gegevens</a:t>
            </a:r>
            <a:endParaRPr lang="nl-NL" noProof="0" dirty="0">
              <a:ea typeface="Verdana"/>
            </a:endParaRPr>
          </a:p>
          <a:p>
            <a:pPr marL="316230" indent="-316230"/>
            <a:r>
              <a:rPr lang="nl-NL" noProof="0" dirty="0"/>
              <a:t>Viewer en datasets</a:t>
            </a:r>
            <a:endParaRPr lang="nl-NL" noProof="0" dirty="0">
              <a:ea typeface="Verdana"/>
            </a:endParaRPr>
          </a:p>
          <a:p>
            <a:pPr marL="316230" indent="-316230"/>
            <a:r>
              <a:rPr lang="nl-NL" noProof="0" dirty="0"/>
              <a:t>Handmatig of geautomatiseerd</a:t>
            </a:r>
            <a:endParaRPr lang="nl-NL" noProof="0" dirty="0">
              <a:ea typeface="Verdana"/>
            </a:endParaRPr>
          </a:p>
          <a:p>
            <a:pPr marL="316230" indent="-316230"/>
            <a:r>
              <a:rPr lang="nl-NL" noProof="0" dirty="0"/>
              <a:t>Gehele dataset, landsdekkend</a:t>
            </a:r>
            <a:endParaRPr lang="nl-NL" noProof="0" dirty="0">
              <a:ea typeface="Verdana"/>
            </a:endParaRPr>
          </a:p>
        </p:txBody>
      </p:sp>
      <p:sp>
        <p:nvSpPr>
          <p:cNvPr id="3" name="Titel 2"/>
          <p:cNvSpPr>
            <a:spLocks noGrp="1"/>
          </p:cNvSpPr>
          <p:nvPr>
            <p:ph type="title"/>
          </p:nvPr>
        </p:nvSpPr>
        <p:spPr/>
        <p:txBody>
          <a:bodyPr/>
          <a:lstStyle/>
          <a:p>
            <a:r>
              <a:rPr lang="nl-NL" noProof="0" dirty="0"/>
              <a:t>PDOK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16</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pic>
        <p:nvPicPr>
          <p:cNvPr id="6" name="Afbeelding 5"/>
          <p:cNvPicPr>
            <a:picLocks noChangeAspect="1"/>
          </p:cNvPicPr>
          <p:nvPr/>
        </p:nvPicPr>
        <p:blipFill>
          <a:blip r:embed="rId3"/>
          <a:stretch>
            <a:fillRect/>
          </a:stretch>
        </p:blipFill>
        <p:spPr>
          <a:xfrm>
            <a:off x="8164671" y="579981"/>
            <a:ext cx="3241059" cy="1620530"/>
          </a:xfrm>
          <a:prstGeom prst="rect">
            <a:avLst/>
          </a:prstGeom>
        </p:spPr>
      </p:pic>
    </p:spTree>
    <p:extLst>
      <p:ext uri="{BB962C8B-B14F-4D97-AF65-F5344CB8AC3E}">
        <p14:creationId xmlns:p14="http://schemas.microsoft.com/office/powerpoint/2010/main" val="46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F39A9721-DC5A-494F-84A5-D2D634B5AAA2}"/>
              </a:ext>
            </a:extLst>
          </p:cNvPr>
          <p:cNvSpPr/>
          <p:nvPr/>
        </p:nvSpPr>
        <p:spPr>
          <a:xfrm>
            <a:off x="9840416" y="221109"/>
            <a:ext cx="193117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voettekst 5"/>
          <p:cNvSpPr>
            <a:spLocks noGrp="1"/>
          </p:cNvSpPr>
          <p:nvPr>
            <p:ph type="ftr" sz="quarter" idx="11"/>
          </p:nvPr>
        </p:nvSpPr>
        <p:spPr/>
        <p:txBody>
          <a:bodyPr/>
          <a:lstStyle/>
          <a:p>
            <a:r>
              <a:rPr lang="nl-NL"/>
              <a:t>Basispresentaties | Werken met de BRO</a:t>
            </a:r>
          </a:p>
        </p:txBody>
      </p:sp>
      <p:sp>
        <p:nvSpPr>
          <p:cNvPr id="9" name="Tijdelijke aanduiding voor dianummer 8"/>
          <p:cNvSpPr>
            <a:spLocks noGrp="1"/>
          </p:cNvSpPr>
          <p:nvPr>
            <p:ph type="sldNum" sz="quarter" idx="12"/>
          </p:nvPr>
        </p:nvSpPr>
        <p:spPr/>
        <p:txBody>
          <a:bodyPr/>
          <a:lstStyle/>
          <a:p>
            <a:fld id="{C64B6D60-86AA-4114-AF42-EDC1F8984C4A}" type="slidenum">
              <a:rPr lang="nl-NL" smtClean="0"/>
              <a:t>17</a:t>
            </a:fld>
            <a:endParaRPr lang="nl-NL"/>
          </a:p>
        </p:txBody>
      </p:sp>
      <p:pic>
        <p:nvPicPr>
          <p:cNvPr id="4" name="Picture 3">
            <a:extLst>
              <a:ext uri="{FF2B5EF4-FFF2-40B4-BE49-F238E27FC236}">
                <a16:creationId xmlns:a16="http://schemas.microsoft.com/office/drawing/2014/main" id="{4324BDC5-43FC-478A-A6DE-DE6EF2F1E2EB}"/>
              </a:ext>
            </a:extLst>
          </p:cNvPr>
          <p:cNvPicPr>
            <a:picLocks noChangeAspect="1"/>
          </p:cNvPicPr>
          <p:nvPr/>
        </p:nvPicPr>
        <p:blipFill rotWithShape="1">
          <a:blip r:embed="rId3"/>
          <a:srcRect t="6512" b="3800"/>
          <a:stretch/>
        </p:blipFill>
        <p:spPr>
          <a:xfrm>
            <a:off x="420414" y="552896"/>
            <a:ext cx="11351172" cy="6150785"/>
          </a:xfrm>
          <a:prstGeom prst="rect">
            <a:avLst/>
          </a:prstGeom>
        </p:spPr>
      </p:pic>
      <p:sp>
        <p:nvSpPr>
          <p:cNvPr id="10" name="Tekstvak 9"/>
          <p:cNvSpPr txBox="1"/>
          <p:nvPr/>
        </p:nvSpPr>
        <p:spPr>
          <a:xfrm>
            <a:off x="114777" y="238539"/>
            <a:ext cx="3041474" cy="369332"/>
          </a:xfrm>
          <a:prstGeom prst="rect">
            <a:avLst/>
          </a:prstGeom>
          <a:noFill/>
        </p:spPr>
        <p:txBody>
          <a:bodyPr wrap="none" rtlCol="0">
            <a:spAutoFit/>
          </a:bodyPr>
          <a:lstStyle/>
          <a:p>
            <a:r>
              <a:rPr lang="nl-NL" dirty="0"/>
              <a:t>Voorbeeld van de viewer</a:t>
            </a:r>
          </a:p>
        </p:txBody>
      </p:sp>
      <p:sp>
        <p:nvSpPr>
          <p:cNvPr id="8" name="Tekstvak 7"/>
          <p:cNvSpPr txBox="1"/>
          <p:nvPr/>
        </p:nvSpPr>
        <p:spPr>
          <a:xfrm>
            <a:off x="64930" y="5664597"/>
            <a:ext cx="4482356" cy="107721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sz="1600" dirty="0">
                <a:solidFill>
                  <a:srgbClr val="FF0000"/>
                </a:solidFill>
              </a:rPr>
              <a:t>Bodemkundig boormonsterprofiel</a:t>
            </a:r>
          </a:p>
          <a:p>
            <a:r>
              <a:rPr lang="nl-NL" sz="1600" dirty="0">
                <a:solidFill>
                  <a:srgbClr val="FF0000"/>
                </a:solidFill>
              </a:rPr>
              <a:t>Geotechnisch sondeeronderzoek</a:t>
            </a:r>
          </a:p>
          <a:p>
            <a:r>
              <a:rPr lang="nl-NL" sz="1600" dirty="0">
                <a:solidFill>
                  <a:srgbClr val="FF0000"/>
                </a:solidFill>
              </a:rPr>
              <a:t>Grondwatermonitoringput</a:t>
            </a:r>
          </a:p>
          <a:p>
            <a:r>
              <a:rPr lang="nl-NL" sz="1600" dirty="0">
                <a:solidFill>
                  <a:srgbClr val="FF0000"/>
                </a:solidFill>
              </a:rPr>
              <a:t>Geomorfologische kaart van Nederland</a:t>
            </a:r>
          </a:p>
        </p:txBody>
      </p:sp>
    </p:spTree>
    <p:extLst>
      <p:ext uri="{BB962C8B-B14F-4D97-AF65-F5344CB8AC3E}">
        <p14:creationId xmlns:p14="http://schemas.microsoft.com/office/powerpoint/2010/main" val="341495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99AC-E538-4044-9410-955CD63592E6}"/>
              </a:ext>
            </a:extLst>
          </p:cNvPr>
          <p:cNvSpPr>
            <a:spLocks noGrp="1"/>
          </p:cNvSpPr>
          <p:nvPr>
            <p:ph type="title"/>
          </p:nvPr>
        </p:nvSpPr>
        <p:spPr/>
        <p:txBody>
          <a:bodyPr/>
          <a:lstStyle/>
          <a:p>
            <a:r>
              <a:rPr lang="nl-NL" noProof="0" dirty="0"/>
              <a:t>Huidige BRO registratieobjecten in PDOK</a:t>
            </a:r>
          </a:p>
        </p:txBody>
      </p:sp>
      <p:pic>
        <p:nvPicPr>
          <p:cNvPr id="4" name="Picture 3">
            <a:extLst>
              <a:ext uri="{FF2B5EF4-FFF2-40B4-BE49-F238E27FC236}">
                <a16:creationId xmlns:a16="http://schemas.microsoft.com/office/drawing/2014/main" id="{1F407D77-914D-4E08-AD49-49354A611F38}"/>
              </a:ext>
            </a:extLst>
          </p:cNvPr>
          <p:cNvPicPr>
            <a:picLocks noChangeAspect="1"/>
          </p:cNvPicPr>
          <p:nvPr/>
        </p:nvPicPr>
        <p:blipFill rotWithShape="1">
          <a:blip r:embed="rId3"/>
          <a:srcRect t="5394" r="8245"/>
          <a:stretch/>
        </p:blipFill>
        <p:spPr>
          <a:xfrm>
            <a:off x="115904" y="1847087"/>
            <a:ext cx="11734720" cy="4936747"/>
          </a:xfrm>
          <a:prstGeom prst="rect">
            <a:avLst/>
          </a:prstGeom>
        </p:spPr>
      </p:pic>
      <p:sp>
        <p:nvSpPr>
          <p:cNvPr id="6" name="Tijdelijke aanduiding voor dianummer 5"/>
          <p:cNvSpPr>
            <a:spLocks noGrp="1"/>
          </p:cNvSpPr>
          <p:nvPr>
            <p:ph type="sldNum" sz="quarter" idx="12"/>
          </p:nvPr>
        </p:nvSpPr>
        <p:spPr/>
        <p:txBody>
          <a:bodyPr/>
          <a:lstStyle/>
          <a:p>
            <a:fld id="{C64B6D60-86AA-4114-AF42-EDC1F8984C4A}" type="slidenum">
              <a:rPr lang="nl-NL" smtClean="0"/>
              <a:t>18</a:t>
            </a:fld>
            <a:endParaRPr lang="nl-NL"/>
          </a:p>
        </p:txBody>
      </p:sp>
    </p:spTree>
    <p:extLst>
      <p:ext uri="{BB962C8B-B14F-4D97-AF65-F5344CB8AC3E}">
        <p14:creationId xmlns:p14="http://schemas.microsoft.com/office/powerpoint/2010/main" val="2788658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73D8A-50DC-4DC9-A3BF-41CF5DA321FE}"/>
              </a:ext>
            </a:extLst>
          </p:cNvPr>
          <p:cNvPicPr>
            <a:picLocks noChangeAspect="1"/>
          </p:cNvPicPr>
          <p:nvPr/>
        </p:nvPicPr>
        <p:blipFill>
          <a:blip r:embed="rId3"/>
          <a:stretch>
            <a:fillRect/>
          </a:stretch>
        </p:blipFill>
        <p:spPr>
          <a:xfrm>
            <a:off x="383058" y="664261"/>
            <a:ext cx="10251705" cy="6193739"/>
          </a:xfrm>
          <a:prstGeom prst="rect">
            <a:avLst/>
          </a:prstGeom>
        </p:spPr>
      </p:pic>
      <p:sp>
        <p:nvSpPr>
          <p:cNvPr id="6" name="Tijdelijke aanduiding voor voettekst 5"/>
          <p:cNvSpPr>
            <a:spLocks noGrp="1"/>
          </p:cNvSpPr>
          <p:nvPr>
            <p:ph type="ftr" sz="quarter" idx="11"/>
          </p:nvPr>
        </p:nvSpPr>
        <p:spPr/>
        <p:txBody>
          <a:bodyPr/>
          <a:lstStyle/>
          <a:p>
            <a:r>
              <a:rPr lang="nl-NL"/>
              <a:t>Basispresentaties | Werken met de BRO</a:t>
            </a:r>
          </a:p>
        </p:txBody>
      </p:sp>
      <p:sp>
        <p:nvSpPr>
          <p:cNvPr id="9" name="Rechthoek 8"/>
          <p:cNvSpPr/>
          <p:nvPr/>
        </p:nvSpPr>
        <p:spPr>
          <a:xfrm>
            <a:off x="5226908" y="0"/>
            <a:ext cx="2014151" cy="753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C64B6D60-86AA-4114-AF42-EDC1F8984C4A}" type="slidenum">
              <a:rPr lang="nl-NL" smtClean="0"/>
              <a:t>19</a:t>
            </a:fld>
            <a:endParaRPr lang="nl-NL"/>
          </a:p>
        </p:txBody>
      </p:sp>
      <p:sp>
        <p:nvSpPr>
          <p:cNvPr id="5" name="Tekstvak 4"/>
          <p:cNvSpPr txBox="1"/>
          <p:nvPr/>
        </p:nvSpPr>
        <p:spPr>
          <a:xfrm>
            <a:off x="64930" y="4987254"/>
            <a:ext cx="5811038" cy="181588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sz="1600" dirty="0">
                <a:solidFill>
                  <a:srgbClr val="FF0000"/>
                </a:solidFill>
              </a:rPr>
              <a:t>BRO Geotechnische Sondeeronderzoeken</a:t>
            </a:r>
          </a:p>
          <a:p>
            <a:r>
              <a:rPr lang="nl-NL" sz="1600" dirty="0">
                <a:solidFill>
                  <a:srgbClr val="FF0000"/>
                </a:solidFill>
              </a:rPr>
              <a:t>BRO Booronderzoek Bodemkundig Boormonsterprofiel</a:t>
            </a:r>
          </a:p>
          <a:p>
            <a:r>
              <a:rPr lang="nl-NL" sz="1600" dirty="0">
                <a:solidFill>
                  <a:srgbClr val="FF0000"/>
                </a:solidFill>
              </a:rPr>
              <a:t>BRO Grondwatermonitoringput</a:t>
            </a:r>
          </a:p>
          <a:p>
            <a:r>
              <a:rPr lang="nl-NL" sz="1600" dirty="0">
                <a:solidFill>
                  <a:srgbClr val="FF0000"/>
                </a:solidFill>
              </a:rPr>
              <a:t>Natura2000 gebieden</a:t>
            </a:r>
          </a:p>
          <a:p>
            <a:r>
              <a:rPr lang="nl-NL" sz="1600" dirty="0">
                <a:solidFill>
                  <a:srgbClr val="FF0000"/>
                </a:solidFill>
              </a:rPr>
              <a:t>Stiltegebieden</a:t>
            </a:r>
          </a:p>
          <a:p>
            <a:r>
              <a:rPr lang="nl-NL" sz="1600" dirty="0">
                <a:solidFill>
                  <a:srgbClr val="FF0000"/>
                </a:solidFill>
              </a:rPr>
              <a:t>Wegvakken</a:t>
            </a:r>
          </a:p>
          <a:p>
            <a:r>
              <a:rPr lang="nl-NL" sz="1600" dirty="0">
                <a:solidFill>
                  <a:srgbClr val="FF0000"/>
                </a:solidFill>
              </a:rPr>
              <a:t>Bestemmingsplangebied</a:t>
            </a:r>
          </a:p>
        </p:txBody>
      </p:sp>
      <p:sp>
        <p:nvSpPr>
          <p:cNvPr id="8" name="Tekstvak 7"/>
          <p:cNvSpPr txBox="1"/>
          <p:nvPr/>
        </p:nvSpPr>
        <p:spPr>
          <a:xfrm>
            <a:off x="197378" y="200185"/>
            <a:ext cx="9613900" cy="369332"/>
          </a:xfrm>
          <a:prstGeom prst="rect">
            <a:avLst/>
          </a:prstGeom>
          <a:noFill/>
        </p:spPr>
        <p:txBody>
          <a:bodyPr wrap="square" rtlCol="0">
            <a:spAutoFit/>
          </a:bodyPr>
          <a:lstStyle/>
          <a:p>
            <a:r>
              <a:rPr lang="nl-NL" dirty="0"/>
              <a:t>Voorbeeld: Referentiekaart gecombineerd met Dekzandruggen</a:t>
            </a:r>
          </a:p>
        </p:txBody>
      </p:sp>
    </p:spTree>
    <p:extLst>
      <p:ext uri="{BB962C8B-B14F-4D97-AF65-F5344CB8AC3E}">
        <p14:creationId xmlns:p14="http://schemas.microsoft.com/office/powerpoint/2010/main" val="3019856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122" y="1052513"/>
            <a:ext cx="10170665" cy="5721554"/>
          </a:xfrm>
          <a:prstGeom prst="rect">
            <a:avLst/>
          </a:prstGeom>
        </p:spPr>
      </p:pic>
      <p:sp>
        <p:nvSpPr>
          <p:cNvPr id="3" name="Titel 2"/>
          <p:cNvSpPr>
            <a:spLocks noGrp="1"/>
          </p:cNvSpPr>
          <p:nvPr>
            <p:ph type="title"/>
          </p:nvPr>
        </p:nvSpPr>
        <p:spPr/>
        <p:txBody>
          <a:bodyPr>
            <a:normAutofit/>
          </a:bodyPr>
          <a:lstStyle/>
          <a:p>
            <a:r>
              <a:rPr lang="nl-NL" dirty="0"/>
              <a:t>BRO in de praktijk</a:t>
            </a:r>
            <a:br>
              <a:rPr lang="nl-NL" dirty="0"/>
            </a:br>
            <a:r>
              <a:rPr lang="nl-NL" sz="2400" dirty="0"/>
              <a:t>Het ketenproces</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a:t>
            </a:fld>
            <a:endParaRPr lang="nl-NL" dirty="0"/>
          </a:p>
        </p:txBody>
      </p:sp>
      <p:sp>
        <p:nvSpPr>
          <p:cNvPr id="5" name="Tijdelijke aanduiding voor voettekst 4"/>
          <p:cNvSpPr>
            <a:spLocks noGrp="1"/>
          </p:cNvSpPr>
          <p:nvPr>
            <p:ph type="ftr" sz="quarter" idx="3"/>
          </p:nvPr>
        </p:nvSpPr>
        <p:spPr/>
        <p:txBody>
          <a:bodyPr/>
          <a:lstStyle/>
          <a:p>
            <a:r>
              <a:rPr lang="nl-NL"/>
              <a:t>Basispresentaties | Werken met de BRO</a:t>
            </a:r>
            <a:endParaRPr lang="nl-NL" dirty="0"/>
          </a:p>
        </p:txBody>
      </p:sp>
      <p:sp>
        <p:nvSpPr>
          <p:cNvPr id="6" name="Ovaal 5"/>
          <p:cNvSpPr/>
          <p:nvPr/>
        </p:nvSpPr>
        <p:spPr>
          <a:xfrm>
            <a:off x="5410203" y="1430050"/>
            <a:ext cx="457193" cy="4572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a:t>
            </a:r>
          </a:p>
        </p:txBody>
      </p:sp>
      <p:sp>
        <p:nvSpPr>
          <p:cNvPr id="8" name="Ovaal 7"/>
          <p:cNvSpPr/>
          <p:nvPr/>
        </p:nvSpPr>
        <p:spPr>
          <a:xfrm>
            <a:off x="8326460" y="1788288"/>
            <a:ext cx="457193" cy="42454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a:t>
            </a:r>
          </a:p>
        </p:txBody>
      </p:sp>
      <p:sp>
        <p:nvSpPr>
          <p:cNvPr id="9" name="Ovaal 8"/>
          <p:cNvSpPr/>
          <p:nvPr/>
        </p:nvSpPr>
        <p:spPr>
          <a:xfrm>
            <a:off x="9185320" y="5584599"/>
            <a:ext cx="457193" cy="42454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a:t>
            </a:r>
          </a:p>
        </p:txBody>
      </p:sp>
      <p:sp>
        <p:nvSpPr>
          <p:cNvPr id="10" name="Ovaal 9"/>
          <p:cNvSpPr/>
          <p:nvPr/>
        </p:nvSpPr>
        <p:spPr>
          <a:xfrm>
            <a:off x="5181606" y="5566291"/>
            <a:ext cx="457193" cy="42454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4</a:t>
            </a:r>
          </a:p>
        </p:txBody>
      </p:sp>
      <p:sp>
        <p:nvSpPr>
          <p:cNvPr id="11" name="Ovaal 10"/>
          <p:cNvSpPr/>
          <p:nvPr/>
        </p:nvSpPr>
        <p:spPr>
          <a:xfrm>
            <a:off x="4282475" y="2910917"/>
            <a:ext cx="457193" cy="42454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5</a:t>
            </a:r>
          </a:p>
        </p:txBody>
      </p:sp>
      <p:sp>
        <p:nvSpPr>
          <p:cNvPr id="12" name="Lijnbijschrift 1 11"/>
          <p:cNvSpPr/>
          <p:nvPr/>
        </p:nvSpPr>
        <p:spPr>
          <a:xfrm>
            <a:off x="6004261" y="996043"/>
            <a:ext cx="914400" cy="320697"/>
          </a:xfrm>
          <a:prstGeom prst="borderCallout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inwinnen</a:t>
            </a:r>
          </a:p>
        </p:txBody>
      </p:sp>
      <p:sp>
        <p:nvSpPr>
          <p:cNvPr id="13" name="Lijnbijschrift 1 12"/>
          <p:cNvSpPr/>
          <p:nvPr/>
        </p:nvSpPr>
        <p:spPr>
          <a:xfrm>
            <a:off x="9055893" y="1377104"/>
            <a:ext cx="914400" cy="320697"/>
          </a:xfrm>
          <a:prstGeom prst="borderCallout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leveren</a:t>
            </a:r>
          </a:p>
        </p:txBody>
      </p:sp>
      <p:sp>
        <p:nvSpPr>
          <p:cNvPr id="14" name="Lijnbijschrift 1 13"/>
          <p:cNvSpPr/>
          <p:nvPr/>
        </p:nvSpPr>
        <p:spPr>
          <a:xfrm>
            <a:off x="8129395" y="6279261"/>
            <a:ext cx="914400" cy="320697"/>
          </a:xfrm>
          <a:prstGeom prst="borderCallout1">
            <a:avLst>
              <a:gd name="adj1" fmla="val -21982"/>
              <a:gd name="adj2" fmla="val 102381"/>
              <a:gd name="adj3" fmla="val -86072"/>
              <a:gd name="adj4" fmla="val 1241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gebruiken</a:t>
            </a:r>
          </a:p>
        </p:txBody>
      </p:sp>
      <p:sp>
        <p:nvSpPr>
          <p:cNvPr id="15" name="Lijnbijschrift 1 14"/>
          <p:cNvSpPr/>
          <p:nvPr/>
        </p:nvSpPr>
        <p:spPr>
          <a:xfrm>
            <a:off x="3581207" y="5990834"/>
            <a:ext cx="1105148" cy="288427"/>
          </a:xfrm>
          <a:prstGeom prst="borderCallout1">
            <a:avLst>
              <a:gd name="adj1" fmla="val -1616"/>
              <a:gd name="adj2" fmla="val 104167"/>
              <a:gd name="adj3" fmla="val -45339"/>
              <a:gd name="adj4" fmla="val 1313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err="1">
                <a:solidFill>
                  <a:schemeClr val="tx1"/>
                </a:solidFill>
              </a:rPr>
              <a:t>terugmelden</a:t>
            </a:r>
            <a:endParaRPr lang="nl-NL" sz="1000" dirty="0">
              <a:solidFill>
                <a:schemeClr val="tx1"/>
              </a:solidFill>
            </a:endParaRPr>
          </a:p>
        </p:txBody>
      </p:sp>
      <p:sp>
        <p:nvSpPr>
          <p:cNvPr id="16" name="Lijnbijschrift 1 15"/>
          <p:cNvSpPr/>
          <p:nvPr/>
        </p:nvSpPr>
        <p:spPr>
          <a:xfrm>
            <a:off x="2775857" y="3462728"/>
            <a:ext cx="1043973" cy="325501"/>
          </a:xfrm>
          <a:prstGeom prst="borderCallout1">
            <a:avLst>
              <a:gd name="adj1" fmla="val -6708"/>
              <a:gd name="adj2" fmla="val 105953"/>
              <a:gd name="adj3" fmla="val -60614"/>
              <a:gd name="adj4" fmla="val 1348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onderzoeken</a:t>
            </a:r>
          </a:p>
        </p:txBody>
      </p:sp>
      <p:sp>
        <p:nvSpPr>
          <p:cNvPr id="17" name="Tekstvak 16"/>
          <p:cNvSpPr txBox="1"/>
          <p:nvPr/>
        </p:nvSpPr>
        <p:spPr>
          <a:xfrm>
            <a:off x="7129463" y="87185"/>
            <a:ext cx="4675187" cy="969496"/>
          </a:xfrm>
          <a:prstGeom prst="rect">
            <a:avLst/>
          </a:prstGeom>
          <a:noFill/>
          <a:ln>
            <a:solidFill>
              <a:srgbClr val="FF0000"/>
            </a:solidFill>
          </a:ln>
        </p:spPr>
        <p:txBody>
          <a:bodyPr wrap="square" rtlCol="0">
            <a:spAutoFit/>
          </a:bodyPr>
          <a:lstStyle/>
          <a:p>
            <a:r>
              <a:rPr lang="nl-NL" dirty="0"/>
              <a:t>Dit is de dia uit de introductie: BRO in Vogelvlucht. Deze presentatie is het vervolg hierop.</a:t>
            </a:r>
          </a:p>
        </p:txBody>
      </p:sp>
    </p:spTree>
    <p:extLst>
      <p:ext uri="{BB962C8B-B14F-4D97-AF65-F5344CB8AC3E}">
        <p14:creationId xmlns:p14="http://schemas.microsoft.com/office/powerpoint/2010/main" val="3579578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260932" y="0"/>
            <a:ext cx="1653435" cy="78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p:cNvSpPr>
            <a:spLocks noGrp="1"/>
          </p:cNvSpPr>
          <p:nvPr>
            <p:ph type="sldNum" sz="quarter" idx="12"/>
          </p:nvPr>
        </p:nvSpPr>
        <p:spPr/>
        <p:txBody>
          <a:bodyPr/>
          <a:lstStyle/>
          <a:p>
            <a:fld id="{C64B6D60-86AA-4114-AF42-EDC1F8984C4A}" type="slidenum">
              <a:rPr lang="nl-NL" smtClean="0"/>
              <a:t>20</a:t>
            </a:fld>
            <a:endParaRPr lang="nl-NL"/>
          </a:p>
        </p:txBody>
      </p:sp>
      <p:pic>
        <p:nvPicPr>
          <p:cNvPr id="4" name="Picture 3">
            <a:extLst>
              <a:ext uri="{FF2B5EF4-FFF2-40B4-BE49-F238E27FC236}">
                <a16:creationId xmlns:a16="http://schemas.microsoft.com/office/drawing/2014/main" id="{4E02792F-6FD8-4F7B-A860-CB1192640C1A}"/>
              </a:ext>
            </a:extLst>
          </p:cNvPr>
          <p:cNvPicPr>
            <a:picLocks noChangeAspect="1"/>
          </p:cNvPicPr>
          <p:nvPr/>
        </p:nvPicPr>
        <p:blipFill rotWithShape="1">
          <a:blip r:embed="rId3"/>
          <a:srcRect r="16305"/>
          <a:stretch/>
        </p:blipFill>
        <p:spPr>
          <a:xfrm>
            <a:off x="2743201" y="131984"/>
            <a:ext cx="9326879" cy="6732766"/>
          </a:xfrm>
          <a:prstGeom prst="rect">
            <a:avLst/>
          </a:prstGeom>
        </p:spPr>
      </p:pic>
      <p:sp>
        <p:nvSpPr>
          <p:cNvPr id="8" name="Tekstvak 7"/>
          <p:cNvSpPr txBox="1"/>
          <p:nvPr/>
        </p:nvSpPr>
        <p:spPr>
          <a:xfrm>
            <a:off x="197378" y="2266729"/>
            <a:ext cx="4082014" cy="1477328"/>
          </a:xfrm>
          <a:prstGeom prst="rect">
            <a:avLst/>
          </a:prstGeom>
          <a:solidFill>
            <a:schemeClr val="bg1"/>
          </a:solidFill>
        </p:spPr>
        <p:txBody>
          <a:bodyPr wrap="square" rtlCol="0">
            <a:spAutoFit/>
          </a:bodyPr>
          <a:lstStyle/>
          <a:p>
            <a:r>
              <a:rPr lang="nl-NL" dirty="0"/>
              <a:t>Voorbeeld van analyse: </a:t>
            </a:r>
          </a:p>
          <a:p>
            <a:endParaRPr lang="nl-NL" dirty="0"/>
          </a:p>
          <a:p>
            <a:endParaRPr lang="nl-NL" dirty="0"/>
          </a:p>
          <a:p>
            <a:r>
              <a:rPr lang="nl-NL" dirty="0"/>
              <a:t>Referentiekaart gecombineerd </a:t>
            </a:r>
          </a:p>
          <a:p>
            <a:r>
              <a:rPr lang="nl-NL" dirty="0"/>
              <a:t>met Dekzandruggen</a:t>
            </a:r>
          </a:p>
        </p:txBody>
      </p:sp>
    </p:spTree>
    <p:extLst>
      <p:ext uri="{BB962C8B-B14F-4D97-AF65-F5344CB8AC3E}">
        <p14:creationId xmlns:p14="http://schemas.microsoft.com/office/powerpoint/2010/main" val="210537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89485"/>
            <a:ext cx="10923588" cy="3931928"/>
          </a:xfrm>
        </p:spPr>
        <p:txBody>
          <a:bodyPr vert="horz" lIns="91440" tIns="45720" rIns="91440" bIns="45720" numCol="1" spcCol="468000" rtlCol="0" anchor="t">
            <a:normAutofit fontScale="92500" lnSpcReduction="20000"/>
          </a:bodyPr>
          <a:lstStyle/>
          <a:p>
            <a:pPr marL="0" indent="0">
              <a:buNone/>
            </a:pPr>
            <a:r>
              <a:rPr lang="nl-NL" noProof="0" dirty="0"/>
              <a:t>Gebruiken voor:</a:t>
            </a:r>
          </a:p>
          <a:p>
            <a:pPr marL="316230" indent="-316230"/>
            <a:r>
              <a:rPr lang="nl-NL" noProof="0" dirty="0"/>
              <a:t>Analyseren van </a:t>
            </a:r>
            <a:r>
              <a:rPr lang="nl-NL" dirty="0"/>
              <a:t>BRO-gegevens</a:t>
            </a:r>
            <a:r>
              <a:rPr lang="nl-NL" noProof="0" dirty="0"/>
              <a:t>, gecombineerd met andere gegevens</a:t>
            </a:r>
            <a:endParaRPr lang="nl-NL" noProof="0" dirty="0">
              <a:ea typeface="Verdana"/>
            </a:endParaRPr>
          </a:p>
          <a:p>
            <a:pPr marL="316230" indent="-316230"/>
            <a:r>
              <a:rPr lang="nl-NL" noProof="0" dirty="0"/>
              <a:t>Alle registratieobjecten, geen modellen</a:t>
            </a:r>
            <a:endParaRPr lang="nl-NL" noProof="0" dirty="0">
              <a:ea typeface="Verdana"/>
            </a:endParaRPr>
          </a:p>
          <a:p>
            <a:pPr marL="316230" indent="-316230"/>
            <a:r>
              <a:rPr lang="nl-NL" noProof="0" dirty="0"/>
              <a:t>Volledig geautomatiseerd, machine</a:t>
            </a:r>
            <a:r>
              <a:rPr lang="nl-NL" noProof="0" dirty="0">
                <a:sym typeface="Symbol" panose="05050102010706020507" pitchFamily="18" charset="2"/>
              </a:rPr>
              <a:t></a:t>
            </a:r>
            <a:r>
              <a:rPr lang="nl-NL" noProof="0" dirty="0"/>
              <a:t>machine </a:t>
            </a:r>
            <a:endParaRPr lang="nl-NL" noProof="0" dirty="0">
              <a:ea typeface="Verdana"/>
            </a:endParaRPr>
          </a:p>
          <a:p>
            <a:pPr marL="316230" indent="-316230"/>
            <a:r>
              <a:rPr lang="nl-NL" noProof="0" dirty="0"/>
              <a:t>Secure SOAP service</a:t>
            </a:r>
            <a:endParaRPr lang="nl-NL" noProof="0" dirty="0">
              <a:ea typeface="Verdana"/>
            </a:endParaRPr>
          </a:p>
          <a:p>
            <a:pPr marL="316230" indent="-316230"/>
            <a:r>
              <a:rPr lang="nl-NL" noProof="0" dirty="0"/>
              <a:t>Gehele dataset, landsdekkend</a:t>
            </a:r>
            <a:endParaRPr lang="nl-NL" noProof="0" dirty="0">
              <a:ea typeface="Verdana"/>
            </a:endParaRPr>
          </a:p>
          <a:p>
            <a:pPr marL="316230" indent="-316230"/>
            <a:endParaRPr lang="nl-NL" noProof="0" dirty="0">
              <a:ea typeface="Verdana"/>
            </a:endParaRPr>
          </a:p>
          <a:p>
            <a:pPr marL="0" indent="0">
              <a:buNone/>
            </a:pPr>
            <a:r>
              <a:rPr lang="nl-NL" b="1" u="sng" noProof="0" dirty="0"/>
              <a:t>Nodig</a:t>
            </a:r>
            <a:r>
              <a:rPr lang="nl-NL" noProof="0" dirty="0"/>
              <a:t>:</a:t>
            </a:r>
          </a:p>
          <a:p>
            <a:pPr marL="316230" indent="-316230"/>
            <a:r>
              <a:rPr lang="nl-NL" noProof="0" dirty="0"/>
              <a:t>PKI-overheidscertificaat</a:t>
            </a:r>
            <a:endParaRPr lang="nl-NL" noProof="0" dirty="0">
              <a:ea typeface="Verdana"/>
            </a:endParaRPr>
          </a:p>
          <a:p>
            <a:pPr marL="316230" indent="-316230"/>
            <a:r>
              <a:rPr lang="nl-NL" noProof="0" dirty="0"/>
              <a:t>Melden bij de BRO Servicedesk</a:t>
            </a:r>
            <a:endParaRPr lang="nl-NL" noProof="0" dirty="0">
              <a:ea typeface="Verdana"/>
            </a:endParaRPr>
          </a:p>
          <a:p>
            <a:pPr marL="316230" indent="-316230"/>
            <a:endParaRPr lang="nl-NL" noProof="0" dirty="0">
              <a:ea typeface="Verdana"/>
            </a:endParaRPr>
          </a:p>
        </p:txBody>
      </p:sp>
      <p:sp>
        <p:nvSpPr>
          <p:cNvPr id="3" name="Titel 2"/>
          <p:cNvSpPr>
            <a:spLocks noGrp="1"/>
          </p:cNvSpPr>
          <p:nvPr>
            <p:ph type="title"/>
          </p:nvPr>
        </p:nvSpPr>
        <p:spPr/>
        <p:txBody>
          <a:bodyPr/>
          <a:lstStyle/>
          <a:p>
            <a:r>
              <a:rPr lang="nl-NL" noProof="0" dirty="0"/>
              <a:t>LV BRO Webservices</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21</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pic>
        <p:nvPicPr>
          <p:cNvPr id="7" name="Afbeelding 6"/>
          <p:cNvPicPr>
            <a:picLocks noChangeAspect="1"/>
          </p:cNvPicPr>
          <p:nvPr/>
        </p:nvPicPr>
        <p:blipFill>
          <a:blip r:embed="rId3"/>
          <a:stretch>
            <a:fillRect/>
          </a:stretch>
        </p:blipFill>
        <p:spPr>
          <a:xfrm>
            <a:off x="8126797" y="345591"/>
            <a:ext cx="3759925" cy="1879963"/>
          </a:xfrm>
          <a:prstGeom prst="rect">
            <a:avLst/>
          </a:prstGeom>
        </p:spPr>
      </p:pic>
    </p:spTree>
    <p:extLst>
      <p:ext uri="{BB962C8B-B14F-4D97-AF65-F5344CB8AC3E}">
        <p14:creationId xmlns:p14="http://schemas.microsoft.com/office/powerpoint/2010/main" val="303718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numCol="1">
            <a:normAutofit/>
          </a:bodyPr>
          <a:lstStyle/>
          <a:p>
            <a:r>
              <a:rPr lang="nl-NL" noProof="0" dirty="0"/>
              <a:t>BRO-gegevens zijn gecombineerd met andere gegevens</a:t>
            </a:r>
          </a:p>
          <a:p>
            <a:r>
              <a:rPr lang="nl-NL" noProof="0" dirty="0"/>
              <a:t>Let erop dat de gegevens uit de BRO komen</a:t>
            </a:r>
          </a:p>
          <a:p>
            <a:endParaRPr lang="nl-NL" noProof="0" dirty="0"/>
          </a:p>
        </p:txBody>
      </p:sp>
      <p:sp>
        <p:nvSpPr>
          <p:cNvPr id="3" name="Titel 2"/>
          <p:cNvSpPr>
            <a:spLocks noGrp="1"/>
          </p:cNvSpPr>
          <p:nvPr>
            <p:ph type="title"/>
          </p:nvPr>
        </p:nvSpPr>
        <p:spPr/>
        <p:txBody>
          <a:bodyPr>
            <a:normAutofit fontScale="90000"/>
          </a:bodyPr>
          <a:lstStyle/>
          <a:p>
            <a:r>
              <a:rPr lang="nl-NL" noProof="0" dirty="0"/>
              <a:t>Ook mogelijk: systemen of pakketten leveranciers</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22</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spTree>
    <p:extLst>
      <p:ext uri="{BB962C8B-B14F-4D97-AF65-F5344CB8AC3E}">
        <p14:creationId xmlns:p14="http://schemas.microsoft.com/office/powerpoint/2010/main" val="4038509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numCol="1">
            <a:normAutofit/>
          </a:bodyPr>
          <a:lstStyle/>
          <a:p>
            <a:pPr marL="0" indent="0">
              <a:buNone/>
            </a:pPr>
            <a:r>
              <a:rPr lang="nl-NL" noProof="0" dirty="0"/>
              <a:t>Dit is een soort catalogus over alle beschikbare </a:t>
            </a:r>
            <a:r>
              <a:rPr lang="nl-NL" noProof="0" dirty="0" err="1"/>
              <a:t>Geo</a:t>
            </a:r>
            <a:r>
              <a:rPr lang="nl-NL" noProof="0" dirty="0"/>
              <a:t>-data. </a:t>
            </a:r>
          </a:p>
          <a:p>
            <a:pPr marL="0" indent="0">
              <a:buNone/>
            </a:pPr>
            <a:r>
              <a:rPr lang="nl-NL" noProof="0" dirty="0"/>
              <a:t>Het laat zien welke datasets er zijn. </a:t>
            </a:r>
          </a:p>
          <a:p>
            <a:pPr marL="0" indent="0">
              <a:buNone/>
            </a:pPr>
            <a:r>
              <a:rPr lang="nl-NL" noProof="0" dirty="0"/>
              <a:t>En ook welke services beschikbaar zijn om de gegevens op te halen.</a:t>
            </a:r>
          </a:p>
          <a:p>
            <a:pPr marL="0" indent="0">
              <a:buNone/>
            </a:pPr>
            <a:endParaRPr lang="en-US" dirty="0"/>
          </a:p>
          <a:p>
            <a:pPr marL="0" indent="0">
              <a:buNone/>
            </a:pPr>
            <a:r>
              <a:rPr lang="en-US" noProof="0" dirty="0" err="1"/>
              <a:t>Zoek</a:t>
            </a:r>
            <a:r>
              <a:rPr lang="en-US" noProof="0" dirty="0"/>
              <a:t> in het </a:t>
            </a:r>
            <a:r>
              <a:rPr lang="en-US" noProof="0" dirty="0" err="1"/>
              <a:t>zoekveld</a:t>
            </a:r>
            <a:r>
              <a:rPr lang="en-US" noProof="0" dirty="0"/>
              <a:t> op ‘BRO’.</a:t>
            </a:r>
            <a:endParaRPr lang="nl-NL" noProof="0" dirty="0"/>
          </a:p>
          <a:p>
            <a:pPr marL="0" indent="0">
              <a:buNone/>
            </a:pPr>
            <a:endParaRPr lang="nl-NL" noProof="0" dirty="0"/>
          </a:p>
        </p:txBody>
      </p:sp>
      <p:sp>
        <p:nvSpPr>
          <p:cNvPr id="3" name="Titel 2"/>
          <p:cNvSpPr>
            <a:spLocks noGrp="1"/>
          </p:cNvSpPr>
          <p:nvPr>
            <p:ph type="title"/>
          </p:nvPr>
        </p:nvSpPr>
        <p:spPr/>
        <p:txBody>
          <a:bodyPr>
            <a:normAutofit/>
          </a:bodyPr>
          <a:lstStyle/>
          <a:p>
            <a:r>
              <a:rPr lang="nl-NL" noProof="0" dirty="0"/>
              <a:t>Nationaal </a:t>
            </a:r>
            <a:r>
              <a:rPr lang="nl-NL" noProof="0" dirty="0" err="1"/>
              <a:t>Georegister</a:t>
            </a:r>
            <a:endParaRPr lang="nl-NL" noProof="0"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23</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spTree>
    <p:extLst>
      <p:ext uri="{BB962C8B-B14F-4D97-AF65-F5344CB8AC3E}">
        <p14:creationId xmlns:p14="http://schemas.microsoft.com/office/powerpoint/2010/main" val="3949189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294967295"/>
          </p:nvPr>
        </p:nvSpPr>
        <p:spPr/>
        <p:txBody>
          <a:bodyPr/>
          <a:lstStyle/>
          <a:p>
            <a:r>
              <a:rPr lang="nl-NL" dirty="0"/>
              <a:t>2</a:t>
            </a:r>
          </a:p>
        </p:txBody>
      </p:sp>
      <p:sp>
        <p:nvSpPr>
          <p:cNvPr id="8" name="Tijdelijke aanduiding voor inhoud 2"/>
          <p:cNvSpPr>
            <a:spLocks noGrp="1"/>
          </p:cNvSpPr>
          <p:nvPr>
            <p:ph idx="1"/>
          </p:nvPr>
        </p:nvSpPr>
        <p:spPr>
          <a:xfrm>
            <a:off x="832513" y="2813538"/>
            <a:ext cx="10863618" cy="3201500"/>
          </a:xfrm>
        </p:spPr>
        <p:txBody>
          <a:bodyPr vert="horz" lIns="91440" tIns="45720" rIns="91440" bIns="45720" numCol="1" spcCol="468000" rtlCol="0" anchor="t">
            <a:normAutofit/>
          </a:bodyPr>
          <a:lstStyle/>
          <a:p>
            <a:pPr marL="316230" indent="-316230"/>
            <a:r>
              <a:rPr lang="en-US" sz="2300" dirty="0"/>
              <a:t>Aanleveren aan de BRO</a:t>
            </a:r>
            <a:endParaRPr lang="en-US"/>
          </a:p>
          <a:p>
            <a:pPr marL="316230" indent="-316230"/>
            <a:r>
              <a:rPr lang="en-US" sz="2300" dirty="0" err="1"/>
              <a:t>Gegevens</a:t>
            </a:r>
            <a:r>
              <a:rPr lang="en-US" sz="2300" dirty="0"/>
              <a:t> uit de BRO gebruiken</a:t>
            </a:r>
            <a:endParaRPr lang="en-US" sz="2300" dirty="0">
              <a:ea typeface="Verdana"/>
            </a:endParaRPr>
          </a:p>
          <a:p>
            <a:pPr marL="629920" lvl="1" indent="-316230"/>
            <a:r>
              <a:rPr lang="en-US" sz="1900" dirty="0" err="1"/>
              <a:t>BROloket</a:t>
            </a:r>
            <a:endParaRPr lang="en-US" sz="1900" dirty="0">
              <a:ea typeface="Verdana"/>
            </a:endParaRPr>
          </a:p>
          <a:p>
            <a:pPr marL="629920" lvl="1" indent="-316230"/>
            <a:r>
              <a:rPr lang="en-US" sz="1900" dirty="0"/>
              <a:t>PDOK</a:t>
            </a:r>
            <a:endParaRPr lang="en-US" sz="1900" dirty="0">
              <a:ea typeface="Verdana"/>
            </a:endParaRPr>
          </a:p>
          <a:p>
            <a:pPr marL="629920" lvl="1" indent="-316230"/>
            <a:r>
              <a:rPr lang="en-US" sz="1900" dirty="0"/>
              <a:t>BRO webservices</a:t>
            </a:r>
            <a:endParaRPr lang="en-US" sz="1900" dirty="0">
              <a:ea typeface="Verdana"/>
            </a:endParaRPr>
          </a:p>
          <a:p>
            <a:pPr marL="629920" lvl="1" indent="-316230"/>
            <a:r>
              <a:rPr lang="en-US" sz="1900" err="1"/>
              <a:t>Systemen</a:t>
            </a:r>
            <a:r>
              <a:rPr lang="en-US" sz="1900" dirty="0"/>
              <a:t> of </a:t>
            </a:r>
            <a:r>
              <a:rPr lang="en-US" sz="1900" err="1"/>
              <a:t>pakketten</a:t>
            </a:r>
            <a:r>
              <a:rPr lang="en-US" sz="1900" dirty="0"/>
              <a:t> van </a:t>
            </a:r>
            <a:r>
              <a:rPr lang="en-US" sz="1900" err="1"/>
              <a:t>derden</a:t>
            </a:r>
            <a:endParaRPr lang="en-US" sz="1900">
              <a:ea typeface="Verdana"/>
            </a:endParaRPr>
          </a:p>
          <a:p>
            <a:pPr marL="316230" indent="-316230"/>
            <a:endParaRPr lang="nl-NL" sz="2300" dirty="0">
              <a:ea typeface="Verdana"/>
            </a:endParaRPr>
          </a:p>
          <a:p>
            <a:pPr marL="316230" indent="-316230"/>
            <a:endParaRPr lang="nl-NL" sz="2300" dirty="0">
              <a:ea typeface="Verdana"/>
            </a:endParaRPr>
          </a:p>
        </p:txBody>
      </p:sp>
      <p:sp>
        <p:nvSpPr>
          <p:cNvPr id="7" name="Titel 1"/>
          <p:cNvSpPr>
            <a:spLocks noGrp="1"/>
          </p:cNvSpPr>
          <p:nvPr>
            <p:ph type="title"/>
          </p:nvPr>
        </p:nvSpPr>
        <p:spPr>
          <a:xfrm>
            <a:off x="832512" y="1112836"/>
            <a:ext cx="10863619" cy="492125"/>
          </a:xfrm>
        </p:spPr>
        <p:txBody>
          <a:bodyPr>
            <a:noAutofit/>
          </a:bodyPr>
          <a:lstStyle/>
          <a:p>
            <a:r>
              <a:rPr lang="nl-NL" dirty="0"/>
              <a:t>Inhoud</a:t>
            </a:r>
          </a:p>
        </p:txBody>
      </p:sp>
      <p:sp>
        <p:nvSpPr>
          <p:cNvPr id="2" name="Tijdelijke aanduiding voor voettekst 1"/>
          <p:cNvSpPr>
            <a:spLocks noGrp="1"/>
          </p:cNvSpPr>
          <p:nvPr>
            <p:ph type="ftr" sz="quarter" idx="3"/>
          </p:nvPr>
        </p:nvSpPr>
        <p:spPr/>
        <p:txBody>
          <a:bodyPr/>
          <a:lstStyle/>
          <a:p>
            <a:r>
              <a:rPr lang="nl-NL" dirty="0"/>
              <a:t>Basispresentaties | Werken met de BRO</a:t>
            </a:r>
          </a:p>
        </p:txBody>
      </p:sp>
    </p:spTree>
    <p:extLst>
      <p:ext uri="{BB962C8B-B14F-4D97-AF65-F5344CB8AC3E}">
        <p14:creationId xmlns:p14="http://schemas.microsoft.com/office/powerpoint/2010/main" val="1412775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119552"/>
            <a:ext cx="11557000" cy="4254003"/>
          </a:xfrm>
        </p:spPr>
        <p:txBody>
          <a:bodyPr numCol="1">
            <a:normAutofit/>
          </a:bodyPr>
          <a:lstStyle/>
          <a:p>
            <a:pPr marL="0" indent="0">
              <a:buNone/>
            </a:pPr>
            <a:r>
              <a:rPr lang="nl-NL" dirty="0"/>
              <a:t>Aanleveren</a:t>
            </a:r>
            <a:r>
              <a:rPr lang="en-US" dirty="0"/>
              <a:t> </a:t>
            </a:r>
            <a:r>
              <a:rPr lang="nl-NL" dirty="0"/>
              <a:t>gebeurt via Bronhouderportaal </a:t>
            </a:r>
          </a:p>
          <a:p>
            <a:pPr marL="0" indent="0">
              <a:buNone/>
            </a:pPr>
            <a:r>
              <a:rPr lang="nl-NL" dirty="0"/>
              <a:t>Dit kan op 2 manieren:</a:t>
            </a:r>
          </a:p>
          <a:p>
            <a:r>
              <a:rPr lang="nl-NL" dirty="0"/>
              <a:t>Handmatig via een browser</a:t>
            </a:r>
          </a:p>
          <a:p>
            <a:r>
              <a:rPr lang="nl-NL" dirty="0"/>
              <a:t>Geautomatiseerd via het eigen systeem (via services)</a:t>
            </a:r>
          </a:p>
          <a:p>
            <a:pPr marL="0" indent="0">
              <a:buNone/>
            </a:pPr>
            <a:endParaRPr lang="nl-NL" dirty="0"/>
          </a:p>
          <a:p>
            <a:pPr marL="0" indent="0">
              <a:buNone/>
            </a:pPr>
            <a:r>
              <a:rPr lang="nl-NL" dirty="0"/>
              <a:t>Gegevens moeten voldoen aan de standaarden</a:t>
            </a:r>
          </a:p>
          <a:p>
            <a:pPr marL="0" indent="0">
              <a:buNone/>
            </a:pPr>
            <a:r>
              <a:rPr lang="nl-NL" dirty="0"/>
              <a:t>Testen of de gegevens aan standaarden voldoen:</a:t>
            </a:r>
            <a:br>
              <a:rPr lang="nl-NL" dirty="0"/>
            </a:br>
            <a:r>
              <a:rPr lang="nl-NL" dirty="0"/>
              <a:t>gebruik de demo-omgeving van het Bronhouderportaal of ander pakket</a:t>
            </a:r>
          </a:p>
        </p:txBody>
      </p:sp>
      <p:sp>
        <p:nvSpPr>
          <p:cNvPr id="3" name="Titel 2"/>
          <p:cNvSpPr>
            <a:spLocks noGrp="1"/>
          </p:cNvSpPr>
          <p:nvPr>
            <p:ph type="title"/>
          </p:nvPr>
        </p:nvSpPr>
        <p:spPr/>
        <p:txBody>
          <a:bodyPr/>
          <a:lstStyle/>
          <a:p>
            <a:r>
              <a:rPr lang="nl-NL" dirty="0"/>
              <a:t>Aanleveren aan </a:t>
            </a:r>
            <a:r>
              <a:rPr lang="en-US" dirty="0"/>
              <a:t>de BRO</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a:t>
            </a:fld>
            <a:endParaRPr lang="nl-NL" dirty="0"/>
          </a:p>
        </p:txBody>
      </p:sp>
      <p:sp>
        <p:nvSpPr>
          <p:cNvPr id="5" name="Tijdelijke aanduiding voor voettekst 4"/>
          <p:cNvSpPr>
            <a:spLocks noGrp="1"/>
          </p:cNvSpPr>
          <p:nvPr>
            <p:ph type="ftr" sz="quarter" idx="3"/>
          </p:nvPr>
        </p:nvSpPr>
        <p:spPr/>
        <p:txBody>
          <a:bodyPr/>
          <a:lstStyle/>
          <a:p>
            <a:r>
              <a:rPr lang="nl-NL" dirty="0"/>
              <a:t>Basispresentaties | Werken met de BRO</a:t>
            </a: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11935" r="11510"/>
          <a:stretch/>
        </p:blipFill>
        <p:spPr>
          <a:xfrm>
            <a:off x="9055893" y="307488"/>
            <a:ext cx="2280731" cy="1490049"/>
          </a:xfrm>
          <a:prstGeom prst="rect">
            <a:avLst/>
          </a:prstGeom>
        </p:spPr>
      </p:pic>
    </p:spTree>
    <p:extLst>
      <p:ext uri="{BB962C8B-B14F-4D97-AF65-F5344CB8AC3E}">
        <p14:creationId xmlns:p14="http://schemas.microsoft.com/office/powerpoint/2010/main" val="399820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000" y="1052513"/>
            <a:ext cx="10923588" cy="727008"/>
          </a:xfrm>
        </p:spPr>
        <p:txBody>
          <a:bodyPr>
            <a:normAutofit fontScale="90000"/>
          </a:bodyPr>
          <a:lstStyle/>
          <a:p>
            <a:r>
              <a:rPr lang="nl-NL" noProof="0" dirty="0"/>
              <a:t>Gegevens uit de BRO gebruiken</a:t>
            </a:r>
            <a:br>
              <a:rPr lang="nl-NL" noProof="0" dirty="0"/>
            </a:br>
            <a:r>
              <a:rPr lang="nl-NL" sz="2400" noProof="0" dirty="0"/>
              <a:t> </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5</a:t>
            </a:fld>
            <a:endParaRPr lang="nl-NL" dirty="0"/>
          </a:p>
        </p:txBody>
      </p:sp>
      <p:pic>
        <p:nvPicPr>
          <p:cNvPr id="6" name="Afbeelding 5"/>
          <p:cNvPicPr>
            <a:picLocks noChangeAspect="1"/>
          </p:cNvPicPr>
          <p:nvPr/>
        </p:nvPicPr>
        <p:blipFill>
          <a:blip r:embed="rId3"/>
          <a:stretch>
            <a:fillRect/>
          </a:stretch>
        </p:blipFill>
        <p:spPr>
          <a:xfrm>
            <a:off x="1267548" y="1592389"/>
            <a:ext cx="9723540" cy="5265612"/>
          </a:xfrm>
          <a:prstGeom prst="rect">
            <a:avLst/>
          </a:prstGeom>
        </p:spPr>
      </p:pic>
      <p:sp>
        <p:nvSpPr>
          <p:cNvPr id="8" name="Tekstvak 7"/>
          <p:cNvSpPr txBox="1"/>
          <p:nvPr/>
        </p:nvSpPr>
        <p:spPr>
          <a:xfrm>
            <a:off x="8957603" y="1222896"/>
            <a:ext cx="2444261" cy="369332"/>
          </a:xfrm>
          <a:prstGeom prst="rect">
            <a:avLst/>
          </a:prstGeom>
          <a:noFill/>
        </p:spPr>
        <p:txBody>
          <a:bodyPr wrap="square" rtlCol="0">
            <a:spAutoFit/>
          </a:bodyPr>
          <a:lstStyle/>
          <a:p>
            <a:r>
              <a:rPr lang="nl-NL" dirty="0"/>
              <a:t>Uitgiftekanalen</a:t>
            </a:r>
          </a:p>
        </p:txBody>
      </p:sp>
    </p:spTree>
    <p:extLst>
      <p:ext uri="{BB962C8B-B14F-4D97-AF65-F5344CB8AC3E}">
        <p14:creationId xmlns:p14="http://schemas.microsoft.com/office/powerpoint/2010/main" val="18817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6553199" y="3307246"/>
            <a:ext cx="5328454" cy="3367584"/>
          </a:xfrm>
          <a:prstGeom prst="rect">
            <a:avLst/>
          </a:prstGeom>
        </p:spPr>
      </p:pic>
      <p:sp>
        <p:nvSpPr>
          <p:cNvPr id="2" name="Tijdelijke aanduiding voor inhoud 1"/>
          <p:cNvSpPr>
            <a:spLocks noGrp="1"/>
          </p:cNvSpPr>
          <p:nvPr>
            <p:ph idx="1"/>
          </p:nvPr>
        </p:nvSpPr>
        <p:spPr>
          <a:xfrm>
            <a:off x="634206" y="2012120"/>
            <a:ext cx="10923588" cy="3931928"/>
          </a:xfrm>
        </p:spPr>
        <p:txBody>
          <a:bodyPr numCol="1">
            <a:normAutofit/>
          </a:bodyPr>
          <a:lstStyle/>
          <a:p>
            <a:pPr marL="0" indent="0">
              <a:buNone/>
            </a:pPr>
            <a:r>
              <a:rPr lang="nl-NL" noProof="0" dirty="0"/>
              <a:t>Gebruiken voor:</a:t>
            </a:r>
          </a:p>
          <a:p>
            <a:r>
              <a:rPr lang="nl-NL" noProof="0" dirty="0"/>
              <a:t>Snelle blik op ondergrond, gegevens bekijken</a:t>
            </a:r>
          </a:p>
          <a:p>
            <a:r>
              <a:rPr lang="nl-NL" noProof="0" dirty="0"/>
              <a:t>View en download, voor bijvoorbeeld rapport</a:t>
            </a:r>
          </a:p>
          <a:p>
            <a:r>
              <a:rPr lang="nl-NL" noProof="0" dirty="0"/>
              <a:t>Handmatig </a:t>
            </a:r>
          </a:p>
          <a:p>
            <a:r>
              <a:rPr lang="nl-NL" noProof="0" dirty="0"/>
              <a:t>Regionaal onderzoek</a:t>
            </a:r>
          </a:p>
          <a:p>
            <a:endParaRPr lang="nl-NL" noProof="0" dirty="0"/>
          </a:p>
        </p:txBody>
      </p:sp>
      <p:sp>
        <p:nvSpPr>
          <p:cNvPr id="3" name="Titel 2"/>
          <p:cNvSpPr>
            <a:spLocks noGrp="1"/>
          </p:cNvSpPr>
          <p:nvPr>
            <p:ph type="title"/>
          </p:nvPr>
        </p:nvSpPr>
        <p:spPr/>
        <p:txBody>
          <a:bodyPr/>
          <a:lstStyle/>
          <a:p>
            <a:r>
              <a:rPr lang="nl-NL" noProof="0" dirty="0"/>
              <a:t>BROloket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6</a:t>
            </a:fld>
            <a:endParaRPr lang="nl-NL" dirty="0"/>
          </a:p>
        </p:txBody>
      </p:sp>
      <p:sp>
        <p:nvSpPr>
          <p:cNvPr id="5" name="Tijdelijke aanduiding voor voettekst 4"/>
          <p:cNvSpPr>
            <a:spLocks noGrp="1"/>
          </p:cNvSpPr>
          <p:nvPr>
            <p:ph type="ftr" sz="quarter" idx="3"/>
          </p:nvPr>
        </p:nvSpPr>
        <p:spPr/>
        <p:txBody>
          <a:bodyPr/>
          <a:lstStyle/>
          <a:p>
            <a:r>
              <a:rPr lang="nl-NL"/>
              <a:t>Basispresentaties | Werken met de BRO</a:t>
            </a:r>
            <a:endParaRPr lang="nl-NL" dirty="0"/>
          </a:p>
        </p:txBody>
      </p:sp>
      <p:pic>
        <p:nvPicPr>
          <p:cNvPr id="7" name="Afbeelding 6"/>
          <p:cNvPicPr>
            <a:picLocks noChangeAspect="1"/>
          </p:cNvPicPr>
          <p:nvPr/>
        </p:nvPicPr>
        <p:blipFill rotWithShape="1">
          <a:blip r:embed="rId4"/>
          <a:srcRect t="1231" r="1715"/>
          <a:stretch/>
        </p:blipFill>
        <p:spPr>
          <a:xfrm>
            <a:off x="8500820" y="263471"/>
            <a:ext cx="3192651" cy="1604187"/>
          </a:xfrm>
          <a:prstGeom prst="rect">
            <a:avLst/>
          </a:prstGeom>
        </p:spPr>
      </p:pic>
    </p:spTree>
    <p:extLst>
      <p:ext uri="{BB962C8B-B14F-4D97-AF65-F5344CB8AC3E}">
        <p14:creationId xmlns:p14="http://schemas.microsoft.com/office/powerpoint/2010/main" val="81402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5"/>
          <p:cNvSpPr>
            <a:spLocks noGrp="1"/>
          </p:cNvSpPr>
          <p:nvPr>
            <p:ph type="ftr" sz="quarter" idx="3"/>
          </p:nvPr>
        </p:nvSpPr>
        <p:spPr/>
        <p:txBody>
          <a:bodyPr/>
          <a:lstStyle/>
          <a:p>
            <a:r>
              <a:rPr lang="nl-NL" dirty="0"/>
              <a:t>Basispresentaties | Werken met de BRO</a:t>
            </a:r>
          </a:p>
        </p:txBody>
      </p:sp>
      <p:sp>
        <p:nvSpPr>
          <p:cNvPr id="5" name="Rechthoek 4"/>
          <p:cNvSpPr/>
          <p:nvPr/>
        </p:nvSpPr>
        <p:spPr>
          <a:xfrm>
            <a:off x="5260932" y="0"/>
            <a:ext cx="1653435" cy="708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p:cNvSpPr txBox="1"/>
          <p:nvPr/>
        </p:nvSpPr>
        <p:spPr>
          <a:xfrm>
            <a:off x="114777" y="238539"/>
            <a:ext cx="9104928" cy="369332"/>
          </a:xfrm>
          <a:prstGeom prst="rect">
            <a:avLst/>
          </a:prstGeom>
          <a:noFill/>
        </p:spPr>
        <p:txBody>
          <a:bodyPr wrap="none" rtlCol="0">
            <a:spAutoFit/>
          </a:bodyPr>
          <a:lstStyle/>
          <a:p>
            <a:r>
              <a:rPr lang="nl-NL" dirty="0"/>
              <a:t>Voorbeeld 1: een bodemkundig booronderzoek bekijken en opslaan als </a:t>
            </a:r>
            <a:r>
              <a:rPr lang="nl-NL" dirty="0" err="1"/>
              <a:t>png</a:t>
            </a:r>
            <a:endParaRPr lang="nl-NL" dirty="0"/>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7</a:t>
            </a:fld>
            <a:endParaRPr lang="nl-NL" dirty="0"/>
          </a:p>
        </p:txBody>
      </p:sp>
      <p:pic>
        <p:nvPicPr>
          <p:cNvPr id="11" name="Afbeelding 10"/>
          <p:cNvPicPr>
            <a:picLocks noChangeAspect="1"/>
          </p:cNvPicPr>
          <p:nvPr/>
        </p:nvPicPr>
        <p:blipFill>
          <a:blip r:embed="rId3"/>
          <a:stretch>
            <a:fillRect/>
          </a:stretch>
        </p:blipFill>
        <p:spPr>
          <a:xfrm>
            <a:off x="0" y="911726"/>
            <a:ext cx="12240000" cy="5940433"/>
          </a:xfrm>
          <a:prstGeom prst="rect">
            <a:avLst/>
          </a:prstGeom>
        </p:spPr>
      </p:pic>
      <p:sp>
        <p:nvSpPr>
          <p:cNvPr id="4" name="Pijl-omlaag 3"/>
          <p:cNvSpPr/>
          <p:nvPr/>
        </p:nvSpPr>
        <p:spPr>
          <a:xfrm rot="8030064">
            <a:off x="6240626" y="3519992"/>
            <a:ext cx="349250" cy="723900"/>
          </a:xfrm>
          <a:prstGeom prst="downArrow">
            <a:avLst>
              <a:gd name="adj1" fmla="val 34889"/>
              <a:gd name="adj2" fmla="val 12067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15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r>
              <a:rPr lang="nl-NL" dirty="0"/>
              <a:t>Basispresentaties | Werken met de BRO</a:t>
            </a:r>
          </a:p>
        </p:txBody>
      </p:sp>
      <p:sp>
        <p:nvSpPr>
          <p:cNvPr id="6" name="Rechthoek 5"/>
          <p:cNvSpPr/>
          <p:nvPr/>
        </p:nvSpPr>
        <p:spPr>
          <a:xfrm>
            <a:off x="5260932" y="0"/>
            <a:ext cx="1653435" cy="80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8</a:t>
            </a:fld>
            <a:endParaRPr lang="nl-NL" dirty="0"/>
          </a:p>
        </p:txBody>
      </p:sp>
      <p:sp>
        <p:nvSpPr>
          <p:cNvPr id="10" name="Tekstvak 9"/>
          <p:cNvSpPr txBox="1"/>
          <p:nvPr/>
        </p:nvSpPr>
        <p:spPr>
          <a:xfrm>
            <a:off x="114777" y="238539"/>
            <a:ext cx="9104928" cy="369332"/>
          </a:xfrm>
          <a:prstGeom prst="rect">
            <a:avLst/>
          </a:prstGeom>
          <a:noFill/>
        </p:spPr>
        <p:txBody>
          <a:bodyPr wrap="none" rtlCol="0">
            <a:spAutoFit/>
          </a:bodyPr>
          <a:lstStyle/>
          <a:p>
            <a:r>
              <a:rPr lang="nl-NL" dirty="0"/>
              <a:t>Voorbeeld 1: een bodemkundig booronderzoek bekijken en opslaan als </a:t>
            </a:r>
            <a:r>
              <a:rPr lang="nl-NL" dirty="0" err="1"/>
              <a:t>png</a:t>
            </a:r>
            <a:endParaRPr lang="nl-NL" dirty="0"/>
          </a:p>
        </p:txBody>
      </p:sp>
      <p:pic>
        <p:nvPicPr>
          <p:cNvPr id="5" name="Afbeelding 4"/>
          <p:cNvPicPr>
            <a:picLocks noChangeAspect="1"/>
          </p:cNvPicPr>
          <p:nvPr/>
        </p:nvPicPr>
        <p:blipFill rotWithShape="1">
          <a:blip r:embed="rId3"/>
          <a:srcRect r="12043" b="13318"/>
          <a:stretch/>
        </p:blipFill>
        <p:spPr>
          <a:xfrm>
            <a:off x="0" y="956759"/>
            <a:ext cx="12170889" cy="5846813"/>
          </a:xfrm>
          <a:prstGeom prst="rect">
            <a:avLst/>
          </a:prstGeom>
        </p:spPr>
      </p:pic>
      <p:sp>
        <p:nvSpPr>
          <p:cNvPr id="4" name="Pijl-omlaag 3"/>
          <p:cNvSpPr/>
          <p:nvPr/>
        </p:nvSpPr>
        <p:spPr>
          <a:xfrm rot="8030064">
            <a:off x="6378574" y="1675131"/>
            <a:ext cx="349250" cy="723900"/>
          </a:xfrm>
          <a:prstGeom prst="downArrow">
            <a:avLst>
              <a:gd name="adj1" fmla="val 34889"/>
              <a:gd name="adj2" fmla="val 12067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912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2351" y="1030160"/>
            <a:ext cx="12240000" cy="5711605"/>
          </a:xfrm>
          <a:prstGeom prst="rect">
            <a:avLst/>
          </a:prstGeom>
        </p:spPr>
      </p:pic>
      <p:sp>
        <p:nvSpPr>
          <p:cNvPr id="6" name="Rechthoek 5"/>
          <p:cNvSpPr/>
          <p:nvPr/>
        </p:nvSpPr>
        <p:spPr>
          <a:xfrm>
            <a:off x="5260932" y="0"/>
            <a:ext cx="1653435" cy="831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Pijl-omlaag 3"/>
          <p:cNvSpPr/>
          <p:nvPr/>
        </p:nvSpPr>
        <p:spPr>
          <a:xfrm rot="8030064">
            <a:off x="11273319" y="3900655"/>
            <a:ext cx="349250" cy="723900"/>
          </a:xfrm>
          <a:prstGeom prst="downArrow">
            <a:avLst>
              <a:gd name="adj1" fmla="val 34889"/>
              <a:gd name="adj2" fmla="val 12067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ianummer 6"/>
          <p:cNvSpPr>
            <a:spLocks noGrp="1"/>
          </p:cNvSpPr>
          <p:nvPr>
            <p:ph type="sldNum" sz="quarter" idx="12"/>
          </p:nvPr>
        </p:nvSpPr>
        <p:spPr/>
        <p:txBody>
          <a:bodyPr/>
          <a:lstStyle/>
          <a:p>
            <a:fld id="{10A0A6AF-03C5-477E-939A-E28F7E7F05EA}" type="slidenum">
              <a:rPr lang="nl-NL" smtClean="0"/>
              <a:pPr/>
              <a:t>9</a:t>
            </a:fld>
            <a:endParaRPr lang="nl-NL" dirty="0"/>
          </a:p>
        </p:txBody>
      </p:sp>
      <p:sp>
        <p:nvSpPr>
          <p:cNvPr id="9" name="Tekstvak 8"/>
          <p:cNvSpPr txBox="1"/>
          <p:nvPr/>
        </p:nvSpPr>
        <p:spPr>
          <a:xfrm>
            <a:off x="114777" y="238539"/>
            <a:ext cx="9104928" cy="369332"/>
          </a:xfrm>
          <a:prstGeom prst="rect">
            <a:avLst/>
          </a:prstGeom>
          <a:noFill/>
        </p:spPr>
        <p:txBody>
          <a:bodyPr wrap="none" rtlCol="0">
            <a:spAutoFit/>
          </a:bodyPr>
          <a:lstStyle/>
          <a:p>
            <a:r>
              <a:rPr lang="nl-NL" dirty="0"/>
              <a:t>Voorbeeld 1: een bodemkundig booronderzoek bekijken en opslaan als </a:t>
            </a:r>
            <a:r>
              <a:rPr lang="nl-NL" dirty="0" err="1"/>
              <a:t>png</a:t>
            </a:r>
            <a:endParaRPr lang="nl-NL" dirty="0"/>
          </a:p>
        </p:txBody>
      </p:sp>
    </p:spTree>
    <p:extLst>
      <p:ext uri="{BB962C8B-B14F-4D97-AF65-F5344CB8AC3E}">
        <p14:creationId xmlns:p14="http://schemas.microsoft.com/office/powerpoint/2010/main" val="39052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0.xml><?xml version="1.0" encoding="utf-8"?>
<a:theme xmlns:a="http://schemas.openxmlformats.org/drawingml/2006/main" name="Algemeen - Duit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1.xml><?xml version="1.0" encoding="utf-8"?>
<a:theme xmlns:a="http://schemas.openxmlformats.org/drawingml/2006/main" name="Algemeen - Duit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2.xml><?xml version="1.0" encoding="utf-8"?>
<a:theme xmlns:a="http://schemas.openxmlformats.org/drawingml/2006/main" name="Algemeen - Duit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3.xml><?xml version="1.0" encoding="utf-8"?>
<a:theme xmlns:a="http://schemas.openxmlformats.org/drawingml/2006/main" name="Presentatie_IenM">
  <a:themeElements>
    <a:clrScheme name="">
      <a:dk1>
        <a:srgbClr val="000000"/>
      </a:dk1>
      <a:lt1>
        <a:srgbClr val="FFFFFF"/>
      </a:lt1>
      <a:dk2>
        <a:srgbClr val="0E4A10"/>
      </a:dk2>
      <a:lt2>
        <a:srgbClr val="47145C"/>
      </a:lt2>
      <a:accent1>
        <a:srgbClr val="046F96"/>
      </a:accent1>
      <a:accent2>
        <a:srgbClr val="9ACCD4"/>
      </a:accent2>
      <a:accent3>
        <a:srgbClr val="FFFFFF"/>
      </a:accent3>
      <a:accent4>
        <a:srgbClr val="000000"/>
      </a:accent4>
      <a:accent5>
        <a:srgbClr val="AABBC9"/>
      </a:accent5>
      <a:accent6>
        <a:srgbClr val="8BB9C0"/>
      </a:accent6>
      <a:hlink>
        <a:srgbClr val="ED8FBB"/>
      </a:hlink>
      <a:folHlink>
        <a:srgbClr val="900079"/>
      </a:folHlink>
    </a:clrScheme>
    <a:fontScheme name="ministerie">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ministerie 1">
        <a:dk1>
          <a:srgbClr val="000000"/>
        </a:dk1>
        <a:lt1>
          <a:srgbClr val="FFFFFF"/>
        </a:lt1>
        <a:dk2>
          <a:srgbClr val="529D26"/>
        </a:dk2>
        <a:lt2>
          <a:srgbClr val="808080"/>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
      <a:clrScheme name="ministerie 2">
        <a:dk1>
          <a:srgbClr val="000000"/>
        </a:dk1>
        <a:lt1>
          <a:srgbClr val="FFFFFF"/>
        </a:lt1>
        <a:dk2>
          <a:srgbClr val="3C1508"/>
        </a:dk2>
        <a:lt2>
          <a:srgbClr val="3C1508"/>
        </a:lt2>
        <a:accent1>
          <a:srgbClr val="FBD221"/>
        </a:accent1>
        <a:accent2>
          <a:srgbClr val="F9A529"/>
        </a:accent2>
        <a:accent3>
          <a:srgbClr val="FFFFFF"/>
        </a:accent3>
        <a:accent4>
          <a:srgbClr val="000000"/>
        </a:accent4>
        <a:accent5>
          <a:srgbClr val="FDE5AB"/>
        </a:accent5>
        <a:accent6>
          <a:srgbClr val="E29524"/>
        </a:accent6>
        <a:hlink>
          <a:srgbClr val="EE0026"/>
        </a:hlink>
        <a:folHlink>
          <a:srgbClr val="60652A"/>
        </a:folHlink>
      </a:clrScheme>
      <a:clrMap bg1="lt1" tx1="dk1" bg2="lt2" tx2="dk2" accent1="accent1" accent2="accent2" accent3="accent3" accent4="accent4" accent5="accent5" accent6="accent6" hlink="hlink" folHlink="folHlink"/>
    </a:extraClrScheme>
    <a:extraClrScheme>
      <a:clrScheme name="ministerie 3">
        <a:dk1>
          <a:srgbClr val="000000"/>
        </a:dk1>
        <a:lt1>
          <a:srgbClr val="FFFFFF"/>
        </a:lt1>
        <a:dk2>
          <a:srgbClr val="47145C"/>
        </a:dk2>
        <a:lt2>
          <a:srgbClr val="0E4A10"/>
        </a:lt2>
        <a:accent1>
          <a:srgbClr val="EE0026"/>
        </a:accent1>
        <a:accent2>
          <a:srgbClr val="D60044"/>
        </a:accent2>
        <a:accent3>
          <a:srgbClr val="FFFFFF"/>
        </a:accent3>
        <a:accent4>
          <a:srgbClr val="000000"/>
        </a:accent4>
        <a:accent5>
          <a:srgbClr val="F5AAAC"/>
        </a:accent5>
        <a:accent6>
          <a:srgbClr val="C2003D"/>
        </a:accent6>
        <a:hlink>
          <a:srgbClr val="ED8FBB"/>
        </a:hlink>
        <a:folHlink>
          <a:srgbClr val="A10086"/>
        </a:folHlink>
      </a:clrScheme>
      <a:clrMap bg1="lt1" tx1="dk1" bg2="lt2" tx2="dk2" accent1="accent1" accent2="accent2" accent3="accent3" accent4="accent4" accent5="accent5" accent6="accent6" hlink="hlink" folHlink="folHlink"/>
    </a:extraClrScheme>
    <a:extraClrScheme>
      <a:clrScheme name="ministerie 4">
        <a:dk1>
          <a:srgbClr val="000000"/>
        </a:dk1>
        <a:lt1>
          <a:srgbClr val="FFFFFF"/>
        </a:lt1>
        <a:dk2>
          <a:srgbClr val="529D26"/>
        </a:dk2>
        <a:lt2>
          <a:srgbClr val="808080"/>
        </a:lt2>
        <a:accent1>
          <a:srgbClr val="6ED9AD"/>
        </a:accent1>
        <a:accent2>
          <a:srgbClr val="2494C5"/>
        </a:accent2>
        <a:accent3>
          <a:srgbClr val="FFFFFF"/>
        </a:accent3>
        <a:accent4>
          <a:srgbClr val="000000"/>
        </a:accent4>
        <a:accent5>
          <a:srgbClr val="BAE9D3"/>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meen - Nederland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3.xml><?xml version="1.0" encoding="utf-8"?>
<a:theme xmlns:a="http://schemas.openxmlformats.org/drawingml/2006/main" name="Algemeen - Nederland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4.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5.xml><?xml version="1.0" encoding="utf-8"?>
<a:theme xmlns:a="http://schemas.openxmlformats.org/drawingml/2006/main" name="Algemeen - Engel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6.xml><?xml version="1.0" encoding="utf-8"?>
<a:theme xmlns:a="http://schemas.openxmlformats.org/drawingml/2006/main" name="Algemeen - Engel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Algemeen - Fran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Algemeen - Fran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9.xml><?xml version="1.0" encoding="utf-8"?>
<a:theme xmlns:a="http://schemas.openxmlformats.org/drawingml/2006/main" name="Algemeen - Fran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a104d5ce-f540-4606-a78d-e5febbb9402b" ContentTypeId="0x010100AD6A44D777AF4D4A90A4BE378CD360E2" PreviousValue="false"/>
</file>

<file path=customXml/item3.xml><?xml version="1.0" encoding="utf-8"?>
<ct:contentTypeSchema xmlns:ct="http://schemas.microsoft.com/office/2006/metadata/contentType" xmlns:ma="http://schemas.microsoft.com/office/2006/metadata/properties/metaAttributes" ct:_="" ma:_="" ma:contentTypeName="ICTU Oplegnotitie DT" ma:contentTypeID="0x010100AD6A44D777AF4D4A90A4BE378CD360E20006C3AABA879D674B9BB729715026D75C" ma:contentTypeVersion="8" ma:contentTypeDescription="Een nieuw document maken." ma:contentTypeScope="" ma:versionID="44a9c025d262c4e32831b4deb402e9d2">
  <xsd:schema xmlns:xsd="http://www.w3.org/2001/XMLSchema" xmlns:xs="http://www.w3.org/2001/XMLSchema" xmlns:p="http://schemas.microsoft.com/office/2006/metadata/properties" targetNamespace="http://schemas.microsoft.com/office/2006/metadata/properties" ma:root="true" ma:fieldsID="1e1a808750065d8c78f2bd431c97016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8027B2-685C-467D-A74C-931524C7389D}">
  <ds:schemaRefs>
    <ds:schemaRef ds:uri="http://schemas.microsoft.com/sharepoint/v3/contenttype/forms"/>
  </ds:schemaRefs>
</ds:datastoreItem>
</file>

<file path=customXml/itemProps2.xml><?xml version="1.0" encoding="utf-8"?>
<ds:datastoreItem xmlns:ds="http://schemas.openxmlformats.org/officeDocument/2006/customXml" ds:itemID="{7AB5BFC4-5B7D-4678-B51E-6D6D3E2FD5B4}">
  <ds:schemaRefs>
    <ds:schemaRef ds:uri="Microsoft.SharePoint.Taxonomy.ContentTypeSync"/>
  </ds:schemaRefs>
</ds:datastoreItem>
</file>

<file path=customXml/itemProps3.xml><?xml version="1.0" encoding="utf-8"?>
<ds:datastoreItem xmlns:ds="http://schemas.openxmlformats.org/officeDocument/2006/customXml" ds:itemID="{3ED6B48D-CEFB-4029-B2A9-211906FD9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16CD833B-DE76-42D0-98B2-23877C0CA720}">
  <ds:schemaRefs>
    <ds:schemaRef ds:uri="http://purl.org/dc/terms/"/>
    <ds:schemaRef ds:uri="http://schemas.openxmlformats.org/package/2006/metadata/core-properties"/>
    <ds:schemaRef ds:uri="http://schemas.microsoft.com/office/2006/documentManagement/types"/>
    <ds:schemaRef ds:uri="c3e1f666-d3ec-498e-a0ee-907877a75ecd"/>
    <ds:schemaRef ds:uri="http://schemas.microsoft.com/office/infopath/2007/PartnerControls"/>
    <ds:schemaRef ds:uri="http://purl.org/dc/elements/1.1/"/>
    <ds:schemaRef ds:uri="http://schemas.microsoft.com/office/2006/metadata/properties"/>
    <ds:schemaRef ds:uri="6f142662-9219-44e3-ac62-534c0e00c63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BZK Presentatie - Algemeen</Template>
  <TotalTime>285</TotalTime>
  <Words>2360</Words>
  <Application>Microsoft Office PowerPoint</Application>
  <PresentationFormat>Breedbeeld</PresentationFormat>
  <Paragraphs>269</Paragraphs>
  <Slides>23</Slides>
  <Notes>23</Notes>
  <HiddenSlides>0</HiddenSlides>
  <MMClips>0</MMClips>
  <ScaleCrop>false</ScaleCrop>
  <HeadingPairs>
    <vt:vector size="4" baseType="variant">
      <vt:variant>
        <vt:lpstr>Thema</vt:lpstr>
      </vt:variant>
      <vt:variant>
        <vt:i4>13</vt:i4>
      </vt:variant>
      <vt:variant>
        <vt:lpstr>Diatitels</vt:lpstr>
      </vt:variant>
      <vt:variant>
        <vt:i4>23</vt:i4>
      </vt:variant>
    </vt:vector>
  </HeadingPairs>
  <TitlesOfParts>
    <vt:vector size="36" baseType="lpstr">
      <vt:lpstr>BZK Presentatie - Algemeen</vt:lpstr>
      <vt:lpstr>Algemeen - Nederlands - Groen</vt:lpstr>
      <vt:lpstr>Algemeen - Nederlands - Rood</vt:lpstr>
      <vt:lpstr>Algemeen - Engels - Hemelblauw</vt:lpstr>
      <vt:lpstr>Algemeen - Engels - Groen</vt:lpstr>
      <vt:lpstr>Algemeen - Engels - Rood</vt:lpstr>
      <vt:lpstr>Algemeen - Frans - Hemelblauw</vt:lpstr>
      <vt:lpstr>Algemeen - Frans - Groen</vt:lpstr>
      <vt:lpstr>Algemeen - Frans - Rood</vt:lpstr>
      <vt:lpstr>Algemeen - Duits - Hemelblauw</vt:lpstr>
      <vt:lpstr>Algemeen - Duits - Groen</vt:lpstr>
      <vt:lpstr>Algemeen - Duits - Rood</vt:lpstr>
      <vt:lpstr>Presentatie_IenM</vt:lpstr>
      <vt:lpstr>BRO Basispresentaties  Werken met de BRO  Aanleveren en opvragen van BRO-gegevens  Versie 2, januari 2024   </vt:lpstr>
      <vt:lpstr>BRO in de praktijk Het ketenproces</vt:lpstr>
      <vt:lpstr>Inhoud</vt:lpstr>
      <vt:lpstr>Aanleveren aan de BRO</vt:lpstr>
      <vt:lpstr>Gegevens uit de BRO gebruiken  </vt:lpstr>
      <vt:lpstr>BROloket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Overige functies van het BROloket</vt:lpstr>
      <vt:lpstr>PDOK</vt:lpstr>
      <vt:lpstr>PowerPoint-presentatie</vt:lpstr>
      <vt:lpstr>Huidige BRO registratieobjecten in PDOK</vt:lpstr>
      <vt:lpstr>PowerPoint-presentatie</vt:lpstr>
      <vt:lpstr>PowerPoint-presentatie</vt:lpstr>
      <vt:lpstr>LV BRO Webservices</vt:lpstr>
      <vt:lpstr>Ook mogelijk: systemen of pakketten leveranciers</vt:lpstr>
      <vt:lpstr>Nationaal Georegister</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Berendse, Ingrid</dc:creator>
  <cp:lastModifiedBy>Maaike van de Graaf</cp:lastModifiedBy>
  <cp:revision>336</cp:revision>
  <dcterms:created xsi:type="dcterms:W3CDTF">2017-02-27T13:28:55Z</dcterms:created>
  <dcterms:modified xsi:type="dcterms:W3CDTF">2024-02-07T10:37:22Z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0x010100AD6A44D777AF4D4A90A4BE378CD360E20006C3AABA879D674B9BB729715026D75C</vt:lpwstr>
  </property>
</Properties>
</file>