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9.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10.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11.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12.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5" r:id="rId5"/>
    <p:sldMasterId id="2147483893" r:id="rId6"/>
    <p:sldMasterId id="2147483930" r:id="rId7"/>
    <p:sldMasterId id="2147484004" r:id="rId8"/>
    <p:sldMasterId id="2147484041" r:id="rId9"/>
    <p:sldMasterId id="2147484078" r:id="rId10"/>
    <p:sldMasterId id="2147484152" r:id="rId11"/>
    <p:sldMasterId id="2147484189" r:id="rId12"/>
    <p:sldMasterId id="2147484226" r:id="rId13"/>
    <p:sldMasterId id="2147484300" r:id="rId14"/>
    <p:sldMasterId id="2147484337" r:id="rId15"/>
    <p:sldMasterId id="2147484374" r:id="rId16"/>
    <p:sldMasterId id="2147484460" r:id="rId17"/>
  </p:sldMasterIdLst>
  <p:notesMasterIdLst>
    <p:notesMasterId r:id="rId62"/>
  </p:notesMasterIdLst>
  <p:handoutMasterIdLst>
    <p:handoutMasterId r:id="rId63"/>
  </p:handoutMasterIdLst>
  <p:sldIdLst>
    <p:sldId id="333" r:id="rId18"/>
    <p:sldId id="282" r:id="rId19"/>
    <p:sldId id="278" r:id="rId20"/>
    <p:sldId id="351" r:id="rId21"/>
    <p:sldId id="343" r:id="rId22"/>
    <p:sldId id="362" r:id="rId23"/>
    <p:sldId id="361" r:id="rId24"/>
    <p:sldId id="347" r:id="rId25"/>
    <p:sldId id="360" r:id="rId26"/>
    <p:sldId id="316" r:id="rId27"/>
    <p:sldId id="353" r:id="rId28"/>
    <p:sldId id="364" r:id="rId29"/>
    <p:sldId id="384" r:id="rId30"/>
    <p:sldId id="390" r:id="rId31"/>
    <p:sldId id="386" r:id="rId32"/>
    <p:sldId id="389" r:id="rId33"/>
    <p:sldId id="339" r:id="rId34"/>
    <p:sldId id="338" r:id="rId35"/>
    <p:sldId id="352" r:id="rId36"/>
    <p:sldId id="334" r:id="rId37"/>
    <p:sldId id="324" r:id="rId38"/>
    <p:sldId id="373" r:id="rId39"/>
    <p:sldId id="341" r:id="rId40"/>
    <p:sldId id="335" r:id="rId41"/>
    <p:sldId id="325" r:id="rId42"/>
    <p:sldId id="365" r:id="rId43"/>
    <p:sldId id="354" r:id="rId44"/>
    <p:sldId id="355" r:id="rId45"/>
    <p:sldId id="356" r:id="rId46"/>
    <p:sldId id="357" r:id="rId47"/>
    <p:sldId id="363" r:id="rId48"/>
    <p:sldId id="367" r:id="rId49"/>
    <p:sldId id="368" r:id="rId50"/>
    <p:sldId id="369" r:id="rId51"/>
    <p:sldId id="370" r:id="rId52"/>
    <p:sldId id="374" r:id="rId53"/>
    <p:sldId id="375" r:id="rId54"/>
    <p:sldId id="376" r:id="rId55"/>
    <p:sldId id="380" r:id="rId56"/>
    <p:sldId id="377" r:id="rId57"/>
    <p:sldId id="382" r:id="rId58"/>
    <p:sldId id="378" r:id="rId59"/>
    <p:sldId id="383" r:id="rId60"/>
    <p:sldId id="379" r:id="rId6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10" name="Hummelman, H.J. (Jan)" initials="HH(" lastIdx="22" clrIdx="9">
    <p:extLst>
      <p:ext uri="{19B8F6BF-5375-455C-9EA6-DF929625EA0E}">
        <p15:presenceInfo xmlns:p15="http://schemas.microsoft.com/office/powerpoint/2012/main" userId="S::jan.hummelman@tno.nl::8dca18fc-b684-4ba4-983d-ea443efc42c4" providerId="AD"/>
      </p:ext>
    </p:extLst>
  </p:cmAuthor>
  <p:cmAuthor id="4" name="Arnout Drenthel" initials="AD [4]" lastIdx="1" clrIdx="3"/>
  <p:cmAuthor id="11" name="Simmelink, H.J. (Erik)" initials="SH(" lastIdx="26" clrIdx="10">
    <p:extLst>
      <p:ext uri="{19B8F6BF-5375-455C-9EA6-DF929625EA0E}">
        <p15:presenceInfo xmlns:p15="http://schemas.microsoft.com/office/powerpoint/2012/main" userId="S::Erik.Simmelink@tno.nl::60d0b5c0-cd0a-4ede-bc10-e2c13c7a2738" providerId="AD"/>
      </p:ext>
    </p:extLst>
  </p:cmAuthor>
  <p:cmAuthor id="5" name="Arnout Drenthel" initials="AD [5]" lastIdx="1" clrIdx="4"/>
  <p:cmAuthor id="12" name="Ruud Mutsaers" initials="RM" lastIdx="25" clrIdx="11">
    <p:extLst>
      <p:ext uri="{19B8F6BF-5375-455C-9EA6-DF929625EA0E}">
        <p15:presenceInfo xmlns:p15="http://schemas.microsoft.com/office/powerpoint/2012/main" userId="S::ruud.mutsaers@tno.nl::7052444f-4528-4175-b06a-8eb2d529b395" providerId="AD"/>
      </p:ext>
    </p:extLst>
  </p:cmAuthor>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00"/>
    <a:srgbClr val="E5B2CF"/>
    <a:srgbClr val="003048"/>
    <a:srgbClr val="D52A1C"/>
    <a:srgbClr val="D52B1E"/>
    <a:srgbClr val="38870D"/>
    <a:srgbClr val="154273"/>
    <a:srgbClr val="F2D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98BE2-ACC8-87CA-A1AD-8A39F5772A59}" v="221" dt="2024-02-07T10:45:29.160"/>
    <p1510:client id="{67E90526-9C31-8618-06E2-58B8FE6C4760}" v="53" dt="2024-02-05T12:46:58.241"/>
    <p1510:client id="{CB78A1E9-76E8-9C4E-28F4-2CD9B65F4E99}" v="513" dt="2024-02-05T12:52:06.70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84"/>
      </p:cViewPr>
      <p:guideLst>
        <p:guide pos="518"/>
        <p:guide orient="horz" pos="2160"/>
        <p:guide orient="horz" pos="10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2.xml"/><Relationship Id="rId11" Type="http://schemas.openxmlformats.org/officeDocument/2006/relationships/slideMaster" Target="slideMasters/slideMaster7.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0.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6.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pPr/>
              <a:t>10-10-2024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pPr/>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pPr/>
              <a:t>10-10-2024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pPr/>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Basisregistratie</a:t>
            </a:r>
            <a:r>
              <a:rPr lang="nl-NL" baseline="0"/>
              <a:t> Ondergrond registreert de gegevens die afkomstig zijn van objecten zoals een sondering of boormonster. Deze objecten registreren de samenstelling en draagvermogen van de ondergrond. Daarom worden deze objecten registratieobjecten genoemd. De gegevens worden per registratieobject aangeleverd.</a:t>
            </a:r>
          </a:p>
          <a:p>
            <a:endParaRPr lang="nl-NL" baseline="0"/>
          </a:p>
          <a:p>
            <a:r>
              <a:rPr lang="nl-NL" baseline="0"/>
              <a:t>De registratieobjecten zijn verdeeld over 5 domeinen.</a:t>
            </a:r>
          </a:p>
          <a:p>
            <a:pPr marL="171450" indent="-171450">
              <a:buFont typeface="Arial" panose="020B0604020202020204" pitchFamily="34" charset="0"/>
              <a:buChar char="•"/>
            </a:pPr>
            <a:r>
              <a:rPr lang="nl-NL" b="1"/>
              <a:t>Grondwatermonitoring:</a:t>
            </a:r>
            <a:br>
              <a:rPr lang="nl-NL"/>
            </a:br>
            <a:r>
              <a:rPr lang="nl-NL"/>
              <a:t>Dit domein</a:t>
            </a:r>
            <a:r>
              <a:rPr lang="nl-NL" baseline="0"/>
              <a:t> bevat </a:t>
            </a:r>
            <a:r>
              <a:rPr lang="nl-NL"/>
              <a:t>de netten van monitoringsputten die ingesteld zijn om het grondwater in Nederland te kunnen beheren.</a:t>
            </a:r>
            <a:br>
              <a:rPr lang="nl-NL"/>
            </a:br>
            <a:r>
              <a:rPr lang="nl-NL"/>
              <a:t>Het gaat in het algemeen om putten die zijn ingericht om de kwaliteit en de kwantiteit van het grondwater over langere tijd te kunnen monitoren.</a:t>
            </a:r>
          </a:p>
          <a:p>
            <a:pPr marL="171450" indent="-171450">
              <a:buFont typeface="Arial" panose="020B0604020202020204" pitchFamily="34" charset="0"/>
              <a:buChar char="•"/>
            </a:pPr>
            <a:r>
              <a:rPr lang="nl-NL" b="1"/>
              <a:t>Grondwatergebruik </a:t>
            </a:r>
            <a:br>
              <a:rPr lang="nl-NL"/>
            </a:br>
            <a:r>
              <a:rPr lang="nl-NL"/>
              <a:t>In</a:t>
            </a:r>
            <a:r>
              <a:rPr lang="nl-NL" baseline="0"/>
              <a:t> dit domein gaat het over h</a:t>
            </a:r>
            <a:r>
              <a:rPr lang="nl-NL"/>
              <a:t>et onttrekken van grondwater en het infiltreren ervan. Want dit heeft direct invloed op de omvang van de voorraad grondwater. Voor deze vormen van gebruik is een vergunning nodig onder de Waterwet. </a:t>
            </a:r>
          </a:p>
          <a:p>
            <a:pPr marL="171450" indent="-171450">
              <a:buFont typeface="Arial" panose="020B0604020202020204" pitchFamily="34" charset="0"/>
              <a:buChar char="•"/>
            </a:pPr>
            <a:r>
              <a:rPr lang="nl-NL" b="1"/>
              <a:t>Bodem- en grondonderzoek </a:t>
            </a:r>
            <a:br>
              <a:rPr lang="nl-NL" b="1"/>
            </a:br>
            <a:r>
              <a:rPr lang="nl-NL"/>
              <a:t>Dit</a:t>
            </a:r>
            <a:r>
              <a:rPr lang="nl-NL" baseline="0"/>
              <a:t> domein bevat gegevens over </a:t>
            </a:r>
            <a:r>
              <a:rPr lang="nl-NL"/>
              <a:t>de opbouw en de eigenschappen van bodem en ondergrond zonder dat daarvoor</a:t>
            </a:r>
            <a:r>
              <a:rPr lang="nl-NL" baseline="0"/>
              <a:t> direct een wettelijk of beleidsmatig kader bestaat.</a:t>
            </a:r>
            <a:endParaRPr lang="nl-NL"/>
          </a:p>
          <a:p>
            <a:pPr marL="171450" indent="-171450">
              <a:buFont typeface="Arial" panose="020B0604020202020204" pitchFamily="34" charset="0"/>
              <a:buChar char="•"/>
            </a:pPr>
            <a:r>
              <a:rPr lang="nl-NL" b="1"/>
              <a:t>Mijnbouwwet </a:t>
            </a:r>
            <a:br>
              <a:rPr lang="nl-NL"/>
            </a:br>
            <a:r>
              <a:rPr lang="nl-NL"/>
              <a:t>Dit domein bevat</a:t>
            </a:r>
            <a:r>
              <a:rPr lang="nl-NL" baseline="0"/>
              <a:t> in </a:t>
            </a:r>
            <a:r>
              <a:rPr lang="nl-NL"/>
              <a:t>de eerste plaats de vergunningen die onder deze wet worden verleend voor opsporing, winning en opslag. Waarbij</a:t>
            </a:r>
            <a:r>
              <a:rPr lang="nl-NL" baseline="0"/>
              <a:t> het gaat om delfstoffen als gas en warmte. Ook de locaties van mijnbouwwerken vallen onder dit domein.</a:t>
            </a:r>
          </a:p>
          <a:p>
            <a:pPr marL="171450" indent="-171450">
              <a:buFont typeface="Arial" panose="020B0604020202020204" pitchFamily="34" charset="0"/>
              <a:buChar char="•"/>
            </a:pPr>
            <a:r>
              <a:rPr lang="nl-NL" b="1" baseline="0"/>
              <a:t>Milieukwaliteit</a:t>
            </a:r>
            <a:br>
              <a:rPr lang="nl-NL" b="1" baseline="0"/>
            </a:br>
            <a:r>
              <a:rPr lang="nl-NL" b="0" i="0">
                <a:solidFill>
                  <a:srgbClr val="222222"/>
                </a:solidFill>
                <a:effectLst/>
                <a:latin typeface="RO Sans"/>
              </a:rPr>
              <a:t>In het domein Milieukwaliteit van de BRO staan de bodemonderzoeken centraal waarmee de </a:t>
            </a:r>
            <a:r>
              <a:rPr lang="nl-NL" b="0" i="0" err="1">
                <a:solidFill>
                  <a:srgbClr val="222222"/>
                </a:solidFill>
                <a:effectLst/>
                <a:latin typeface="RO Sans"/>
              </a:rPr>
              <a:t>milieuhygiënische</a:t>
            </a:r>
            <a:r>
              <a:rPr lang="nl-NL" b="0" i="0">
                <a:solidFill>
                  <a:srgbClr val="222222"/>
                </a:solidFill>
                <a:effectLst/>
                <a:latin typeface="RO Sans"/>
              </a:rPr>
              <a:t> bodemkwaliteit in Nederland wordt bepaald. Het gaat daarbij om de registratieobjecten </a:t>
            </a:r>
            <a:r>
              <a:rPr lang="nl-NL" b="0" i="0" err="1">
                <a:solidFill>
                  <a:srgbClr val="222222"/>
                </a:solidFill>
                <a:effectLst/>
                <a:latin typeface="RO Sans"/>
              </a:rPr>
              <a:t>Milieuhygiënisch</a:t>
            </a:r>
            <a:r>
              <a:rPr lang="nl-NL" b="0" i="0">
                <a:solidFill>
                  <a:srgbClr val="222222"/>
                </a:solidFill>
                <a:effectLst/>
                <a:latin typeface="RO Sans"/>
              </a:rPr>
              <a:t> Bodemonderzoek (SAD) en Overheidsbesluit bodemverontreiniging (SLD).</a:t>
            </a:r>
          </a:p>
          <a:p>
            <a:pPr marL="171450" indent="-171450">
              <a:buFont typeface="Arial" panose="020B0604020202020204" pitchFamily="34" charset="0"/>
              <a:buChar char="•"/>
            </a:pPr>
            <a:r>
              <a:rPr lang="nl-NL" b="1" baseline="0"/>
              <a:t>Modellen</a:t>
            </a:r>
          </a:p>
          <a:p>
            <a:r>
              <a:rPr lang="nl-NL" baseline="0"/>
              <a:t>Naast de gegevens zijn ook modellen van de ondergrond onderdeel van de BRO. Modellen zijn </a:t>
            </a:r>
            <a:r>
              <a:rPr lang="nl-NL"/>
              <a:t>schematische weergaves van de opbouw van de bodem of ondergrond in twee of drie dimensies en bevat informatie over de eigenschappen ervan. Denk aan Bodemkaart,</a:t>
            </a:r>
            <a:r>
              <a:rPr lang="nl-NL" baseline="0"/>
              <a:t> REGIS II, </a:t>
            </a:r>
            <a:r>
              <a:rPr lang="nl-NL"/>
              <a:t>GeoTOP, DGM,</a:t>
            </a:r>
            <a:r>
              <a:rPr lang="nl-NL" baseline="0"/>
              <a:t> Geomorfologische kaart, Model Grondwaterspiegeldiepte.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a:t>De modellen beslaan heel Nederland, het Nederlands Continentaal Plat (het Nederlandse deel van de Noordzee) of beiden. </a:t>
            </a:r>
          </a:p>
          <a:p>
            <a:endParaRPr lang="nl-NL"/>
          </a:p>
          <a:p>
            <a:endParaRPr lang="nl-NL" baseline="0"/>
          </a:p>
          <a:p>
            <a:endParaRPr lang="nl-NL" baseline="0"/>
          </a:p>
          <a:p>
            <a:r>
              <a:rPr lang="nl-NL" b="1" baseline="0"/>
              <a:t>Standaarden</a:t>
            </a:r>
          </a:p>
          <a:p>
            <a:r>
              <a:rPr lang="nl-NL"/>
              <a:t>Door</a:t>
            </a:r>
            <a:r>
              <a:rPr lang="nl-NL" baseline="0"/>
              <a:t> gebruik te maken van standaarden worden dezelfde objecten op dezelfde manier geregistreerd en kunnen de gegevens goed worden verwerkt in modellen en berekeningen. Er wordt zoveel mogelijk aangesloten op bestaande protocollen, standaarden en normen. Per registratieobject worden de standaarden samen met een groep gebruikers bepaald en beschreven in een catalogus.</a:t>
            </a:r>
            <a:endParaRPr lang="nl-NL"/>
          </a:p>
          <a:p>
            <a:endParaRPr lang="nl-NL"/>
          </a:p>
          <a:p>
            <a:r>
              <a:rPr lang="nl-NL" b="1"/>
              <a:t>Niet in de BRO</a:t>
            </a:r>
          </a:p>
          <a:p>
            <a:r>
              <a:rPr lang="nl-NL"/>
              <a:t>De BRO bevat </a:t>
            </a:r>
            <a:r>
              <a:rPr lang="nl-NL" u="sng"/>
              <a:t>geen </a:t>
            </a:r>
            <a:r>
              <a:rPr lang="nl-NL"/>
              <a:t>gegevens over ondergrondse structuren</a:t>
            </a:r>
            <a:r>
              <a:rPr lang="nl-NL" baseline="0"/>
              <a:t> als kelders, parkeergarages, damwanden, funderingen, ondergrondse vuilcontainers, </a:t>
            </a:r>
            <a:r>
              <a:rPr lang="nl-NL"/>
              <a:t>tunnels en</a:t>
            </a:r>
            <a:r>
              <a:rPr lang="nl-NL" baseline="0"/>
              <a:t> dergelijke. Gegevens over deze objecten zijn opgenomen in de Basisregistratie Grootschalige Topografie en Basisregistratie Adressen en Gebouwen. Gegevens over </a:t>
            </a:r>
            <a:r>
              <a:rPr lang="nl-NL"/>
              <a:t>kabels en leidingen worden beschikbaar</a:t>
            </a:r>
            <a:r>
              <a:rPr lang="nl-NL" baseline="0"/>
              <a:t> gesteld via de Wet informatie-uitwisseling ondergrondse netwerken en zijn dus ook geen onderdeel van de BRO.</a:t>
            </a:r>
          </a:p>
          <a:p>
            <a:r>
              <a:rPr lang="nl-NL" baseline="0"/>
              <a:t>Het programma onderzoekt of het mogelijk is om gegevens over bodemverontreinigingen op te nemen.</a:t>
            </a:r>
            <a:endParaRPr lang="nl-NL"/>
          </a:p>
          <a:p>
            <a:pPr marL="171450" indent="-171450">
              <a:buFontTx/>
              <a:buChar char="-"/>
            </a:pPr>
            <a:endParaRPr lang="nl-NL"/>
          </a:p>
          <a:p>
            <a:pPr marL="171450" indent="-171450">
              <a:buFont typeface="Arial" panose="020B0604020202020204" pitchFamily="34" charset="0"/>
              <a:buChar char="•"/>
            </a:pPr>
            <a:endParaRPr lang="nl-NL"/>
          </a:p>
          <a:p>
            <a:pPr marL="0" indent="0">
              <a:buFont typeface="Arial" panose="020B0604020202020204" pitchFamily="34" charset="0"/>
              <a:buNone/>
            </a:pPr>
            <a:endParaRPr lang="nl-NL"/>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2</a:t>
            </a:fld>
            <a:endParaRPr lang="nl-NL"/>
          </a:p>
        </p:txBody>
      </p:sp>
    </p:spTree>
    <p:extLst>
      <p:ext uri="{BB962C8B-B14F-4D97-AF65-F5344CB8AC3E}">
        <p14:creationId xmlns:p14="http://schemas.microsoft.com/office/powerpoint/2010/main" val="2583078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Soorten bodem- en grondonderzoek in de BRO</a:t>
            </a:r>
            <a:r>
              <a:rPr lang="nl-NL" baseline="0"/>
              <a:t> in beelden.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11</a:t>
            </a:fld>
            <a:endParaRPr lang="nl-NL"/>
          </a:p>
        </p:txBody>
      </p:sp>
    </p:spTree>
    <p:extLst>
      <p:ext uri="{BB962C8B-B14F-4D97-AF65-F5344CB8AC3E}">
        <p14:creationId xmlns:p14="http://schemas.microsoft.com/office/powerpoint/2010/main" val="1859491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a:t>
            </a:r>
          </a:p>
          <a:p>
            <a:r>
              <a:rPr lang="nl-NL"/>
              <a:t>De N33 bij</a:t>
            </a:r>
            <a:r>
              <a:rPr lang="nl-NL" baseline="0"/>
              <a:t> Groningen wordt verbreed en het tracé wordt gedeeltelijk verlegd. Op basis van BRO-gegevens kon goed aangetoond worden hoe de bodem is samengesteld. En werd snel duidelijk welk tracé daarom de beste ligging heeft. Een 3D visualisatie van de ondergrond hielp ook bij het gesprek met burgers en experts.</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12</a:t>
            </a:fld>
            <a:endParaRPr lang="nl-NL"/>
          </a:p>
        </p:txBody>
      </p:sp>
    </p:spTree>
    <p:extLst>
      <p:ext uri="{BB962C8B-B14F-4D97-AF65-F5344CB8AC3E}">
        <p14:creationId xmlns:p14="http://schemas.microsoft.com/office/powerpoint/2010/main" val="423866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22222"/>
                </a:solidFill>
                <a:effectLst/>
                <a:latin typeface="RO Sans"/>
              </a:rPr>
              <a:t>Overal waar professionele graafwerkzaamheden plaatsvinden, is milieukwaliteit aan de orde. Allereerst moeten degenen die graven weten waaraan zij al dan niet blootgesteld worden (</a:t>
            </a:r>
            <a:r>
              <a:rPr lang="nl-NL" b="0" i="0" err="1">
                <a:solidFill>
                  <a:srgbClr val="222222"/>
                </a:solidFill>
                <a:effectLst/>
                <a:latin typeface="RO Sans"/>
              </a:rPr>
              <a:t>ARBO-wetgeving</a:t>
            </a:r>
            <a:r>
              <a:rPr lang="nl-NL" b="0" i="0">
                <a:solidFill>
                  <a:srgbClr val="222222"/>
                </a:solidFill>
                <a:effectLst/>
                <a:latin typeface="RO Sans"/>
              </a:rPr>
              <a:t>). Maar het is ook belangrijk te weten hoe het staat met de milieukwaliteit van bodem en ondergrond als je plannen maakt voor bijvoorbeeld woningbouw, klimaatadaptatie en energietransitie. Ook daarbij wordt veel gegraven. En dan wil je weten waar het schoon is en je kunt bouwen en graven of waar de grond vervuild is en je eerst maatregelen moet treffen. Ook moet je weten wat je moet doen met de grond die vrijkomt bij werkzaamheden. Daarom wordt er veel </a:t>
            </a:r>
            <a:r>
              <a:rPr lang="nl-NL" b="0" i="0" err="1">
                <a:solidFill>
                  <a:srgbClr val="222222"/>
                </a:solidFill>
                <a:effectLst/>
                <a:latin typeface="RO Sans"/>
              </a:rPr>
              <a:t>milieuhygiënisch</a:t>
            </a:r>
            <a:r>
              <a:rPr lang="nl-NL" b="0" i="0">
                <a:solidFill>
                  <a:srgbClr val="222222"/>
                </a:solidFill>
                <a:effectLst/>
                <a:latin typeface="RO Sans"/>
              </a:rPr>
              <a:t> bodemonderzoek gedaan.</a:t>
            </a:r>
            <a:endParaRPr lang="nl-NL"/>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13</a:t>
            </a:fld>
            <a:endParaRPr lang="nl-NL"/>
          </a:p>
        </p:txBody>
      </p:sp>
    </p:spTree>
    <p:extLst>
      <p:ext uri="{BB962C8B-B14F-4D97-AF65-F5344CB8AC3E}">
        <p14:creationId xmlns:p14="http://schemas.microsoft.com/office/powerpoint/2010/main" val="2582298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22222"/>
                </a:solidFill>
                <a:effectLst/>
                <a:latin typeface="RO Sans"/>
              </a:rPr>
              <a:t>Bij het domein Milieukwaliteit horen twee registratieobjecten:</a:t>
            </a:r>
          </a:p>
          <a:p>
            <a:pPr algn="l"/>
            <a:endParaRPr lang="nl-NL" b="0" i="0">
              <a:solidFill>
                <a:srgbClr val="222222"/>
              </a:solidFill>
              <a:effectLst/>
              <a:latin typeface="RO Sans"/>
            </a:endParaRPr>
          </a:p>
          <a:p>
            <a:pPr algn="l">
              <a:buFont typeface="Arial" panose="020B0604020202020204" pitchFamily="34" charset="0"/>
              <a:buChar char="•"/>
            </a:pPr>
            <a:r>
              <a:rPr lang="nl-NL" b="1" i="0" err="1">
                <a:solidFill>
                  <a:srgbClr val="222222"/>
                </a:solidFill>
                <a:effectLst/>
                <a:latin typeface="RO Sans"/>
              </a:rPr>
              <a:t>Milieuhygiënisch</a:t>
            </a:r>
            <a:r>
              <a:rPr lang="nl-NL" b="1" i="0">
                <a:solidFill>
                  <a:srgbClr val="222222"/>
                </a:solidFill>
                <a:effectLst/>
                <a:latin typeface="RO Sans"/>
              </a:rPr>
              <a:t> bodemonderzoek (SAD – Site Assessment Data)</a:t>
            </a:r>
            <a:br>
              <a:rPr lang="nl-NL" b="1" i="0">
                <a:solidFill>
                  <a:srgbClr val="222222"/>
                </a:solidFill>
                <a:effectLst/>
                <a:latin typeface="RO Sans"/>
              </a:rPr>
            </a:br>
            <a:r>
              <a:rPr lang="nl-NL" b="0" i="0">
                <a:solidFill>
                  <a:srgbClr val="222222"/>
                </a:solidFill>
                <a:effectLst/>
                <a:latin typeface="RO Sans"/>
              </a:rPr>
              <a:t>Het kwantitatieve onderzoek naar de aard en gehalten van stoffen in de bodem met als doel vast te stellen of er sprake is van bodemverontreiniging.</a:t>
            </a:r>
            <a:endParaRPr lang="nl-NL" b="0" i="0">
              <a:solidFill>
                <a:srgbClr val="0B5F8B"/>
              </a:solidFill>
              <a:effectLst/>
              <a:latin typeface="RO Sans"/>
            </a:endParaRPr>
          </a:p>
          <a:p>
            <a:pPr algn="l">
              <a:buFont typeface="Arial" panose="020B0604020202020204" pitchFamily="34" charset="0"/>
              <a:buChar char="•"/>
            </a:pPr>
            <a:r>
              <a:rPr lang="nl-NL" b="1" i="0">
                <a:solidFill>
                  <a:srgbClr val="222222"/>
                </a:solidFill>
                <a:effectLst/>
                <a:latin typeface="RO Sans"/>
              </a:rPr>
              <a:t>Overheidsbesluit bodemverontreiniging (SLD – Site Legal </a:t>
            </a:r>
            <a:r>
              <a:rPr lang="nl-NL" b="1" i="0" err="1">
                <a:solidFill>
                  <a:srgbClr val="222222"/>
                </a:solidFill>
                <a:effectLst/>
                <a:latin typeface="RO Sans"/>
              </a:rPr>
              <a:t>Decisions</a:t>
            </a:r>
            <a:r>
              <a:rPr lang="nl-NL" b="1" i="0">
                <a:solidFill>
                  <a:srgbClr val="222222"/>
                </a:solidFill>
                <a:effectLst/>
                <a:latin typeface="RO Sans"/>
              </a:rPr>
              <a:t>)</a:t>
            </a:r>
            <a:br>
              <a:rPr lang="nl-NL" b="1" i="0">
                <a:solidFill>
                  <a:srgbClr val="222222"/>
                </a:solidFill>
                <a:effectLst/>
                <a:latin typeface="RO Sans"/>
              </a:rPr>
            </a:br>
            <a:r>
              <a:rPr lang="nl-NL" b="0" i="0">
                <a:solidFill>
                  <a:srgbClr val="222222"/>
                </a:solidFill>
                <a:effectLst/>
                <a:latin typeface="RO Sans"/>
              </a:rPr>
              <a:t>De wettelijke status van de </a:t>
            </a:r>
            <a:r>
              <a:rPr lang="nl-NL" b="0" i="0" err="1">
                <a:solidFill>
                  <a:srgbClr val="222222"/>
                </a:solidFill>
                <a:effectLst/>
                <a:latin typeface="RO Sans"/>
              </a:rPr>
              <a:t>onderzoekslocatie</a:t>
            </a:r>
            <a:r>
              <a:rPr lang="nl-NL" b="0" i="0">
                <a:solidFill>
                  <a:srgbClr val="222222"/>
                </a:solidFill>
                <a:effectLst/>
                <a:latin typeface="RO Sans"/>
              </a:rPr>
              <a:t> binnen het kader van de aanpak van bodemverontreiniging volgens de Wet bodembescherming (</a:t>
            </a:r>
            <a:r>
              <a:rPr lang="nl-NL" b="0" i="0" err="1">
                <a:solidFill>
                  <a:srgbClr val="222222"/>
                </a:solidFill>
                <a:effectLst/>
                <a:latin typeface="RO Sans"/>
              </a:rPr>
              <a:t>Wbb</a:t>
            </a:r>
            <a:r>
              <a:rPr lang="nl-NL" b="0" i="0">
                <a:solidFill>
                  <a:srgbClr val="222222"/>
                </a:solidFill>
                <a:effectLst/>
                <a:latin typeface="RO Sans"/>
              </a:rPr>
              <a:t>) of uitvoeren van milieubelastende activiteiten onder de Omgevingswet.</a:t>
            </a:r>
            <a:endParaRPr lang="nl-NL" b="0" i="0">
              <a:solidFill>
                <a:srgbClr val="0B5F8B"/>
              </a:solidFill>
              <a:effectLst/>
              <a:latin typeface="RO Sans"/>
            </a:endParaRPr>
          </a:p>
          <a:p>
            <a:endParaRPr lang="nl-NL"/>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15</a:t>
            </a:fld>
            <a:endParaRPr lang="nl-NL"/>
          </a:p>
        </p:txBody>
      </p:sp>
    </p:spTree>
    <p:extLst>
      <p:ext uri="{BB962C8B-B14F-4D97-AF65-F5344CB8AC3E}">
        <p14:creationId xmlns:p14="http://schemas.microsoft.com/office/powerpoint/2010/main" val="3726687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Het is om </a:t>
            </a:r>
            <a:r>
              <a:rPr lang="en-US" dirty="0" err="1"/>
              <a:t>allerlei</a:t>
            </a:r>
            <a:r>
              <a:rPr lang="en-US" dirty="0"/>
              <a:t> </a:t>
            </a:r>
            <a:r>
              <a:rPr lang="en-US" dirty="0" err="1"/>
              <a:t>redenen</a:t>
            </a:r>
            <a:r>
              <a:rPr lang="en-US" dirty="0"/>
              <a:t> </a:t>
            </a:r>
            <a:r>
              <a:rPr lang="en-US" dirty="0" err="1"/>
              <a:t>belangrijk</a:t>
            </a:r>
            <a:r>
              <a:rPr lang="en-US" dirty="0"/>
              <a:t> om op </a:t>
            </a:r>
            <a:r>
              <a:rPr lang="en-US" dirty="0" err="1"/>
              <a:t>een</a:t>
            </a:r>
            <a:r>
              <a:rPr lang="en-US" dirty="0"/>
              <a:t> </a:t>
            </a:r>
            <a:r>
              <a:rPr lang="en-US" dirty="0" err="1"/>
              <a:t>intelligente</a:t>
            </a:r>
            <a:r>
              <a:rPr lang="en-US" dirty="0"/>
              <a:t> </a:t>
            </a:r>
            <a:r>
              <a:rPr lang="en-US" dirty="0" err="1"/>
              <a:t>manier</a:t>
            </a:r>
            <a:r>
              <a:rPr lang="en-US" dirty="0"/>
              <a:t> om </a:t>
            </a:r>
            <a:r>
              <a:rPr lang="en-US" dirty="0" err="1"/>
              <a:t>te</a:t>
            </a:r>
            <a:r>
              <a:rPr lang="en-US" dirty="0"/>
              <a:t> </a:t>
            </a:r>
            <a:r>
              <a:rPr lang="en-US" dirty="0" err="1"/>
              <a:t>gaan</a:t>
            </a:r>
            <a:r>
              <a:rPr lang="en-US" dirty="0"/>
              <a:t> met </a:t>
            </a:r>
            <a:r>
              <a:rPr lang="en-US" dirty="0" err="1"/>
              <a:t>onze</a:t>
            </a:r>
            <a:r>
              <a:rPr lang="en-US" dirty="0"/>
              <a:t> </a:t>
            </a:r>
            <a:r>
              <a:rPr lang="en-US" dirty="0" err="1"/>
              <a:t>grond</a:t>
            </a:r>
            <a:r>
              <a:rPr lang="en-US" dirty="0"/>
              <a:t>. </a:t>
            </a:r>
            <a:r>
              <a:rPr lang="en-US" dirty="0" err="1"/>
              <a:t>Zowel</a:t>
            </a:r>
            <a:r>
              <a:rPr lang="en-US" dirty="0"/>
              <a:t> op </a:t>
            </a:r>
            <a:r>
              <a:rPr lang="en-US" dirty="0" err="1"/>
              <a:t>nationaal</a:t>
            </a:r>
            <a:r>
              <a:rPr lang="en-US" dirty="0"/>
              <a:t> </a:t>
            </a:r>
            <a:r>
              <a:rPr lang="en-US" dirty="0" err="1"/>
              <a:t>als</a:t>
            </a:r>
            <a:r>
              <a:rPr lang="en-US" dirty="0"/>
              <a:t> </a:t>
            </a:r>
            <a:r>
              <a:rPr lang="en-US" dirty="0" err="1"/>
              <a:t>Europees</a:t>
            </a:r>
            <a:r>
              <a:rPr lang="en-US" dirty="0"/>
              <a:t> </a:t>
            </a:r>
            <a:r>
              <a:rPr lang="en-US" dirty="0" err="1"/>
              <a:t>niveau</a:t>
            </a:r>
            <a:r>
              <a:rPr lang="en-US" dirty="0"/>
              <a:t> is </a:t>
            </a:r>
            <a:r>
              <a:rPr lang="en-US" dirty="0" err="1"/>
              <a:t>daarom</a:t>
            </a:r>
            <a:r>
              <a:rPr lang="en-US" dirty="0"/>
              <a:t> </a:t>
            </a:r>
            <a:r>
              <a:rPr lang="en-US" dirty="0" err="1"/>
              <a:t>afgesproken</a:t>
            </a:r>
            <a:r>
              <a:rPr lang="en-US" dirty="0"/>
              <a:t> </a:t>
            </a:r>
            <a:r>
              <a:rPr lang="en-US" dirty="0" err="1"/>
              <a:t>samen</a:t>
            </a:r>
            <a:r>
              <a:rPr lang="en-US" dirty="0"/>
              <a:t> </a:t>
            </a:r>
            <a:r>
              <a:rPr lang="en-US" dirty="0" err="1"/>
              <a:t>te</a:t>
            </a:r>
            <a:r>
              <a:rPr lang="en-US" dirty="0"/>
              <a:t> </a:t>
            </a:r>
            <a:r>
              <a:rPr lang="en-US" dirty="0" err="1"/>
              <a:t>werken</a:t>
            </a:r>
            <a:r>
              <a:rPr lang="en-US" dirty="0"/>
              <a:t> </a:t>
            </a:r>
            <a:r>
              <a:rPr lang="en-US" dirty="0" err="1"/>
              <a:t>aan</a:t>
            </a:r>
            <a:r>
              <a:rPr lang="en-US" dirty="0"/>
              <a:t> </a:t>
            </a:r>
            <a:r>
              <a:rPr lang="en-US" dirty="0" err="1"/>
              <a:t>circulariteit</a:t>
            </a:r>
            <a:r>
              <a:rPr lang="en-US" dirty="0"/>
              <a:t>. </a:t>
            </a:r>
            <a:r>
              <a:rPr lang="en-US" dirty="0" err="1"/>
              <a:t>Essentiële</a:t>
            </a:r>
            <a:r>
              <a:rPr lang="en-US" dirty="0"/>
              <a:t> </a:t>
            </a:r>
            <a:r>
              <a:rPr lang="en-US" dirty="0" err="1"/>
              <a:t>aspecten</a:t>
            </a:r>
            <a:r>
              <a:rPr lang="en-US" dirty="0"/>
              <a:t> </a:t>
            </a:r>
            <a:r>
              <a:rPr lang="en-US" dirty="0" err="1"/>
              <a:t>daarbij</a:t>
            </a:r>
            <a:r>
              <a:rPr lang="en-US" dirty="0"/>
              <a:t> </a:t>
            </a:r>
            <a:r>
              <a:rPr lang="en-US" dirty="0" err="1"/>
              <a:t>zijn</a:t>
            </a:r>
            <a:r>
              <a:rPr lang="en-US" dirty="0"/>
              <a:t> het </a:t>
            </a:r>
            <a:r>
              <a:rPr lang="en-US" dirty="0" err="1"/>
              <a:t>efficiënt</a:t>
            </a:r>
            <a:r>
              <a:rPr lang="en-US" dirty="0"/>
              <a:t> </a:t>
            </a:r>
            <a:r>
              <a:rPr lang="en-US" dirty="0" err="1"/>
              <a:t>gebruik</a:t>
            </a:r>
            <a:r>
              <a:rPr lang="en-US" dirty="0"/>
              <a:t> van steeds </a:t>
            </a:r>
            <a:r>
              <a:rPr lang="en-US" dirty="0" err="1"/>
              <a:t>schaarser</a:t>
            </a:r>
            <a:r>
              <a:rPr lang="en-US" dirty="0"/>
              <a:t> </a:t>
            </a:r>
            <a:r>
              <a:rPr lang="en-US" dirty="0" err="1"/>
              <a:t>wordende</a:t>
            </a:r>
            <a:r>
              <a:rPr lang="en-US" dirty="0"/>
              <a:t> </a:t>
            </a:r>
            <a:r>
              <a:rPr lang="en-US" dirty="0" err="1"/>
              <a:t>grondstoffen</a:t>
            </a:r>
            <a:r>
              <a:rPr lang="en-US" dirty="0"/>
              <a:t> </a:t>
            </a:r>
            <a:r>
              <a:rPr lang="en-US" dirty="0" err="1"/>
              <a:t>en</a:t>
            </a:r>
            <a:r>
              <a:rPr lang="en-US" dirty="0"/>
              <a:t> het </a:t>
            </a:r>
            <a:r>
              <a:rPr lang="en-US" dirty="0" err="1"/>
              <a:t>terugdringen</a:t>
            </a:r>
            <a:r>
              <a:rPr lang="en-US" dirty="0"/>
              <a:t> van de </a:t>
            </a:r>
            <a:r>
              <a:rPr lang="en-US" dirty="0" err="1"/>
              <a:t>uitstoot</a:t>
            </a:r>
            <a:r>
              <a:rPr lang="en-US" dirty="0"/>
              <a:t> van CO2, </a:t>
            </a:r>
            <a:r>
              <a:rPr lang="en-US" dirty="0" err="1"/>
              <a:t>fijnstof</a:t>
            </a:r>
            <a:r>
              <a:rPr lang="en-US" dirty="0"/>
              <a:t> </a:t>
            </a:r>
            <a:r>
              <a:rPr lang="en-US" dirty="0" err="1"/>
              <a:t>en</a:t>
            </a:r>
            <a:r>
              <a:rPr lang="en-US" dirty="0"/>
              <a:t> </a:t>
            </a:r>
            <a:r>
              <a:rPr lang="en-US" dirty="0" err="1"/>
              <a:t>stikstof</a:t>
            </a:r>
            <a:r>
              <a:rPr lang="en-US" dirty="0"/>
              <a:t>. Met name </a:t>
            </a:r>
            <a:r>
              <a:rPr lang="en-US" dirty="0" err="1"/>
              <a:t>bij</a:t>
            </a:r>
            <a:r>
              <a:rPr lang="en-US" dirty="0"/>
              <a:t> </a:t>
            </a:r>
            <a:r>
              <a:rPr lang="en-US" dirty="0" err="1"/>
              <a:t>grondverzet</a:t>
            </a:r>
            <a:r>
              <a:rPr lang="en-US" dirty="0"/>
              <a:t> </a:t>
            </a:r>
            <a:r>
              <a:rPr lang="en-US" dirty="0" err="1"/>
              <a:t>liggen</a:t>
            </a:r>
            <a:r>
              <a:rPr lang="en-US" dirty="0"/>
              <a:t> er </a:t>
            </a:r>
            <a:r>
              <a:rPr lang="en-US" dirty="0" err="1"/>
              <a:t>kansen</a:t>
            </a:r>
            <a:r>
              <a:rPr lang="en-US" dirty="0"/>
              <a:t> om </a:t>
            </a:r>
            <a:r>
              <a:rPr lang="en-US" dirty="0" err="1"/>
              <a:t>grote</a:t>
            </a:r>
            <a:r>
              <a:rPr lang="en-US" dirty="0"/>
              <a:t> </a:t>
            </a:r>
            <a:r>
              <a:rPr lang="en-US" dirty="0" err="1"/>
              <a:t>stappen</a:t>
            </a:r>
            <a:r>
              <a:rPr lang="en-US" dirty="0"/>
              <a:t> </a:t>
            </a:r>
            <a:r>
              <a:rPr lang="en-US" dirty="0" err="1"/>
              <a:t>te</a:t>
            </a:r>
            <a:r>
              <a:rPr lang="en-US" dirty="0"/>
              <a:t> </a:t>
            </a:r>
            <a:r>
              <a:rPr lang="en-US" dirty="0" err="1"/>
              <a:t>zetten</a:t>
            </a:r>
            <a:r>
              <a:rPr lang="en-US" dirty="0"/>
              <a:t>. </a:t>
            </a:r>
            <a:r>
              <a:rPr lang="en-US" dirty="0" err="1"/>
              <a:t>Gegevens</a:t>
            </a:r>
            <a:r>
              <a:rPr lang="en-US" dirty="0"/>
              <a:t> over </a:t>
            </a:r>
            <a:r>
              <a:rPr lang="en-US" dirty="0" err="1"/>
              <a:t>Milieukwaliteit</a:t>
            </a:r>
            <a:r>
              <a:rPr lang="en-US" dirty="0"/>
              <a:t> </a:t>
            </a:r>
            <a:r>
              <a:rPr lang="en-US" dirty="0" err="1"/>
              <a:t>uit</a:t>
            </a:r>
            <a:r>
              <a:rPr lang="en-US" dirty="0"/>
              <a:t> </a:t>
            </a:r>
            <a:r>
              <a:rPr lang="en-US" dirty="0" err="1"/>
              <a:t>grondonderzoeken</a:t>
            </a:r>
            <a:r>
              <a:rPr lang="en-US" dirty="0"/>
              <a:t> </a:t>
            </a:r>
            <a:r>
              <a:rPr lang="en-US" dirty="0" err="1"/>
              <a:t>nemen</a:t>
            </a:r>
            <a:r>
              <a:rPr lang="en-US" dirty="0"/>
              <a:t> toe </a:t>
            </a:r>
            <a:r>
              <a:rPr lang="en-US" dirty="0" err="1"/>
              <a:t>en</a:t>
            </a:r>
            <a:r>
              <a:rPr lang="en-US" dirty="0"/>
              <a:t> </a:t>
            </a:r>
            <a:r>
              <a:rPr lang="en-US" dirty="0" err="1"/>
              <a:t>komen</a:t>
            </a:r>
            <a:r>
              <a:rPr lang="en-US" dirty="0"/>
              <a:t> </a:t>
            </a:r>
            <a:r>
              <a:rPr lang="en-US" dirty="0" err="1"/>
              <a:t>binnenkort</a:t>
            </a:r>
            <a:r>
              <a:rPr lang="en-US" dirty="0"/>
              <a:t> </a:t>
            </a:r>
            <a:r>
              <a:rPr lang="en-US" dirty="0" err="1"/>
              <a:t>ook</a:t>
            </a:r>
            <a:r>
              <a:rPr lang="en-US" dirty="0"/>
              <a:t> in de BRO. Hoog </a:t>
            </a:r>
            <a:r>
              <a:rPr lang="en-US" dirty="0" err="1"/>
              <a:t>tijd</a:t>
            </a:r>
            <a:r>
              <a:rPr lang="en-US" dirty="0"/>
              <a:t> </a:t>
            </a:r>
            <a:r>
              <a:rPr lang="en-US" dirty="0" err="1"/>
              <a:t>dus</a:t>
            </a:r>
            <a:r>
              <a:rPr lang="en-US" dirty="0"/>
              <a:t> om </a:t>
            </a:r>
            <a:r>
              <a:rPr lang="en-US" dirty="0" err="1"/>
              <a:t>gegevens</a:t>
            </a:r>
            <a:r>
              <a:rPr lang="en-US" dirty="0"/>
              <a:t> over </a:t>
            </a:r>
            <a:r>
              <a:rPr lang="en-US" dirty="0" err="1"/>
              <a:t>Milieukwaliteit</a:t>
            </a:r>
            <a:r>
              <a:rPr lang="en-US" dirty="0"/>
              <a:t> </a:t>
            </a:r>
            <a:r>
              <a:rPr lang="en-US" dirty="0" err="1"/>
              <a:t>uit</a:t>
            </a:r>
            <a:r>
              <a:rPr lang="en-US" dirty="0"/>
              <a:t> </a:t>
            </a:r>
            <a:r>
              <a:rPr lang="en-US" dirty="0" err="1"/>
              <a:t>grondonderzoeken</a:t>
            </a:r>
            <a:r>
              <a:rPr lang="en-US" dirty="0"/>
              <a:t> in </a:t>
            </a:r>
            <a:r>
              <a:rPr lang="en-US" dirty="0" err="1"/>
              <a:t>te</a:t>
            </a:r>
            <a:r>
              <a:rPr lang="en-US" dirty="0"/>
              <a:t> </a:t>
            </a:r>
            <a:r>
              <a:rPr lang="en-US" dirty="0" err="1"/>
              <a:t>zetten</a:t>
            </a:r>
            <a:r>
              <a:rPr lang="en-US" dirty="0"/>
              <a:t> </a:t>
            </a:r>
            <a:r>
              <a:rPr lang="en-US" dirty="0" err="1"/>
              <a:t>voor</a:t>
            </a:r>
            <a:r>
              <a:rPr lang="en-US" dirty="0"/>
              <a:t> </a:t>
            </a:r>
            <a:r>
              <a:rPr lang="en-US" dirty="0" err="1"/>
              <a:t>datagedreven</a:t>
            </a:r>
            <a:r>
              <a:rPr lang="en-US" dirty="0"/>
              <a:t> </a:t>
            </a:r>
            <a:r>
              <a:rPr lang="en-US" dirty="0" err="1"/>
              <a:t>werken</a:t>
            </a:r>
            <a:r>
              <a:rPr lang="en-US" dirty="0"/>
              <a:t> </a:t>
            </a:r>
            <a:r>
              <a:rPr lang="en-US" dirty="0" err="1"/>
              <a:t>aan</a:t>
            </a:r>
            <a:r>
              <a:rPr lang="en-US" dirty="0"/>
              <a:t> </a:t>
            </a:r>
            <a:r>
              <a:rPr lang="en-US" dirty="0" err="1"/>
              <a:t>duurzaam</a:t>
            </a:r>
            <a:r>
              <a:rPr lang="en-US" dirty="0"/>
              <a:t> </a:t>
            </a:r>
            <a:r>
              <a:rPr lang="en-US" dirty="0" err="1"/>
              <a:t>gebruik</a:t>
            </a:r>
            <a:r>
              <a:rPr lang="en-US" dirty="0"/>
              <a:t> </a:t>
            </a:r>
            <a:r>
              <a:rPr lang="en-US" dirty="0" err="1"/>
              <a:t>en</a:t>
            </a:r>
            <a:r>
              <a:rPr lang="en-US" dirty="0"/>
              <a:t> </a:t>
            </a:r>
            <a:r>
              <a:rPr lang="en-US" dirty="0" err="1"/>
              <a:t>hergebruik</a:t>
            </a:r>
            <a:r>
              <a:rPr lang="en-US" dirty="0"/>
              <a:t> van </a:t>
            </a:r>
            <a:r>
              <a:rPr lang="en-US" dirty="0" err="1"/>
              <a:t>grond</a:t>
            </a:r>
            <a:r>
              <a:rPr lang="en-US" dirty="0"/>
              <a:t>. En het </a:t>
            </a:r>
            <a:r>
              <a:rPr lang="en-US" dirty="0" err="1"/>
              <a:t>vervoer</a:t>
            </a:r>
            <a:r>
              <a:rPr lang="en-US" dirty="0"/>
              <a:t> </a:t>
            </a:r>
            <a:r>
              <a:rPr lang="en-US" dirty="0" err="1"/>
              <a:t>daarvan</a:t>
            </a:r>
            <a:r>
              <a:rPr lang="en-US" dirty="0"/>
              <a:t>.</a:t>
            </a:r>
            <a:endParaRPr lang="nl-NL" dirty="0">
              <a:cs typeface="Calibri"/>
            </a:endParaRPr>
          </a:p>
          <a:p>
            <a:endParaRPr lang="en-US" dirty="0">
              <a:cs typeface="Calibri"/>
            </a:endParaRPr>
          </a:p>
          <a:p>
            <a:r>
              <a:rPr lang="en-US" dirty="0">
                <a:cs typeface="Calibri"/>
              </a:rPr>
              <a:t>Link </a:t>
            </a:r>
            <a:r>
              <a:rPr lang="en-US" dirty="0" err="1">
                <a:cs typeface="Calibri"/>
              </a:rPr>
              <a:t>naar</a:t>
            </a:r>
            <a:r>
              <a:rPr lang="en-US" dirty="0">
                <a:cs typeface="Calibri"/>
              </a:rPr>
              <a:t> de </a:t>
            </a:r>
            <a:r>
              <a:rPr lang="en-US" dirty="0" err="1">
                <a:cs typeface="Calibri"/>
              </a:rPr>
              <a:t>storymap</a:t>
            </a:r>
            <a:r>
              <a:rPr lang="en-US" dirty="0">
                <a:cs typeface="Calibri"/>
              </a:rPr>
              <a:t>: </a:t>
            </a:r>
            <a:r>
              <a:rPr lang="en-US" dirty="0"/>
              <a:t>https://grondstromen.beta.geodan.nl/?story=circulaire%20grondstromen</a:t>
            </a:r>
            <a:endParaRPr lang="en-US" dirty="0">
              <a:cs typeface="Calibri"/>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16</a:t>
            </a:fld>
            <a:endParaRPr lang="nl-NL"/>
          </a:p>
        </p:txBody>
      </p:sp>
    </p:spTree>
    <p:extLst>
      <p:ext uri="{BB962C8B-B14F-4D97-AF65-F5344CB8AC3E}">
        <p14:creationId xmlns:p14="http://schemas.microsoft.com/office/powerpoint/2010/main" val="1002364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laatste paar jaar zijn droogte en overstroming </a:t>
            </a:r>
            <a:r>
              <a:rPr lang="nl-NL" baseline="0"/>
              <a:t>vaak in de media. </a:t>
            </a:r>
          </a:p>
          <a:p>
            <a:r>
              <a:rPr lang="nl-NL" baseline="0"/>
              <a:t>Naast klimaatadaptatie heeft bij de overheid ook de energietransitie momenteel grote aandacht. </a:t>
            </a:r>
          </a:p>
          <a:p>
            <a:endParaRPr lang="nl-NL" baseline="0"/>
          </a:p>
          <a:p>
            <a:r>
              <a:rPr lang="nl-NL"/>
              <a:t>De toestand van het grondwater kan beïnvloed worden door zowel natuurlijke processen als menselijke invloeden. </a:t>
            </a:r>
          </a:p>
          <a:p>
            <a:r>
              <a:rPr lang="nl-NL"/>
              <a:t>Diverse partijen zoals de drinkwatervoorziening, industrie en landbouw maken gebruik van de beperkte hoeveelheid zoet grondwater in de Nederlandse ondergrond. Grondwater is bovendien belangrijk voor de natuur. </a:t>
            </a:r>
          </a:p>
          <a:p>
            <a:endParaRPr lang="nl-NL"/>
          </a:p>
          <a:p>
            <a:r>
              <a:rPr lang="nl-NL"/>
              <a:t>Duurzaam beheer van het grondwater is noodzakelijk om deze beperkte voorraad te behouden voor de toekomst. Noodzakelijk voor duurzaam beheer is inzicht in de processen die van invloed zijn op de kwaliteit van grondwater. </a:t>
            </a:r>
            <a:br>
              <a:rPr lang="nl-NL"/>
            </a:br>
            <a:endParaRPr lang="nl-NL"/>
          </a:p>
          <a:p>
            <a:r>
              <a:rPr lang="nl-NL" baseline="0"/>
              <a:t>Ook is het noodzakelijk kennis op te bouwen met behulp van grondwatergegevens. Het is daarom heel belangrijk om zo snel mogelijk alle grondwaterputten te registreren. Zo kan in 2021 ook de grondwaterstand en de -stijghoogte en de samenstelling/kwaliteit van het grondwater goed geregistreerd worden.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17</a:t>
            </a:fld>
            <a:endParaRPr lang="nl-NL"/>
          </a:p>
        </p:txBody>
      </p:sp>
    </p:spTree>
    <p:extLst>
      <p:ext uri="{BB962C8B-B14F-4D97-AF65-F5344CB8AC3E}">
        <p14:creationId xmlns:p14="http://schemas.microsoft.com/office/powerpoint/2010/main" val="1293434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Grondwater is al het water beneden de grondwaterspiegel.</a:t>
            </a:r>
            <a:r>
              <a:rPr lang="nl-NL" baseline="0"/>
              <a:t> Een definitie</a:t>
            </a:r>
            <a:r>
              <a:rPr lang="nl-NL"/>
              <a:t>: water dat zich onder het bodemoppervlak in de verzadigde zone bevindt en dat in direct contact met de bodem of ondergrond staat.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De blauwe pijlen geven de stroming van het grondwater weer bij de rivier aan</a:t>
            </a:r>
            <a:r>
              <a:rPr lang="nl-NL" baseline="0"/>
              <a:t> de rechterzijde komt het water bij elkaar en ‘kwelt op’. De drukverschillen tussen de in het bruin weergegeven vrijwel ondoordringbare aardlagen zijn groot. </a:t>
            </a:r>
            <a:endParaRPr lang="nl-NL"/>
          </a:p>
        </p:txBody>
      </p:sp>
      <p:sp>
        <p:nvSpPr>
          <p:cNvPr id="4" name="Tijdelijke aanduiding voor dianummer 3"/>
          <p:cNvSpPr>
            <a:spLocks noGrp="1"/>
          </p:cNvSpPr>
          <p:nvPr>
            <p:ph type="sldNum" sz="quarter" idx="10"/>
          </p:nvPr>
        </p:nvSpPr>
        <p:spPr/>
        <p:txBody>
          <a:bodyPr/>
          <a:lstStyle/>
          <a:p>
            <a:fld id="{EA88A791-D8E8-4C23-A528-EAEB42DC40E7}" type="slidenum">
              <a:rPr lang="nl-NL" smtClean="0"/>
              <a:t>18</a:t>
            </a:fld>
            <a:endParaRPr lang="nl-NL"/>
          </a:p>
        </p:txBody>
      </p:sp>
    </p:spTree>
    <p:extLst>
      <p:ext uri="{BB962C8B-B14F-4D97-AF65-F5344CB8AC3E}">
        <p14:creationId xmlns:p14="http://schemas.microsoft.com/office/powerpoint/2010/main" val="2148403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Grondwater zit overal in onze ondergrond en is</a:t>
            </a:r>
            <a:r>
              <a:rPr lang="nl-NL" baseline="0"/>
              <a:t> op diverse plekken gescheiden door kleilagen</a:t>
            </a:r>
            <a:r>
              <a:rPr lang="nl-NL"/>
              <a:t>. </a:t>
            </a:r>
          </a:p>
          <a:p>
            <a:r>
              <a:rPr lang="nl-NL"/>
              <a:t>Er is:</a:t>
            </a:r>
          </a:p>
          <a:p>
            <a:pPr marL="171450" indent="-171450">
              <a:buFont typeface="Arial" panose="020B0604020202020204" pitchFamily="34" charset="0"/>
              <a:buChar char="•"/>
            </a:pPr>
            <a:r>
              <a:rPr lang="nl-NL"/>
              <a:t>ondiep grondwater: gebruikt voor besproeien landbouwgronden</a:t>
            </a:r>
          </a:p>
          <a:p>
            <a:pPr marL="171450" indent="-171450">
              <a:buFont typeface="Arial" panose="020B0604020202020204" pitchFamily="34" charset="0"/>
              <a:buChar char="•"/>
            </a:pPr>
            <a:r>
              <a:rPr lang="nl-NL"/>
              <a:t>dieper grondwater: gebruikt voor drinkwater en bijvoorbeeld bodemenergie-systemen als WKO.</a:t>
            </a:r>
          </a:p>
          <a:p>
            <a:pPr marL="171450" indent="-171450">
              <a:buFont typeface="Arial" panose="020B0604020202020204" pitchFamily="34" charset="0"/>
              <a:buChar char="•"/>
            </a:pPr>
            <a:r>
              <a:rPr lang="nl-NL"/>
              <a:t>heel diep gelegen grondwater: gebruikt voor geothermie en soms ook voor drinkwater</a:t>
            </a:r>
            <a:r>
              <a:rPr lang="nl-NL" baseline="0"/>
              <a:t> als het zoet is.</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19</a:t>
            </a:fld>
            <a:endParaRPr lang="nl-NL"/>
          </a:p>
        </p:txBody>
      </p:sp>
    </p:spTree>
    <p:extLst>
      <p:ext uri="{BB962C8B-B14F-4D97-AF65-F5344CB8AC3E}">
        <p14:creationId xmlns:p14="http://schemas.microsoft.com/office/powerpoint/2010/main" val="309970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20</a:t>
            </a:fld>
            <a:endParaRPr lang="nl-NL"/>
          </a:p>
        </p:txBody>
      </p:sp>
    </p:spTree>
    <p:extLst>
      <p:ext uri="{BB962C8B-B14F-4D97-AF65-F5344CB8AC3E}">
        <p14:creationId xmlns:p14="http://schemas.microsoft.com/office/powerpoint/2010/main" val="288871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grondwatermonitoringput is de basis van alle grondwatermonitoring. Daarom is de BRO ook al in 2018 begonnen</a:t>
            </a:r>
            <a:r>
              <a:rPr lang="nl-NL" baseline="0"/>
              <a:t> met de registratie van dit object.</a:t>
            </a:r>
          </a:p>
          <a:p>
            <a:endParaRPr lang="nl-NL"/>
          </a:p>
          <a:p>
            <a:r>
              <a:rPr lang="nl-NL"/>
              <a:t>In 2021 kunnen via deze putten</a:t>
            </a:r>
            <a:r>
              <a:rPr lang="nl-NL" baseline="0"/>
              <a:t> of peilbuizen </a:t>
            </a:r>
            <a:r>
              <a:rPr lang="nl-NL"/>
              <a:t>onderzoek naar waterstand, stijghoogte en samenstelling van het grondwater geregistreerd worden. </a:t>
            </a:r>
          </a:p>
          <a:p>
            <a:r>
              <a:rPr lang="nl-NL"/>
              <a:t>Ook is dan het monitoringnet is van belang. Hiermee worden gegevens die met elkaar samenhangen in een gebied, goed in</a:t>
            </a:r>
            <a:r>
              <a:rPr lang="nl-NL" baseline="0"/>
              <a:t> de gaten gehouden. Alle bestuursorganen, maar ook drinkwaterbedrijven hebben eigen monitoringnetten. Veranderingen kunnen zo goed gevolgd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In 2022 komt het</a:t>
            </a:r>
            <a:r>
              <a:rPr lang="nl-NL" baseline="0"/>
              <a:t> onderdeel </a:t>
            </a:r>
            <a:r>
              <a:rPr lang="nl-NL" baseline="0" err="1"/>
              <a:t>formatieweerstandonderzoek</a:t>
            </a:r>
            <a:r>
              <a:rPr lang="nl-NL" baseline="0"/>
              <a:t> erbij. Dit onderzoek wordt gebruikt om inzicht te krijgen in het veranderende zoutgehalte van grondwater.</a:t>
            </a:r>
            <a:endParaRPr lang="nl-NL"/>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21</a:t>
            </a:fld>
            <a:endParaRPr lang="nl-NL"/>
          </a:p>
        </p:txBody>
      </p:sp>
    </p:spTree>
    <p:extLst>
      <p:ext uri="{BB962C8B-B14F-4D97-AF65-F5344CB8AC3E}">
        <p14:creationId xmlns:p14="http://schemas.microsoft.com/office/powerpoint/2010/main" val="2519020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a:t>Na deze presentatie weet je welke registratie-objecten er in de BRO zitten en komen. Ook geeft de presentatie informatie over de vakgebieden die bij de registratie-objecten horen.</a:t>
            </a:r>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3</a:t>
            </a:fld>
            <a:endParaRPr lang="nl-NL"/>
          </a:p>
        </p:txBody>
      </p:sp>
    </p:spTree>
    <p:extLst>
      <p:ext uri="{BB962C8B-B14F-4D97-AF65-F5344CB8AC3E}">
        <p14:creationId xmlns:p14="http://schemas.microsoft.com/office/powerpoint/2010/main" val="1277821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a:t>
            </a:r>
          </a:p>
          <a:p>
            <a:r>
              <a:rPr lang="nl-NL"/>
              <a:t>Bij de aanleg van de </a:t>
            </a:r>
            <a:r>
              <a:rPr lang="nl-NL" err="1"/>
              <a:t>Gaasperdammertunnel</a:t>
            </a:r>
            <a:r>
              <a:rPr lang="nl-NL"/>
              <a:t> bij Amsterdam</a:t>
            </a:r>
            <a:r>
              <a:rPr lang="nl-NL" baseline="0"/>
              <a:t> door Rijkswaterstaat wordt ook rekening gehouden met de grondwaterstromen en grondwaterstand. Als de tunnel namelijk dwars op de grondwaterstroom staat, wordt die onderbroken en hoopt het grondwater zich aan 1 kant op. Als het dan ook nog hard gaat regenen, kunnen hele woonwijken blank komen te staan. Dat ligt dus niet alleen aan de regen, maar ook aan de stroming van het grondwater in de ondergrond.</a:t>
            </a:r>
          </a:p>
          <a:p>
            <a:r>
              <a:rPr lang="nl-NL" baseline="0"/>
              <a:t>Via monitoring van het grondwater via putten of peilbuizen is duidelijk hoe hoog of hoe laag het grondwater staat en is af te leiden hoe de stromen lopen. </a:t>
            </a:r>
          </a:p>
          <a:p>
            <a:endParaRPr lang="nl-NL" baseline="0"/>
          </a:p>
          <a:p>
            <a:r>
              <a:rPr lang="nl-NL" baseline="0"/>
              <a:t>Er wordt zelfs al gewerkt aan modellen waarbij deze gegevens ook ‘real time’ gevisualiseerd worden. Door de factor tijd toe te voegen is de bewegende grondwaterstroom precies te volgen. Hierbij zijn verder ook bodem- en grondgegevens nodig.</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22</a:t>
            </a:fld>
            <a:endParaRPr lang="nl-NL"/>
          </a:p>
        </p:txBody>
      </p:sp>
    </p:spTree>
    <p:extLst>
      <p:ext uri="{BB962C8B-B14F-4D97-AF65-F5344CB8AC3E}">
        <p14:creationId xmlns:p14="http://schemas.microsoft.com/office/powerpoint/2010/main" val="369924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Beelden van grondwaterputten waarin</a:t>
            </a:r>
            <a:r>
              <a:rPr lang="nl-NL" baseline="0"/>
              <a:t> verschillende soorten meetapparatuur in aangebracht kunnen worden. Bijvoorbeeld een buis om de stand van het grondwater te meten of een </a:t>
            </a:r>
            <a:r>
              <a:rPr lang="nl-NL" sz="1200" b="0" i="0" u="none" strike="noStrike" kern="1200" baseline="0" err="1">
                <a:solidFill>
                  <a:schemeClr val="tx1"/>
                </a:solidFill>
                <a:latin typeface="+mn-lt"/>
                <a:ea typeface="+mn-ea"/>
                <a:cs typeface="+mn-cs"/>
              </a:rPr>
              <a:t>geo-ohmkabel</a:t>
            </a:r>
            <a:r>
              <a:rPr lang="nl-NL" sz="1200" b="0" i="0" u="none" strike="noStrike" kern="1200" baseline="0">
                <a:solidFill>
                  <a:schemeClr val="tx1"/>
                </a:solidFill>
                <a:latin typeface="+mn-lt"/>
                <a:ea typeface="+mn-ea"/>
                <a:cs typeface="+mn-cs"/>
              </a:rPr>
              <a:t> met elektroden die gebruikt wordt om bijvoorbeeld het zoutgehalte van het water te kunnen bepalen.</a:t>
            </a:r>
            <a:endParaRPr lang="nl-NL"/>
          </a:p>
        </p:txBody>
      </p:sp>
      <p:sp>
        <p:nvSpPr>
          <p:cNvPr id="4" name="Slide Number Placeholder 3"/>
          <p:cNvSpPr>
            <a:spLocks noGrp="1"/>
          </p:cNvSpPr>
          <p:nvPr>
            <p:ph type="sldNum" sz="quarter" idx="5"/>
          </p:nvPr>
        </p:nvSpPr>
        <p:spPr/>
        <p:txBody>
          <a:bodyPr/>
          <a:lstStyle/>
          <a:p>
            <a:fld id="{EA88A791-D8E8-4C23-A528-EAEB42DC40E7}" type="slidenum">
              <a:rPr lang="nl-NL" smtClean="0"/>
              <a:t>23</a:t>
            </a:fld>
            <a:endParaRPr lang="nl-NL"/>
          </a:p>
        </p:txBody>
      </p:sp>
    </p:spTree>
    <p:extLst>
      <p:ext uri="{BB962C8B-B14F-4D97-AF65-F5344CB8AC3E}">
        <p14:creationId xmlns:p14="http://schemas.microsoft.com/office/powerpoint/2010/main" val="3238513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24</a:t>
            </a:fld>
            <a:endParaRPr lang="nl-NL"/>
          </a:p>
        </p:txBody>
      </p:sp>
    </p:spTree>
    <p:extLst>
      <p:ext uri="{BB962C8B-B14F-4D97-AF65-F5344CB8AC3E}">
        <p14:creationId xmlns:p14="http://schemas.microsoft.com/office/powerpoint/2010/main" val="2043288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grondwater-gebruiksysteem is een systeem voor direct of indirect gebruik van het grondwater.  Denk bijvoorbeeld aan bodemenergie-systemen en drinkwateronttrekking.</a:t>
            </a:r>
          </a:p>
          <a:p>
            <a:endParaRPr lang="nl-NL"/>
          </a:p>
          <a:p>
            <a:r>
              <a:rPr lang="nl-NL"/>
              <a:t>Het grondwaterproductiedossier bevat de productiecijfers van een grondwater-gebruiksysteem</a:t>
            </a:r>
            <a:r>
              <a:rPr lang="nl-NL" strike="noStrike" baseline="0"/>
              <a:t>. Daarin is bijvoorbeeld te zien hoeveel warmte of koude is opgenomen en afgegeven in een WKO-systeem. </a:t>
            </a:r>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25</a:t>
            </a:fld>
            <a:endParaRPr lang="nl-NL"/>
          </a:p>
        </p:txBody>
      </p:sp>
    </p:spTree>
    <p:extLst>
      <p:ext uri="{BB962C8B-B14F-4D97-AF65-F5344CB8AC3E}">
        <p14:creationId xmlns:p14="http://schemas.microsoft.com/office/powerpoint/2010/main" val="1500731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3D-model geeft</a:t>
            </a:r>
            <a:r>
              <a:rPr lang="nl-NL" baseline="0"/>
              <a:t> goed zicht op mogelijkheden en onmogelijkheden voor het open bodemenergiesysteem (OBES) in Amsterdam AmstelStad. Deze werklocatie wordt een woon-werkgebied en er zijn kansen voor een groot OBES-systeem. Daarvoor is een voldoende groot en dik zandpakket nodig. De bodemopbouw is echter gevarieerder dan gedacht. Amsterdam kan nu de plannen opnieuw bekijken en een passend ontwerp maken.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26</a:t>
            </a:fld>
            <a:endParaRPr lang="nl-NL"/>
          </a:p>
        </p:txBody>
      </p:sp>
    </p:spTree>
    <p:extLst>
      <p:ext uri="{BB962C8B-B14F-4D97-AF65-F5344CB8AC3E}">
        <p14:creationId xmlns:p14="http://schemas.microsoft.com/office/powerpoint/2010/main" val="2880147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kennen de verhalen over de gaswinning in Groningen en weten van oliewinning op zee.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 laatste tijd is er meer aandacht voor hergebruik van olie- en gasinstallaties en opslag van bijvoorbeeld waterstof in zoutcavernes. Daarvoor is het nodig te registreren waar de installaties zich bevinden in de ondergrond en welke vergunningen er</a:t>
            </a:r>
            <a:r>
              <a:rPr lang="nl-NL" baseline="0"/>
              <a:t> zijn afgegeven.</a:t>
            </a:r>
            <a:endParaRPr lang="nl-NL"/>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27</a:t>
            </a:fld>
            <a:endParaRPr lang="nl-NL"/>
          </a:p>
        </p:txBody>
      </p:sp>
    </p:spTree>
    <p:extLst>
      <p:ext uri="{BB962C8B-B14F-4D97-AF65-F5344CB8AC3E}">
        <p14:creationId xmlns:p14="http://schemas.microsoft.com/office/powerpoint/2010/main" val="2292945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Beelden van mijnbouw. </a:t>
            </a:r>
          </a:p>
          <a:p>
            <a:r>
              <a:rPr lang="nl-NL"/>
              <a:t>In het</a:t>
            </a:r>
            <a:r>
              <a:rPr lang="nl-NL" baseline="0"/>
              <a:t> onderste deel van de infographic (tussen 500 meter en 5 kilometer) bevinden zich de mijnbouwactiviteiten. Denk aan geothermie en gas- en oliewinning.</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28</a:t>
            </a:fld>
            <a:endParaRPr lang="nl-NL"/>
          </a:p>
        </p:txBody>
      </p:sp>
    </p:spTree>
    <p:extLst>
      <p:ext uri="{BB962C8B-B14F-4D97-AF65-F5344CB8AC3E}">
        <p14:creationId xmlns:p14="http://schemas.microsoft.com/office/powerpoint/2010/main" val="3301667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t>Het is met de Mijnbouwwet al verplicht om gegevens aan te leveren via</a:t>
            </a:r>
            <a:r>
              <a:rPr lang="nl-NL" sz="1200" baseline="0"/>
              <a:t> Nederland Olie en Gas portaal (</a:t>
            </a:r>
            <a:r>
              <a:rPr lang="nl-NL" sz="1200"/>
              <a:t>NLOG). Het gaat om </a:t>
            </a:r>
            <a:r>
              <a:rPr lang="nl-NL"/>
              <a:t>informatie over energie en delfstoffen in de diepe ondergrond van Nederland en het Nederlands continentaal plat. Deze informatie betreft onder meer de opsporing en winning van aardgas, olie en aardwarmte.</a:t>
            </a:r>
          </a:p>
          <a:p>
            <a:endParaRPr lang="nl-NL" sz="1200"/>
          </a:p>
          <a:p>
            <a:r>
              <a:rPr lang="nl-NL" sz="1200"/>
              <a:t>Daarom ligt bij de BRO de focus op de verplichting van gebruik van deze mijnbouwgegevens en is ervoor gekozen om de informatie van de locatie nadrukkelijker een plek te geven. </a:t>
            </a: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29</a:t>
            </a:fld>
            <a:endParaRPr lang="nl-NL"/>
          </a:p>
        </p:txBody>
      </p:sp>
    </p:spTree>
    <p:extLst>
      <p:ext uri="{BB962C8B-B14F-4D97-AF65-F5344CB8AC3E}">
        <p14:creationId xmlns:p14="http://schemas.microsoft.com/office/powerpoint/2010/main" val="3798949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Iedereen die in Nederland grondstoffen wil delven</a:t>
            </a:r>
            <a:r>
              <a:rPr lang="nl-NL" sz="1200" baseline="0"/>
              <a:t> of opslaan in de diepe ondergrond, heeft daarvoor een vergunning nodig.</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Mijnbouwwerken zijn voorzieningen of infrastructuur speciaal ingericht voor mijnbouw, zoals boorplatform, mijngangen, bijbehorende leidingen of boorgatenpijpleidingen.</a:t>
            </a:r>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30</a:t>
            </a:fld>
            <a:endParaRPr lang="nl-NL"/>
          </a:p>
        </p:txBody>
      </p:sp>
    </p:spTree>
    <p:extLst>
      <p:ext uri="{BB962C8B-B14F-4D97-AF65-F5344CB8AC3E}">
        <p14:creationId xmlns:p14="http://schemas.microsoft.com/office/powerpoint/2010/main" val="2907082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 </a:t>
            </a:r>
          </a:p>
          <a:p>
            <a:r>
              <a:rPr lang="nl-NL">
                <a:effectLst/>
              </a:rPr>
              <a:t>Samen met bewoners, bedrijven en kennisinstellingen werkt de gemeente Woerden aan een plan om in 2030 klimaatneutraal te zijn. Hoe kan de ondergrond helpen in deze maatschappelijke discussie? Het is handig te weten hoe de ondergrond van Woerden</a:t>
            </a:r>
            <a:r>
              <a:rPr lang="nl-NL" baseline="0">
                <a:effectLst/>
              </a:rPr>
              <a:t> eruit ziet. Dit helpt bij het uitleggen van wat wel en wat niet kan. Zo is ook de ligging van het</a:t>
            </a:r>
            <a:r>
              <a:rPr lang="nl-NL" sz="1200" kern="1200">
                <a:solidFill>
                  <a:schemeClr val="tx1"/>
                </a:solidFill>
                <a:effectLst/>
                <a:latin typeface="+mn-lt"/>
                <a:ea typeface="+mn-ea"/>
                <a:cs typeface="+mn-cs"/>
              </a:rPr>
              <a:t> het olie- en gasveld Papekop in beeld gebracht. Van bovenaf lijkt dit veld het grondwaterbeschermingsgebied te overlappen. In een 3D model werd duidelijk dat er qua diepte tussen het grondwater en het olie- en gasveld wel 6 Eiffeltorens passen. Ze zijn dus verticaal een heel eind van elkaar gescheiden. </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31</a:t>
            </a:fld>
            <a:endParaRPr lang="nl-NL"/>
          </a:p>
        </p:txBody>
      </p:sp>
    </p:spTree>
    <p:extLst>
      <p:ext uri="{BB962C8B-B14F-4D97-AF65-F5344CB8AC3E}">
        <p14:creationId xmlns:p14="http://schemas.microsoft.com/office/powerpoint/2010/main" val="418811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de BRO zijn er 5 onderwerpen</a:t>
            </a:r>
            <a:r>
              <a:rPr lang="nl-NL" baseline="0"/>
              <a:t> of domeinen</a:t>
            </a:r>
            <a:r>
              <a:rPr lang="nl-NL"/>
              <a:t> waarbinnen objecten geregistreerd</a:t>
            </a:r>
            <a:r>
              <a:rPr lang="nl-NL" baseline="0"/>
              <a:t> worden.</a:t>
            </a:r>
          </a:p>
          <a:p>
            <a:pPr marL="171450" indent="-171450">
              <a:buFont typeface="Arial" panose="020B0604020202020204" pitchFamily="34" charset="0"/>
              <a:buChar char="•"/>
            </a:pPr>
            <a:r>
              <a:rPr lang="nl-NL" baseline="0"/>
              <a:t>Bodem- en grondonderzoek is een breed domein waarin onderzoek van boormonsters een grote rol speelt</a:t>
            </a:r>
          </a:p>
          <a:p>
            <a:pPr marL="171450" indent="-171450">
              <a:buFont typeface="Arial" panose="020B0604020202020204" pitchFamily="34" charset="0"/>
              <a:buChar char="•"/>
            </a:pPr>
            <a:r>
              <a:rPr lang="nl-NL" baseline="0"/>
              <a:t>Grondwater kent 2 domeinen:</a:t>
            </a:r>
          </a:p>
          <a:p>
            <a:pPr marL="628650" lvl="1" indent="-171450">
              <a:buFontTx/>
              <a:buChar char="-"/>
            </a:pPr>
            <a:r>
              <a:rPr lang="nl-NL" baseline="0"/>
              <a:t>Monitoring (monitoren van kwaliteit en kwantiteit van grondwater)</a:t>
            </a:r>
          </a:p>
          <a:p>
            <a:pPr marL="628650" lvl="1" indent="-171450">
              <a:buFontTx/>
              <a:buChar char="-"/>
            </a:pPr>
            <a:r>
              <a:rPr lang="nl-NL" baseline="0"/>
              <a:t>Gebruik (onttrekken en infiltreren van grondwater en het gebruik van bodemenergie)</a:t>
            </a:r>
          </a:p>
          <a:p>
            <a:pPr marL="171450" indent="-171450">
              <a:buFont typeface="Arial" panose="020B0604020202020204" pitchFamily="34" charset="0"/>
              <a:buChar char="•"/>
            </a:pPr>
            <a:r>
              <a:rPr lang="nl-NL" baseline="0"/>
              <a:t>Mijnbouwwet gaat over gebruik van gegevens over de diepere ondergrond</a:t>
            </a:r>
          </a:p>
          <a:p>
            <a:pPr marL="171450" indent="-171450">
              <a:buFont typeface="Arial" panose="020B0604020202020204" pitchFamily="34" charset="0"/>
              <a:buChar char="•"/>
            </a:pPr>
            <a:r>
              <a:rPr lang="nl-NL" baseline="0"/>
              <a:t>Milieukwaliteit gaat over de kwaliteit van de bodem</a:t>
            </a:r>
            <a:endParaRPr lang="nl-NL" baseline="0">
              <a:ea typeface="Calibri"/>
              <a:cs typeface="Calibri"/>
            </a:endParaRPr>
          </a:p>
          <a:p>
            <a:pPr marL="171450" indent="-171450">
              <a:buFont typeface="Arial" panose="020B0604020202020204" pitchFamily="34" charset="0"/>
              <a:buChar char="•"/>
            </a:pPr>
            <a:r>
              <a:rPr lang="nl-NL" baseline="0"/>
              <a:t>Modellen: dit is een weergave van geregistreerde objecten in 2D of 3D</a:t>
            </a:r>
          </a:p>
          <a:p>
            <a:pPr marL="0" indent="0">
              <a:buFont typeface="Arial" panose="020B0604020202020204" pitchFamily="34" charset="0"/>
              <a:buNone/>
            </a:pPr>
            <a:endParaRPr lang="nl-NL" baseline="0"/>
          </a:p>
          <a:p>
            <a:pPr marL="0" indent="0">
              <a:buFont typeface="Arial" panose="020B0604020202020204" pitchFamily="34" charset="0"/>
              <a:buNone/>
            </a:pPr>
            <a:r>
              <a:rPr lang="nl-NL" baseline="0"/>
              <a:t>Deze presentatie geeft achtergrondinformatie over deze domeinen. En laat zien welke registratieobjecten er onder deze domeinen vallen.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4</a:t>
            </a:fld>
            <a:endParaRPr lang="nl-NL"/>
          </a:p>
        </p:txBody>
      </p:sp>
    </p:spTree>
    <p:extLst>
      <p:ext uri="{BB962C8B-B14F-4D97-AF65-F5344CB8AC3E}">
        <p14:creationId xmlns:p14="http://schemas.microsoft.com/office/powerpoint/2010/main" val="595306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Modellen zijn ontstaan om het werk van experts</a:t>
            </a:r>
            <a:r>
              <a:rPr lang="nl-NL" baseline="0"/>
              <a:t> en het </a:t>
            </a:r>
            <a:r>
              <a:rPr lang="nl-NL"/>
              <a:t>gesprek tussen experts makkelijker te maken. Nu de BRO er is, zijn de modellen over de ondergrond ook toegankelijk voor niet-experts. Dat levert kansen op voor visies,</a:t>
            </a:r>
            <a:r>
              <a:rPr lang="nl-NL" baseline="0"/>
              <a:t> projecten en beheer. Omdat de ondergrond niet zichtbaar is, geven visualisaties met behulp van de modellen wél inzicht in de opbouw van de bodem. En voor goede besluiten is dit heel belangrijk.</a:t>
            </a:r>
            <a:r>
              <a:rPr lang="nl-NL"/>
              <a:t> </a:t>
            </a:r>
          </a:p>
          <a:p>
            <a:endParaRPr lang="nl-NL">
              <a:ea typeface="Calibri"/>
              <a:cs typeface="Calibri"/>
            </a:endParaRPr>
          </a:p>
          <a:p>
            <a:r>
              <a:rPr lang="nl-NL"/>
              <a:t>Met de BRO 3D </a:t>
            </a:r>
            <a:r>
              <a:rPr lang="nl-NL" err="1"/>
              <a:t>webservices</a:t>
            </a:r>
            <a:r>
              <a:rPr lang="nl-NL"/>
              <a:t> kunnen de boven- en ondergrond integraal en in samenhang bekeken worden in 3D. Voorheen moesten gebruikers van ondergronddata en BRO-modellen deze zelf downloaden en bewerken om deze in geografische software toe te passen. Om dit te vereenvoudigen zijn er de BRO 3D </a:t>
            </a:r>
            <a:r>
              <a:rPr lang="nl-NL" err="1"/>
              <a:t>webservices</a:t>
            </a:r>
            <a:r>
              <a:rPr lang="nl-NL"/>
              <a:t>. Door data en modellen te ontsluiten als 3D </a:t>
            </a:r>
            <a:r>
              <a:rPr lang="nl-NL" err="1"/>
              <a:t>webservices</a:t>
            </a:r>
            <a:r>
              <a:rPr lang="nl-NL"/>
              <a:t> via een API-interface zijn deze rechtstreeks te gebruiken in een aantal standaard 3D-viewers en game engines.</a:t>
            </a:r>
            <a:endParaRPr lang="nl-NL">
              <a:ea typeface="Calibri"/>
              <a:cs typeface="Calibri"/>
            </a:endParaRPr>
          </a:p>
          <a:p>
            <a:endParaRPr lang="nl-NL">
              <a:ea typeface="Calibri"/>
              <a:cs typeface="Calibri"/>
            </a:endParaRP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32</a:t>
            </a:fld>
            <a:endParaRPr lang="nl-NL"/>
          </a:p>
        </p:txBody>
      </p:sp>
    </p:spTree>
    <p:extLst>
      <p:ext uri="{BB962C8B-B14F-4D97-AF65-F5344CB8AC3E}">
        <p14:creationId xmlns:p14="http://schemas.microsoft.com/office/powerpoint/2010/main" val="3591282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is goed om te weten wat de verschillen zijn tussen de modellen en hoe je de modellen kunt gebruiken. Er is namelijk ook voor modellen een gebruiksplicht</a:t>
            </a:r>
            <a:r>
              <a:rPr lang="nl-NL" baseline="0"/>
              <a:t> (zie ook de basispresentatie over de Wet Bro).</a:t>
            </a:r>
          </a:p>
          <a:p>
            <a:endParaRPr lang="nl-NL"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a:t>De BRO modellen worden vaak als basis gebruikt om vervolgens regionaal en lokaal meer detail/verfijning of minder onzekerheid aan te brengen.</a:t>
            </a:r>
          </a:p>
          <a:p>
            <a:endParaRPr lang="nl-NL" baseline="0"/>
          </a:p>
          <a:p>
            <a:endParaRPr lang="nl-NL" baseline="0"/>
          </a:p>
          <a:p>
            <a:r>
              <a:rPr lang="nl-NL" baseline="0"/>
              <a:t>Modellen zijn ‘slechts’ </a:t>
            </a:r>
            <a:r>
              <a:rPr lang="nl-NL"/>
              <a:t>schematische weergaves van de werkelijkheid. Vergelijk het maar met een weersvoorspelling.</a:t>
            </a:r>
            <a:r>
              <a:rPr lang="nl-NL" baseline="0"/>
              <a:t> </a:t>
            </a:r>
            <a:r>
              <a:rPr lang="nl-NL"/>
              <a:t>De modellen geven een voorspelling van de opbouw van de bodem; het is niet een exacte weergave van de werkelijkheid. Daarom is het belangrijk om gepast om te gaan met de onzekerheid die dat oplevert. Het vraagt dan ook de nodige expertise om de modellen op de juiste manier te interpreteren en toe te passen.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Hoe meer er gemeten wordt en</a:t>
            </a:r>
            <a:r>
              <a:rPr lang="nl-NL" sz="1200" baseline="0"/>
              <a:t> hoe meer gegevens er in de BRO komen, hoe</a:t>
            </a:r>
            <a:r>
              <a:rPr lang="nl-NL" sz="1200"/>
              <a:t> gedetailleerder de modellen kunnen worden. En hoe beter ze kunnen voorspellen wat we in de ondergrond</a:t>
            </a:r>
            <a:r>
              <a:rPr lang="nl-NL" sz="1200" baseline="0"/>
              <a:t> tegen kunnen komen.</a:t>
            </a:r>
            <a:endParaRPr lang="nl-NL" sz="1200"/>
          </a:p>
          <a:p>
            <a:endParaRPr lang="nl-NL"/>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33</a:t>
            </a:fld>
            <a:endParaRPr lang="nl-NL"/>
          </a:p>
        </p:txBody>
      </p:sp>
    </p:spTree>
    <p:extLst>
      <p:ext uri="{BB962C8B-B14F-4D97-AF65-F5344CB8AC3E}">
        <p14:creationId xmlns:p14="http://schemas.microsoft.com/office/powerpoint/2010/main" val="240140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Alle modellen zitten al in de BRO. Het model grondwaterspiegeldiepte komt per 1 januari</a:t>
            </a:r>
            <a:r>
              <a:rPr lang="nl-NL" baseline="0"/>
              <a:t> 2022 in de BRO.</a:t>
            </a:r>
            <a:endParaRPr lang="nl-NL"/>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34</a:t>
            </a:fld>
            <a:endParaRPr lang="nl-NL"/>
          </a:p>
        </p:txBody>
      </p:sp>
    </p:spTree>
    <p:extLst>
      <p:ext uri="{BB962C8B-B14F-4D97-AF65-F5344CB8AC3E}">
        <p14:creationId xmlns:p14="http://schemas.microsoft.com/office/powerpoint/2010/main" val="194478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de BRO</a:t>
            </a:r>
            <a:r>
              <a:rPr lang="nl-NL" baseline="0"/>
              <a:t> zitten diverse modellen. De geologische en geomorfologische gegevens in de bovenste lagen van de ondergrond zitten zijn te vinden in de Bodemkaart en Geomorfologische kaart.</a:t>
            </a:r>
          </a:p>
          <a:p>
            <a:endParaRPr lang="nl-NL" baseline="0"/>
          </a:p>
          <a:p>
            <a:r>
              <a:rPr lang="nl-NL" baseline="0"/>
              <a:t>De andere modellen hebben ook hun eigen aandachtsgebied (geologische en hydrogeologische lagen bijvoorbeeld) en diepte. Deze modellen zijn in 2D of 3D.</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35</a:t>
            </a:fld>
            <a:endParaRPr lang="nl-NL"/>
          </a:p>
        </p:txBody>
      </p:sp>
    </p:spTree>
    <p:extLst>
      <p:ext uri="{BB962C8B-B14F-4D97-AF65-F5344CB8AC3E}">
        <p14:creationId xmlns:p14="http://schemas.microsoft.com/office/powerpoint/2010/main" val="225068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i="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36</a:t>
            </a:fld>
            <a:endParaRPr lang="nl-NL"/>
          </a:p>
        </p:txBody>
      </p:sp>
    </p:spTree>
    <p:extLst>
      <p:ext uri="{BB962C8B-B14F-4D97-AF65-F5344CB8AC3E}">
        <p14:creationId xmlns:p14="http://schemas.microsoft.com/office/powerpoint/2010/main" val="1179485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i="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37</a:t>
            </a:fld>
            <a:endParaRPr lang="nl-NL"/>
          </a:p>
        </p:txBody>
      </p:sp>
    </p:spTree>
    <p:extLst>
      <p:ext uri="{BB962C8B-B14F-4D97-AF65-F5344CB8AC3E}">
        <p14:creationId xmlns:p14="http://schemas.microsoft.com/office/powerpoint/2010/main" val="4171815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a:t>
            </a:r>
            <a:r>
              <a:rPr lang="nl-NL" baseline="0"/>
              <a:t> collega’s die werken aan de opgaven in deze lijst, hebben vaak opdracht gegeven aan een bureau om metingen of grondonderzoek uit te voeren. Dit zijn de gegevens die in de BRO terecht moeten komen. Navraag doen hiernaar levert veel op.</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44</a:t>
            </a:fld>
            <a:endParaRPr lang="nl-NL"/>
          </a:p>
        </p:txBody>
      </p:sp>
    </p:spTree>
    <p:extLst>
      <p:ext uri="{BB962C8B-B14F-4D97-AF65-F5344CB8AC3E}">
        <p14:creationId xmlns:p14="http://schemas.microsoft.com/office/powerpoint/2010/main" val="1500994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 kunt op meer manieren naar de ondergrond kijken,</a:t>
            </a:r>
            <a:r>
              <a:rPr lang="nl-NL" baseline="0"/>
              <a:t> afhankelijk van het vakgebied.</a:t>
            </a:r>
          </a:p>
          <a:p>
            <a:r>
              <a:rPr lang="nl-NL" baseline="0"/>
              <a:t>In de BRO registreren bronhouders objecten als sondering, of boring. Die zijn nodig om te bepalen hoe de ondergrond eruit ziet op een bepaalde plek. </a:t>
            </a:r>
          </a:p>
          <a:p>
            <a:r>
              <a:rPr lang="nl-NL" baseline="0"/>
              <a:t>Bodemkunde, geologie en geotechniek kijken steeds naar andere aspecten van de bodem en voeren andere onderzoeken uit. Ze doen dat ook allemaal met een ander doel.</a:t>
            </a:r>
          </a:p>
          <a:p>
            <a:r>
              <a:rPr lang="nl-NL" baseline="0"/>
              <a:t>Ook modellen zijn bodemkundig of geologisch.</a:t>
            </a:r>
          </a:p>
          <a:p>
            <a:endParaRPr lang="nl-NL" baseline="0"/>
          </a:p>
          <a:p>
            <a:r>
              <a:rPr lang="nl-NL" baseline="0"/>
              <a:t>[vervolg op volgende dia]</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5</a:t>
            </a:fld>
            <a:endParaRPr lang="nl-NL"/>
          </a:p>
        </p:txBody>
      </p:sp>
    </p:spTree>
    <p:extLst>
      <p:ext uri="{BB962C8B-B14F-4D97-AF65-F5344CB8AC3E}">
        <p14:creationId xmlns:p14="http://schemas.microsoft.com/office/powerpoint/2010/main" val="139237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Sinds kort wordt ook onderscheid gemaakt tussen geologie en toegepaste geologie, omdat geologie</a:t>
            </a:r>
            <a:r>
              <a:rPr lang="nl-NL" baseline="0"/>
              <a:t> erg divers blijkt te zijn.</a:t>
            </a:r>
          </a:p>
          <a:p>
            <a:endParaRPr lang="nl-NL" baseline="0"/>
          </a:p>
          <a:p>
            <a:r>
              <a:rPr lang="nl-NL" baseline="0"/>
              <a:t>Cultuurtechniek zit niet in de scope van de BRO. </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6</a:t>
            </a:fld>
            <a:endParaRPr lang="nl-NL"/>
          </a:p>
        </p:txBody>
      </p:sp>
    </p:spTree>
    <p:extLst>
      <p:ext uri="{BB962C8B-B14F-4D97-AF65-F5344CB8AC3E}">
        <p14:creationId xmlns:p14="http://schemas.microsoft.com/office/powerpoint/2010/main" val="2997790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objecten die momenteel voorzien zijn in de BRO (tot 2022) vallen binnen deze drie vakgebieden.</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7</a:t>
            </a:fld>
            <a:endParaRPr lang="nl-NL"/>
          </a:p>
        </p:txBody>
      </p:sp>
    </p:spTree>
    <p:extLst>
      <p:ext uri="{BB962C8B-B14F-4D97-AF65-F5344CB8AC3E}">
        <p14:creationId xmlns:p14="http://schemas.microsoft.com/office/powerpoint/2010/main" val="3491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a:t>
            </a:r>
            <a:r>
              <a:rPr lang="nl-NL" baseline="0"/>
              <a:t> zijn beelden die het verschil tussen de vakgebieden weergeven.</a:t>
            </a:r>
          </a:p>
          <a:p>
            <a:r>
              <a:rPr lang="nl-NL" baseline="0"/>
              <a:t>Bodemkunde: te zien is een landbouwperceel. De landbouw maakt gebruik van bodemkundige gegevens voor betere opbrengst.</a:t>
            </a:r>
          </a:p>
          <a:p>
            <a:r>
              <a:rPr lang="nl-NL" baseline="0"/>
              <a:t>Geotechniek: te zien is een dijk. Voor het bepalen van sterkte en opbouw van de dijk maakt de geotechniek gebruik van gegevens uit de ondergrond. </a:t>
            </a:r>
          </a:p>
          <a:p>
            <a:r>
              <a:rPr lang="nl-NL" baseline="0"/>
              <a:t>Geologie: te zien is de opbouw van de ondergrond in gesteentelagen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8</a:t>
            </a:fld>
            <a:endParaRPr lang="nl-NL"/>
          </a:p>
        </p:txBody>
      </p:sp>
    </p:spTree>
    <p:extLst>
      <p:ext uri="{BB962C8B-B14F-4D97-AF65-F5344CB8AC3E}">
        <p14:creationId xmlns:p14="http://schemas.microsoft.com/office/powerpoint/2010/main" val="416043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9</a:t>
            </a:fld>
            <a:endParaRPr lang="nl-NL"/>
          </a:p>
        </p:txBody>
      </p:sp>
    </p:spTree>
    <p:extLst>
      <p:ext uri="{BB962C8B-B14F-4D97-AF65-F5344CB8AC3E}">
        <p14:creationId xmlns:p14="http://schemas.microsoft.com/office/powerpoint/2010/main" val="272308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grondonderzoek bestaat meestal uit het nemen van een monster</a:t>
            </a:r>
            <a:r>
              <a:rPr lang="nl-NL" baseline="0"/>
              <a:t> of doen van een sondering. Daarbij hoort </a:t>
            </a:r>
            <a:r>
              <a:rPr lang="nl-NL"/>
              <a:t>een </a:t>
            </a:r>
            <a:r>
              <a:rPr lang="nl-NL" i="1"/>
              <a:t>beschrijving</a:t>
            </a:r>
            <a:r>
              <a:rPr lang="nl-NL"/>
              <a:t> en een </a:t>
            </a:r>
            <a:r>
              <a:rPr lang="nl-NL" i="1"/>
              <a:t>analyse</a:t>
            </a:r>
            <a:r>
              <a:rPr lang="nl-NL"/>
              <a:t>. Daarom zijn dat ook gegevens</a:t>
            </a:r>
            <a:r>
              <a:rPr lang="nl-NL" baseline="0"/>
              <a:t> die in de BRO geregistreerd moeten worden.</a:t>
            </a:r>
            <a:endParaRPr lang="nl-NL"/>
          </a:p>
          <a:p>
            <a:endParaRPr lang="nl-NL"/>
          </a:p>
          <a:p>
            <a:r>
              <a:rPr lang="nl-NL"/>
              <a:t>Sonderingen en booronderzoek komen het meest voor. Wageningen</a:t>
            </a:r>
            <a:r>
              <a:rPr lang="nl-NL" baseline="0"/>
              <a:t> </a:t>
            </a:r>
            <a:r>
              <a:rPr lang="nl-NL" baseline="0" err="1"/>
              <a:t>Environmental</a:t>
            </a:r>
            <a:r>
              <a:rPr lang="nl-NL" baseline="0"/>
              <a:t> Research voert in ons land de meeste wandonderzoeken uit. Het kan zijn dat overheden dit wandonderzoek in hun praktijk niet tegenkomen.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10</a:t>
            </a:fld>
            <a:endParaRPr lang="nl-NL"/>
          </a:p>
        </p:txBody>
      </p:sp>
    </p:spTree>
    <p:extLst>
      <p:ext uri="{BB962C8B-B14F-4D97-AF65-F5344CB8AC3E}">
        <p14:creationId xmlns:p14="http://schemas.microsoft.com/office/powerpoint/2010/main" val="3399227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6" name="Afbeelding 5" descr="RO_BZK_Logo_2_RGB_diap_n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6262234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065973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609945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e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e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7" name="Afbeelding 6" descr="RO_BZK_Logo_2_RGB_diap_f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b="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f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f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lvl1pPr>
              <a:defRPr/>
            </a:lvl1pPr>
          </a:lstStyle>
          <a:p>
            <a:pPr lvl="0"/>
            <a:r>
              <a:rPr lang="nl-NL"/>
              <a:t>Klik om tekst of beeld toe te voegen </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d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2" name="Afbeelding 11"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d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6" name="Afbeelding 5" descr="RO_BZK_Logo_2_RGB_diap_n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8"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d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E17000"/>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Milieukwaliteit</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8" name="Afbeelding 7" descr="Ministerie van Volkshuisvesting en Ruimtelijke Ordening">
            <a:extLst>
              <a:ext uri="{FF2B5EF4-FFF2-40B4-BE49-F238E27FC236}">
                <a16:creationId xmlns:a16="http://schemas.microsoft.com/office/drawing/2014/main" id="{2C7E177F-642F-8159-A147-A3E763679D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5219195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Milieukwaliteit</a:t>
            </a:r>
            <a:endParaRPr lang="nl-NL" dirty="0"/>
          </a:p>
        </p:txBody>
      </p:sp>
      <p:sp>
        <p:nvSpPr>
          <p:cNvPr id="12" name="Tijdelijke aanduiding voor afbeelding 22">
            <a:extLst>
              <a:ext uri="{FF2B5EF4-FFF2-40B4-BE49-F238E27FC236}">
                <a16:creationId xmlns:a16="http://schemas.microsoft.com/office/drawing/2014/main" id="{199B47C7-5C2E-61F9-9EA1-5AFB43215CEF}"/>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4" name="Afbeelding 3" descr="Ministerie van Volkshuisvesting en Ruimtelijke Ordening">
            <a:extLst>
              <a:ext uri="{FF2B5EF4-FFF2-40B4-BE49-F238E27FC236}">
                <a16:creationId xmlns:a16="http://schemas.microsoft.com/office/drawing/2014/main" id="{5E3B0448-F7A8-54AB-DD36-5F694904CB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9920574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pic>
        <p:nvPicPr>
          <p:cNvPr id="3" name="Afbeelding 2" descr="Ministerie van Volkshuisvesting en Ruimtelijke Ordening">
            <a:extLst>
              <a:ext uri="{FF2B5EF4-FFF2-40B4-BE49-F238E27FC236}">
                <a16:creationId xmlns:a16="http://schemas.microsoft.com/office/drawing/2014/main" id="{D01A3E5A-0A15-04F6-518A-AF90484570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50134931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pic>
        <p:nvPicPr>
          <p:cNvPr id="4" name="Afbeelding 3" descr="Ministerie van Volkshuisvesting en Ruimtelijke Ordening">
            <a:extLst>
              <a:ext uri="{FF2B5EF4-FFF2-40B4-BE49-F238E27FC236}">
                <a16:creationId xmlns:a16="http://schemas.microsoft.com/office/drawing/2014/main" id="{E0DC18AB-0579-3233-1BF3-42F95C65FC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05384191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E17000"/>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E17000"/>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E17000"/>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E17000"/>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E17000"/>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Milieukwaliteit</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190601294"/>
      </p:ext>
    </p:extLst>
  </p:cSld>
  <p:clrMapOvr>
    <a:masterClrMapping/>
  </p:clrMapOvr>
  <p:extLst>
    <p:ext uri="{DCECCB84-F9BA-43D5-87BE-67443E8EF086}">
      <p15:sldGuideLst xmlns:p15="http://schemas.microsoft.com/office/powerpoint/2012/main"/>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Basispresentaties | Milieukwaliteit</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042D52-83F1-4B1A-9A5C-EEBB951057E1}"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66754345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Milieukwaliteit</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52866252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Tree>
    <p:extLst>
      <p:ext uri="{BB962C8B-B14F-4D97-AF65-F5344CB8AC3E}">
        <p14:creationId xmlns:p14="http://schemas.microsoft.com/office/powerpoint/2010/main" val="156243188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E17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E17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Tree>
    <p:extLst>
      <p:ext uri="{BB962C8B-B14F-4D97-AF65-F5344CB8AC3E}">
        <p14:creationId xmlns:p14="http://schemas.microsoft.com/office/powerpoint/2010/main" val="4207051734"/>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Tree>
    <p:extLst>
      <p:ext uri="{BB962C8B-B14F-4D97-AF65-F5344CB8AC3E}">
        <p14:creationId xmlns:p14="http://schemas.microsoft.com/office/powerpoint/2010/main" val="41710903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Tree>
    <p:extLst>
      <p:ext uri="{BB962C8B-B14F-4D97-AF65-F5344CB8AC3E}">
        <p14:creationId xmlns:p14="http://schemas.microsoft.com/office/powerpoint/2010/main" val="265544955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Tree>
    <p:extLst>
      <p:ext uri="{BB962C8B-B14F-4D97-AF65-F5344CB8AC3E}">
        <p14:creationId xmlns:p14="http://schemas.microsoft.com/office/powerpoint/2010/main" val="214972399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Tree>
    <p:extLst>
      <p:ext uri="{BB962C8B-B14F-4D97-AF65-F5344CB8AC3E}">
        <p14:creationId xmlns:p14="http://schemas.microsoft.com/office/powerpoint/2010/main" val="138188020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E17000"/>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Milieukwaliteit</a:t>
            </a:r>
            <a:endParaRPr lang="nl-NL" dirty="0"/>
          </a:p>
        </p:txBody>
      </p:sp>
    </p:spTree>
    <p:extLst>
      <p:ext uri="{BB962C8B-B14F-4D97-AF65-F5344CB8AC3E}">
        <p14:creationId xmlns:p14="http://schemas.microsoft.com/office/powerpoint/2010/main" val="4488802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E17000"/>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Tree>
    <p:extLst>
      <p:ext uri="{BB962C8B-B14F-4D97-AF65-F5344CB8AC3E}">
        <p14:creationId xmlns:p14="http://schemas.microsoft.com/office/powerpoint/2010/main" val="6754527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E17000"/>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15146488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Milieukwaliteit</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70876092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98335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Milieukwaliteit</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8132582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645220870"/>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693498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E17000"/>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Milieukwaliteit</a:t>
            </a:r>
            <a:endParaRPr lang="nl-NL" dirty="0"/>
          </a:p>
        </p:txBody>
      </p:sp>
    </p:spTree>
    <p:extLst>
      <p:ext uri="{BB962C8B-B14F-4D97-AF65-F5344CB8AC3E}">
        <p14:creationId xmlns:p14="http://schemas.microsoft.com/office/powerpoint/2010/main" val="129676405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E170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Milieukwaliteit</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27499414"/>
      </p:ext>
    </p:extLst>
  </p:cSld>
  <p:clrMapOvr>
    <a:overrideClrMapping bg1="dk1" tx1="lt1" bg2="dk2" tx2="lt2" accent1="accent1" accent2="accent2" accent3="accent3" accent4="accent4" accent5="accent5" accent6="accent6" hlink="hlink" folHlink="folHlink"/>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02555809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E17000"/>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Milieukwaliteit</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483653247"/>
      </p:ext>
    </p:extLst>
  </p:cSld>
  <p:clrMapOvr>
    <a:overrideClrMapping bg1="dk1" tx1="lt1" bg2="dk2" tx2="lt2" accent1="accent1" accent2="accent2" accent3="accent3" accent4="accent4" accent5="accent5" accent6="accent6" hlink="hlink" folHlink="folHlink"/>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75798149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E17000"/>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Milieukwaliteit</a:t>
            </a:r>
            <a:endParaRPr lang="nl-NL" dirty="0"/>
          </a:p>
        </p:txBody>
      </p:sp>
    </p:spTree>
    <p:extLst>
      <p:ext uri="{BB962C8B-B14F-4D97-AF65-F5344CB8AC3E}">
        <p14:creationId xmlns:p14="http://schemas.microsoft.com/office/powerpoint/2010/main" val="2672290706"/>
      </p:ext>
    </p:extLst>
  </p:cSld>
  <p:clrMapOvr>
    <a:overrideClrMapping bg1="dk1" tx1="lt1" bg2="dk2" tx2="lt2" accent1="accent1" accent2="accent2" accent3="accent3" accent4="accent4" accent5="accent5" accent6="accent6" hlink="hlink" folHlink="folHlink"/>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Milieukwaliteit</a:t>
            </a:r>
            <a:endParaRPr lang="nl-NL" dirty="0"/>
          </a:p>
        </p:txBody>
      </p:sp>
    </p:spTree>
    <p:extLst>
      <p:ext uri="{BB962C8B-B14F-4D97-AF65-F5344CB8AC3E}">
        <p14:creationId xmlns:p14="http://schemas.microsoft.com/office/powerpoint/2010/main" val="57853090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13708700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
        <p:nvSpPr>
          <p:cNvPr id="5" name="Titel 4"/>
          <p:cNvSpPr>
            <a:spLocks noGrp="1"/>
          </p:cNvSpPr>
          <p:nvPr>
            <p:ph type="title"/>
          </p:nvPr>
        </p:nvSpPr>
        <p:spPr>
          <a:xfrm>
            <a:off x="0" y="5153776"/>
            <a:ext cx="12192000" cy="576000"/>
          </a:xfrm>
          <a:solidFill>
            <a:srgbClr val="E17000"/>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19596700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Tree>
    <p:extLst>
      <p:ext uri="{BB962C8B-B14F-4D97-AF65-F5344CB8AC3E}">
        <p14:creationId xmlns:p14="http://schemas.microsoft.com/office/powerpoint/2010/main" val="296502764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Tree>
    <p:extLst>
      <p:ext uri="{BB962C8B-B14F-4D97-AF65-F5344CB8AC3E}">
        <p14:creationId xmlns:p14="http://schemas.microsoft.com/office/powerpoint/2010/main" val="416201665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64557205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E17000"/>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E17000"/>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E17000"/>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749989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E17000"/>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E17000"/>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E17000"/>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Basispresentaties | Milieukwaliteit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75448383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E17000"/>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Basispresentaties | Milieukwaliteit</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214007055"/>
      </p:ext>
    </p:extLst>
  </p:cSld>
  <p:clrMapOvr>
    <a:overrideClrMapping bg1="dk1" tx1="lt1" bg2="dk2" tx2="lt2" accent1="accent1" accent2="accent2" accent3="accent3" accent4="accent4" accent5="accent5" accent6="accent6" hlink="hlink" folHlink="folHlink"/>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BA67-3F94-0B4C-B510-484B27C5696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079B1238-C0D6-AC44-8C5B-F9FAF2FB3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5E17E917-8429-0844-A612-471A599F272E}"/>
              </a:ext>
            </a:extLst>
          </p:cNvPr>
          <p:cNvSpPr>
            <a:spLocks noGrp="1"/>
          </p:cNvSpPr>
          <p:nvPr>
            <p:ph type="dt" sz="half" idx="10"/>
          </p:nvPr>
        </p:nvSpPr>
        <p:spPr/>
        <p:txBody>
          <a:bodyPr/>
          <a:lstStyle/>
          <a:p>
            <a:fld id="{F643EE71-B653-8248-A8DE-024437283102}" type="datetimeFigureOut">
              <a:rPr lang="nl-NL" smtClean="0"/>
              <a:t>10-10-2024</a:t>
            </a:fld>
            <a:endParaRPr lang="nl-NL"/>
          </a:p>
        </p:txBody>
      </p:sp>
      <p:sp>
        <p:nvSpPr>
          <p:cNvPr id="5" name="Footer Placeholder 4">
            <a:extLst>
              <a:ext uri="{FF2B5EF4-FFF2-40B4-BE49-F238E27FC236}">
                <a16:creationId xmlns:a16="http://schemas.microsoft.com/office/drawing/2014/main" id="{509D0FF1-1D89-0345-A431-14E27BEE24A7}"/>
              </a:ext>
            </a:extLst>
          </p:cNvPr>
          <p:cNvSpPr>
            <a:spLocks noGrp="1"/>
          </p:cNvSpPr>
          <p:nvPr>
            <p:ph type="ftr" sz="quarter" idx="11"/>
          </p:nvPr>
        </p:nvSpPr>
        <p:spPr/>
        <p:txBody>
          <a:bodyPr/>
          <a:lstStyle/>
          <a:p>
            <a:r>
              <a:rPr lang="nl-NL"/>
              <a:t>Basispresentaties | Milieukwaliteit</a:t>
            </a:r>
          </a:p>
        </p:txBody>
      </p:sp>
      <p:sp>
        <p:nvSpPr>
          <p:cNvPr id="6" name="Slide Number Placeholder 5">
            <a:extLst>
              <a:ext uri="{FF2B5EF4-FFF2-40B4-BE49-F238E27FC236}">
                <a16:creationId xmlns:a16="http://schemas.microsoft.com/office/drawing/2014/main" id="{450FC337-DF82-9C44-90F9-94088C3CD49D}"/>
              </a:ext>
            </a:extLst>
          </p:cNvPr>
          <p:cNvSpPr>
            <a:spLocks noGrp="1"/>
          </p:cNvSpPr>
          <p:nvPr>
            <p:ph type="sldNum" sz="quarter" idx="12"/>
          </p:nvPr>
        </p:nvSpPr>
        <p:spPr/>
        <p:txBody>
          <a:bodyPr/>
          <a:lstStyle/>
          <a:p>
            <a:fld id="{EC663281-E4A2-094D-899D-FC504A60C9B3}" type="slidenum">
              <a:rPr lang="nl-NL" smtClean="0"/>
              <a:t>‹nr.›</a:t>
            </a:fld>
            <a:endParaRPr lang="nl-NL"/>
          </a:p>
        </p:txBody>
      </p:sp>
    </p:spTree>
    <p:extLst>
      <p:ext uri="{BB962C8B-B14F-4D97-AF65-F5344CB8AC3E}">
        <p14:creationId xmlns:p14="http://schemas.microsoft.com/office/powerpoint/2010/main" val="648889652"/>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strike="noStrik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a:t>
            </a:r>
            <a:r>
              <a:rPr lang="en-US" err="1"/>
              <a:t>Basispresentaties</a:t>
            </a:r>
            <a:r>
              <a:rPr lang="en-US"/>
              <a:t> | De </a:t>
            </a:r>
            <a:r>
              <a:rPr lang="en-US" err="1"/>
              <a:t>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7" name="Afbeelding 6" descr="RO_BZK_Logo_2_RGB_diap_n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 oktober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37.xml"/><Relationship Id="rId18" Type="http://schemas.openxmlformats.org/officeDocument/2006/relationships/slideLayout" Target="../slideLayouts/slideLayout342.xml"/><Relationship Id="rId26" Type="http://schemas.openxmlformats.org/officeDocument/2006/relationships/slideLayout" Target="../slideLayouts/slideLayout350.xml"/><Relationship Id="rId21" Type="http://schemas.openxmlformats.org/officeDocument/2006/relationships/slideLayout" Target="../slideLayouts/slideLayout345.xml"/><Relationship Id="rId34" Type="http://schemas.openxmlformats.org/officeDocument/2006/relationships/slideLayout" Target="../slideLayouts/slideLayout358.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17" Type="http://schemas.openxmlformats.org/officeDocument/2006/relationships/slideLayout" Target="../slideLayouts/slideLayout341.xml"/><Relationship Id="rId25" Type="http://schemas.openxmlformats.org/officeDocument/2006/relationships/slideLayout" Target="../slideLayouts/slideLayout349.xml"/><Relationship Id="rId33" Type="http://schemas.openxmlformats.org/officeDocument/2006/relationships/slideLayout" Target="../slideLayouts/slideLayout357.xml"/><Relationship Id="rId38" Type="http://schemas.openxmlformats.org/officeDocument/2006/relationships/image" Target="../media/image1.png"/><Relationship Id="rId2" Type="http://schemas.openxmlformats.org/officeDocument/2006/relationships/slideLayout" Target="../slideLayouts/slideLayout326.xml"/><Relationship Id="rId16" Type="http://schemas.openxmlformats.org/officeDocument/2006/relationships/slideLayout" Target="../slideLayouts/slideLayout340.xml"/><Relationship Id="rId20" Type="http://schemas.openxmlformats.org/officeDocument/2006/relationships/slideLayout" Target="../slideLayouts/slideLayout344.xml"/><Relationship Id="rId29" Type="http://schemas.openxmlformats.org/officeDocument/2006/relationships/slideLayout" Target="../slideLayouts/slideLayout353.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24" Type="http://schemas.openxmlformats.org/officeDocument/2006/relationships/slideLayout" Target="../slideLayouts/slideLayout348.xml"/><Relationship Id="rId32" Type="http://schemas.openxmlformats.org/officeDocument/2006/relationships/slideLayout" Target="../slideLayouts/slideLayout356.xml"/><Relationship Id="rId37" Type="http://schemas.openxmlformats.org/officeDocument/2006/relationships/theme" Target="../theme/theme10.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23" Type="http://schemas.openxmlformats.org/officeDocument/2006/relationships/slideLayout" Target="../slideLayouts/slideLayout347.xml"/><Relationship Id="rId28" Type="http://schemas.openxmlformats.org/officeDocument/2006/relationships/slideLayout" Target="../slideLayouts/slideLayout352.xml"/><Relationship Id="rId36" Type="http://schemas.openxmlformats.org/officeDocument/2006/relationships/slideLayout" Target="../slideLayouts/slideLayout360.xml"/><Relationship Id="rId10" Type="http://schemas.openxmlformats.org/officeDocument/2006/relationships/slideLayout" Target="../slideLayouts/slideLayout334.xml"/><Relationship Id="rId19" Type="http://schemas.openxmlformats.org/officeDocument/2006/relationships/slideLayout" Target="../slideLayouts/slideLayout343.xml"/><Relationship Id="rId31" Type="http://schemas.openxmlformats.org/officeDocument/2006/relationships/slideLayout" Target="../slideLayouts/slideLayout355.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 Id="rId22" Type="http://schemas.openxmlformats.org/officeDocument/2006/relationships/slideLayout" Target="../slideLayouts/slideLayout346.xml"/><Relationship Id="rId27" Type="http://schemas.openxmlformats.org/officeDocument/2006/relationships/slideLayout" Target="../slideLayouts/slideLayout351.xml"/><Relationship Id="rId30" Type="http://schemas.openxmlformats.org/officeDocument/2006/relationships/slideLayout" Target="../slideLayouts/slideLayout354.xml"/><Relationship Id="rId35" Type="http://schemas.openxmlformats.org/officeDocument/2006/relationships/slideLayout" Target="../slideLayouts/slideLayout359.xml"/><Relationship Id="rId8" Type="http://schemas.openxmlformats.org/officeDocument/2006/relationships/slideLayout" Target="../slideLayouts/slideLayout332.xml"/><Relationship Id="rId3" Type="http://schemas.openxmlformats.org/officeDocument/2006/relationships/slideLayout" Target="../slideLayouts/slideLayout327.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26" Type="http://schemas.openxmlformats.org/officeDocument/2006/relationships/slideLayout" Target="../slideLayouts/slideLayout386.xml"/><Relationship Id="rId21" Type="http://schemas.openxmlformats.org/officeDocument/2006/relationships/slideLayout" Target="../slideLayouts/slideLayout381.xml"/><Relationship Id="rId34" Type="http://schemas.openxmlformats.org/officeDocument/2006/relationships/slideLayout" Target="../slideLayouts/slideLayout394.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5" Type="http://schemas.openxmlformats.org/officeDocument/2006/relationships/slideLayout" Target="../slideLayouts/slideLayout385.xml"/><Relationship Id="rId33" Type="http://schemas.openxmlformats.org/officeDocument/2006/relationships/slideLayout" Target="../slideLayouts/slideLayout393.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slideLayout" Target="../slideLayouts/slideLayout380.xml"/><Relationship Id="rId29" Type="http://schemas.openxmlformats.org/officeDocument/2006/relationships/slideLayout" Target="../slideLayouts/slideLayout389.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24" Type="http://schemas.openxmlformats.org/officeDocument/2006/relationships/slideLayout" Target="../slideLayouts/slideLayout384.xml"/><Relationship Id="rId32" Type="http://schemas.openxmlformats.org/officeDocument/2006/relationships/slideLayout" Target="../slideLayouts/slideLayout392.xml"/><Relationship Id="rId37" Type="http://schemas.openxmlformats.org/officeDocument/2006/relationships/image" Target="../media/image1.png"/><Relationship Id="rId5" Type="http://schemas.openxmlformats.org/officeDocument/2006/relationships/slideLayout" Target="../slideLayouts/slideLayout365.xml"/><Relationship Id="rId15" Type="http://schemas.openxmlformats.org/officeDocument/2006/relationships/slideLayout" Target="../slideLayouts/slideLayout375.xml"/><Relationship Id="rId23" Type="http://schemas.openxmlformats.org/officeDocument/2006/relationships/slideLayout" Target="../slideLayouts/slideLayout383.xml"/><Relationship Id="rId28" Type="http://schemas.openxmlformats.org/officeDocument/2006/relationships/slideLayout" Target="../slideLayouts/slideLayout388.xml"/><Relationship Id="rId36" Type="http://schemas.openxmlformats.org/officeDocument/2006/relationships/theme" Target="../theme/theme11.xml"/><Relationship Id="rId10" Type="http://schemas.openxmlformats.org/officeDocument/2006/relationships/slideLayout" Target="../slideLayouts/slideLayout370.xml"/><Relationship Id="rId19" Type="http://schemas.openxmlformats.org/officeDocument/2006/relationships/slideLayout" Target="../slideLayouts/slideLayout379.xml"/><Relationship Id="rId31" Type="http://schemas.openxmlformats.org/officeDocument/2006/relationships/slideLayout" Target="../slideLayouts/slideLayout391.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 Id="rId22" Type="http://schemas.openxmlformats.org/officeDocument/2006/relationships/slideLayout" Target="../slideLayouts/slideLayout382.xml"/><Relationship Id="rId27" Type="http://schemas.openxmlformats.org/officeDocument/2006/relationships/slideLayout" Target="../slideLayouts/slideLayout387.xml"/><Relationship Id="rId30" Type="http://schemas.openxmlformats.org/officeDocument/2006/relationships/slideLayout" Target="../slideLayouts/slideLayout390.xml"/><Relationship Id="rId35" Type="http://schemas.openxmlformats.org/officeDocument/2006/relationships/slideLayout" Target="../slideLayouts/slideLayout395.xml"/><Relationship Id="rId8" Type="http://schemas.openxmlformats.org/officeDocument/2006/relationships/slideLayout" Target="../slideLayouts/slideLayout368.xml"/><Relationship Id="rId3" Type="http://schemas.openxmlformats.org/officeDocument/2006/relationships/slideLayout" Target="../slideLayouts/slideLayout363.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08.xml"/><Relationship Id="rId18" Type="http://schemas.openxmlformats.org/officeDocument/2006/relationships/slideLayout" Target="../slideLayouts/slideLayout413.xml"/><Relationship Id="rId26" Type="http://schemas.openxmlformats.org/officeDocument/2006/relationships/slideLayout" Target="../slideLayouts/slideLayout421.xml"/><Relationship Id="rId21" Type="http://schemas.openxmlformats.org/officeDocument/2006/relationships/slideLayout" Target="../slideLayouts/slideLayout416.xml"/><Relationship Id="rId34" Type="http://schemas.openxmlformats.org/officeDocument/2006/relationships/slideLayout" Target="../slideLayouts/slideLayout429.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17" Type="http://schemas.openxmlformats.org/officeDocument/2006/relationships/slideLayout" Target="../slideLayouts/slideLayout412.xml"/><Relationship Id="rId25" Type="http://schemas.openxmlformats.org/officeDocument/2006/relationships/slideLayout" Target="../slideLayouts/slideLayout420.xml"/><Relationship Id="rId33" Type="http://schemas.openxmlformats.org/officeDocument/2006/relationships/slideLayout" Target="../slideLayouts/slideLayout428.xml"/><Relationship Id="rId38" Type="http://schemas.openxmlformats.org/officeDocument/2006/relationships/image" Target="../media/image1.png"/><Relationship Id="rId2" Type="http://schemas.openxmlformats.org/officeDocument/2006/relationships/slideLayout" Target="../slideLayouts/slideLayout397.xml"/><Relationship Id="rId16" Type="http://schemas.openxmlformats.org/officeDocument/2006/relationships/slideLayout" Target="../slideLayouts/slideLayout411.xml"/><Relationship Id="rId20" Type="http://schemas.openxmlformats.org/officeDocument/2006/relationships/slideLayout" Target="../slideLayouts/slideLayout415.xml"/><Relationship Id="rId29" Type="http://schemas.openxmlformats.org/officeDocument/2006/relationships/slideLayout" Target="../slideLayouts/slideLayout424.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24" Type="http://schemas.openxmlformats.org/officeDocument/2006/relationships/slideLayout" Target="../slideLayouts/slideLayout419.xml"/><Relationship Id="rId32" Type="http://schemas.openxmlformats.org/officeDocument/2006/relationships/slideLayout" Target="../slideLayouts/slideLayout427.xml"/><Relationship Id="rId37" Type="http://schemas.openxmlformats.org/officeDocument/2006/relationships/theme" Target="../theme/theme12.xml"/><Relationship Id="rId5" Type="http://schemas.openxmlformats.org/officeDocument/2006/relationships/slideLayout" Target="../slideLayouts/slideLayout400.xml"/><Relationship Id="rId15" Type="http://schemas.openxmlformats.org/officeDocument/2006/relationships/slideLayout" Target="../slideLayouts/slideLayout410.xml"/><Relationship Id="rId23" Type="http://schemas.openxmlformats.org/officeDocument/2006/relationships/slideLayout" Target="../slideLayouts/slideLayout418.xml"/><Relationship Id="rId28" Type="http://schemas.openxmlformats.org/officeDocument/2006/relationships/slideLayout" Target="../slideLayouts/slideLayout423.xml"/><Relationship Id="rId36" Type="http://schemas.openxmlformats.org/officeDocument/2006/relationships/slideLayout" Target="../slideLayouts/slideLayout431.xml"/><Relationship Id="rId10" Type="http://schemas.openxmlformats.org/officeDocument/2006/relationships/slideLayout" Target="../slideLayouts/slideLayout405.xml"/><Relationship Id="rId19" Type="http://schemas.openxmlformats.org/officeDocument/2006/relationships/slideLayout" Target="../slideLayouts/slideLayout414.xml"/><Relationship Id="rId31" Type="http://schemas.openxmlformats.org/officeDocument/2006/relationships/slideLayout" Target="../slideLayouts/slideLayout426.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slideLayout" Target="../slideLayouts/slideLayout409.xml"/><Relationship Id="rId22" Type="http://schemas.openxmlformats.org/officeDocument/2006/relationships/slideLayout" Target="../slideLayouts/slideLayout417.xml"/><Relationship Id="rId27" Type="http://schemas.openxmlformats.org/officeDocument/2006/relationships/slideLayout" Target="../slideLayouts/slideLayout422.xml"/><Relationship Id="rId30" Type="http://schemas.openxmlformats.org/officeDocument/2006/relationships/slideLayout" Target="../slideLayouts/slideLayout425.xml"/><Relationship Id="rId35" Type="http://schemas.openxmlformats.org/officeDocument/2006/relationships/slideLayout" Target="../slideLayouts/slideLayout430.xml"/><Relationship Id="rId8" Type="http://schemas.openxmlformats.org/officeDocument/2006/relationships/slideLayout" Target="../slideLayouts/slideLayout403.xml"/><Relationship Id="rId3" Type="http://schemas.openxmlformats.org/officeDocument/2006/relationships/slideLayout" Target="../slideLayouts/slideLayout39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44.xml"/><Relationship Id="rId18" Type="http://schemas.openxmlformats.org/officeDocument/2006/relationships/slideLayout" Target="../slideLayouts/slideLayout449.xml"/><Relationship Id="rId26" Type="http://schemas.openxmlformats.org/officeDocument/2006/relationships/slideLayout" Target="../slideLayouts/slideLayout457.xml"/><Relationship Id="rId39" Type="http://schemas.openxmlformats.org/officeDocument/2006/relationships/image" Target="../media/image1.png"/><Relationship Id="rId21" Type="http://schemas.openxmlformats.org/officeDocument/2006/relationships/slideLayout" Target="../slideLayouts/slideLayout452.xml"/><Relationship Id="rId34" Type="http://schemas.openxmlformats.org/officeDocument/2006/relationships/slideLayout" Target="../slideLayouts/slideLayout465.xml"/><Relationship Id="rId7" Type="http://schemas.openxmlformats.org/officeDocument/2006/relationships/slideLayout" Target="../slideLayouts/slideLayout438.xml"/><Relationship Id="rId12" Type="http://schemas.openxmlformats.org/officeDocument/2006/relationships/slideLayout" Target="../slideLayouts/slideLayout443.xml"/><Relationship Id="rId17" Type="http://schemas.openxmlformats.org/officeDocument/2006/relationships/slideLayout" Target="../slideLayouts/slideLayout448.xml"/><Relationship Id="rId25" Type="http://schemas.openxmlformats.org/officeDocument/2006/relationships/slideLayout" Target="../slideLayouts/slideLayout456.xml"/><Relationship Id="rId33" Type="http://schemas.openxmlformats.org/officeDocument/2006/relationships/slideLayout" Target="../slideLayouts/slideLayout464.xml"/><Relationship Id="rId38" Type="http://schemas.openxmlformats.org/officeDocument/2006/relationships/theme" Target="../theme/theme13.xml"/><Relationship Id="rId2" Type="http://schemas.openxmlformats.org/officeDocument/2006/relationships/slideLayout" Target="../slideLayouts/slideLayout433.xml"/><Relationship Id="rId16" Type="http://schemas.openxmlformats.org/officeDocument/2006/relationships/slideLayout" Target="../slideLayouts/slideLayout447.xml"/><Relationship Id="rId20" Type="http://schemas.openxmlformats.org/officeDocument/2006/relationships/slideLayout" Target="../slideLayouts/slideLayout451.xml"/><Relationship Id="rId29" Type="http://schemas.openxmlformats.org/officeDocument/2006/relationships/slideLayout" Target="../slideLayouts/slideLayout460.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24" Type="http://schemas.openxmlformats.org/officeDocument/2006/relationships/slideLayout" Target="../slideLayouts/slideLayout455.xml"/><Relationship Id="rId32" Type="http://schemas.openxmlformats.org/officeDocument/2006/relationships/slideLayout" Target="../slideLayouts/slideLayout463.xml"/><Relationship Id="rId37" Type="http://schemas.openxmlformats.org/officeDocument/2006/relationships/slideLayout" Target="../slideLayouts/slideLayout468.xml"/><Relationship Id="rId5" Type="http://schemas.openxmlformats.org/officeDocument/2006/relationships/slideLayout" Target="../slideLayouts/slideLayout436.xml"/><Relationship Id="rId15" Type="http://schemas.openxmlformats.org/officeDocument/2006/relationships/slideLayout" Target="../slideLayouts/slideLayout446.xml"/><Relationship Id="rId23" Type="http://schemas.openxmlformats.org/officeDocument/2006/relationships/slideLayout" Target="../slideLayouts/slideLayout454.xml"/><Relationship Id="rId28" Type="http://schemas.openxmlformats.org/officeDocument/2006/relationships/slideLayout" Target="../slideLayouts/slideLayout459.xml"/><Relationship Id="rId36" Type="http://schemas.openxmlformats.org/officeDocument/2006/relationships/slideLayout" Target="../slideLayouts/slideLayout467.xml"/><Relationship Id="rId10" Type="http://schemas.openxmlformats.org/officeDocument/2006/relationships/slideLayout" Target="../slideLayouts/slideLayout441.xml"/><Relationship Id="rId19" Type="http://schemas.openxmlformats.org/officeDocument/2006/relationships/slideLayout" Target="../slideLayouts/slideLayout450.xml"/><Relationship Id="rId31" Type="http://schemas.openxmlformats.org/officeDocument/2006/relationships/slideLayout" Target="../slideLayouts/slideLayout462.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slideLayout" Target="../slideLayouts/slideLayout445.xml"/><Relationship Id="rId22" Type="http://schemas.openxmlformats.org/officeDocument/2006/relationships/slideLayout" Target="../slideLayouts/slideLayout453.xml"/><Relationship Id="rId27" Type="http://schemas.openxmlformats.org/officeDocument/2006/relationships/slideLayout" Target="../slideLayouts/slideLayout458.xml"/><Relationship Id="rId30" Type="http://schemas.openxmlformats.org/officeDocument/2006/relationships/slideLayout" Target="../slideLayouts/slideLayout461.xml"/><Relationship Id="rId35" Type="http://schemas.openxmlformats.org/officeDocument/2006/relationships/slideLayout" Target="../slideLayouts/slideLayout466.xml"/><Relationship Id="rId8" Type="http://schemas.openxmlformats.org/officeDocument/2006/relationships/slideLayout" Target="../slideLayouts/slideLayout439.xml"/><Relationship Id="rId3" Type="http://schemas.openxmlformats.org/officeDocument/2006/relationships/slideLayout" Target="../slideLayouts/slideLayout43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image" Target="../media/image1.png"/><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theme" Target="../theme/theme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image" Target="../media/image1.png"/><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theme" Target="../theme/theme4.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8" Type="http://schemas.openxmlformats.org/officeDocument/2006/relationships/slideLayout" Target="../slideLayouts/slideLayout116.xml"/><Relationship Id="rId3"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image" Target="../media/image1.png"/><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theme" Target="../theme/theme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8" Type="http://schemas.openxmlformats.org/officeDocument/2006/relationships/slideLayout" Target="../slideLayouts/slideLayout152.xml"/><Relationship Id="rId3"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image" Target="../media/image1.png"/><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theme" Target="../theme/theme6.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8" Type="http://schemas.openxmlformats.org/officeDocument/2006/relationships/slideLayout" Target="../slideLayouts/slideLayout188.xml"/><Relationship Id="rId3"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image" Target="../media/image1.png"/><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theme" Target="../theme/theme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8" Type="http://schemas.openxmlformats.org/officeDocument/2006/relationships/slideLayout" Target="../slideLayouts/slideLayout224.xml"/><Relationship Id="rId3" Type="http://schemas.openxmlformats.org/officeDocument/2006/relationships/slideLayout" Target="../slideLayouts/slideLayout21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slideLayout" Target="../slideLayouts/slideLayout278.xml"/><Relationship Id="rId21" Type="http://schemas.openxmlformats.org/officeDocument/2006/relationships/slideLayout" Target="../slideLayouts/slideLayout273.xml"/><Relationship Id="rId34" Type="http://schemas.openxmlformats.org/officeDocument/2006/relationships/slideLayout" Target="../slideLayouts/slideLayout286.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33" Type="http://schemas.openxmlformats.org/officeDocument/2006/relationships/slideLayout" Target="../slideLayouts/slideLayout285.xml"/><Relationship Id="rId38" Type="http://schemas.openxmlformats.org/officeDocument/2006/relationships/image" Target="../media/image1.png"/><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29" Type="http://schemas.openxmlformats.org/officeDocument/2006/relationships/slideLayout" Target="../slideLayouts/slideLayout281.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32" Type="http://schemas.openxmlformats.org/officeDocument/2006/relationships/slideLayout" Target="../slideLayouts/slideLayout284.xml"/><Relationship Id="rId37" Type="http://schemas.openxmlformats.org/officeDocument/2006/relationships/theme" Target="../theme/theme8.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slideLayout" Target="../slideLayouts/slideLayout280.xml"/><Relationship Id="rId36" Type="http://schemas.openxmlformats.org/officeDocument/2006/relationships/slideLayout" Target="../slideLayouts/slideLayout288.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31" Type="http://schemas.openxmlformats.org/officeDocument/2006/relationships/slideLayout" Target="../slideLayouts/slideLayout283.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 Id="rId27" Type="http://schemas.openxmlformats.org/officeDocument/2006/relationships/slideLayout" Target="../slideLayouts/slideLayout279.xml"/><Relationship Id="rId30" Type="http://schemas.openxmlformats.org/officeDocument/2006/relationships/slideLayout" Target="../slideLayouts/slideLayout282.xml"/><Relationship Id="rId35" Type="http://schemas.openxmlformats.org/officeDocument/2006/relationships/slideLayout" Target="../slideLayouts/slideLayout287.xml"/><Relationship Id="rId8" Type="http://schemas.openxmlformats.org/officeDocument/2006/relationships/slideLayout" Target="../slideLayouts/slideLayout260.xml"/><Relationship Id="rId3" Type="http://schemas.openxmlformats.org/officeDocument/2006/relationships/slideLayout" Target="../slideLayouts/slideLayout25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01.xml"/><Relationship Id="rId18" Type="http://schemas.openxmlformats.org/officeDocument/2006/relationships/slideLayout" Target="../slideLayouts/slideLayout306.xml"/><Relationship Id="rId26" Type="http://schemas.openxmlformats.org/officeDocument/2006/relationships/slideLayout" Target="../slideLayouts/slideLayout314.xml"/><Relationship Id="rId21" Type="http://schemas.openxmlformats.org/officeDocument/2006/relationships/slideLayout" Target="../slideLayouts/slideLayout309.xml"/><Relationship Id="rId34" Type="http://schemas.openxmlformats.org/officeDocument/2006/relationships/slideLayout" Target="../slideLayouts/slideLayout322.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5" Type="http://schemas.openxmlformats.org/officeDocument/2006/relationships/slideLayout" Target="../slideLayouts/slideLayout313.xml"/><Relationship Id="rId33" Type="http://schemas.openxmlformats.org/officeDocument/2006/relationships/slideLayout" Target="../slideLayouts/slideLayout321.xml"/><Relationship Id="rId38" Type="http://schemas.openxmlformats.org/officeDocument/2006/relationships/image" Target="../media/image1.png"/><Relationship Id="rId2" Type="http://schemas.openxmlformats.org/officeDocument/2006/relationships/slideLayout" Target="../slideLayouts/slideLayout290.xml"/><Relationship Id="rId16" Type="http://schemas.openxmlformats.org/officeDocument/2006/relationships/slideLayout" Target="../slideLayouts/slideLayout304.xml"/><Relationship Id="rId20" Type="http://schemas.openxmlformats.org/officeDocument/2006/relationships/slideLayout" Target="../slideLayouts/slideLayout308.xml"/><Relationship Id="rId29" Type="http://schemas.openxmlformats.org/officeDocument/2006/relationships/slideLayout" Target="../slideLayouts/slideLayout317.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24" Type="http://schemas.openxmlformats.org/officeDocument/2006/relationships/slideLayout" Target="../slideLayouts/slideLayout312.xml"/><Relationship Id="rId32" Type="http://schemas.openxmlformats.org/officeDocument/2006/relationships/slideLayout" Target="../slideLayouts/slideLayout320.xml"/><Relationship Id="rId37" Type="http://schemas.openxmlformats.org/officeDocument/2006/relationships/theme" Target="../theme/theme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23" Type="http://schemas.openxmlformats.org/officeDocument/2006/relationships/slideLayout" Target="../slideLayouts/slideLayout311.xml"/><Relationship Id="rId28" Type="http://schemas.openxmlformats.org/officeDocument/2006/relationships/slideLayout" Target="../slideLayouts/slideLayout316.xml"/><Relationship Id="rId36" Type="http://schemas.openxmlformats.org/officeDocument/2006/relationships/slideLayout" Target="../slideLayouts/slideLayout324.xml"/><Relationship Id="rId10" Type="http://schemas.openxmlformats.org/officeDocument/2006/relationships/slideLayout" Target="../slideLayouts/slideLayout298.xml"/><Relationship Id="rId19" Type="http://schemas.openxmlformats.org/officeDocument/2006/relationships/slideLayout" Target="../slideLayouts/slideLayout307.xml"/><Relationship Id="rId31" Type="http://schemas.openxmlformats.org/officeDocument/2006/relationships/slideLayout" Target="../slideLayouts/slideLayout319.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 Id="rId22" Type="http://schemas.openxmlformats.org/officeDocument/2006/relationships/slideLayout" Target="../slideLayouts/slideLayout310.xml"/><Relationship Id="rId27" Type="http://schemas.openxmlformats.org/officeDocument/2006/relationships/slideLayout" Target="../slideLayouts/slideLayout315.xml"/><Relationship Id="rId30" Type="http://schemas.openxmlformats.org/officeDocument/2006/relationships/slideLayout" Target="../slideLayouts/slideLayout318.xml"/><Relationship Id="rId35" Type="http://schemas.openxmlformats.org/officeDocument/2006/relationships/slideLayout" Target="../slideLayouts/slideLayout323.xml"/><Relationship Id="rId8" Type="http://schemas.openxmlformats.org/officeDocument/2006/relationships/slideLayout" Target="../slideLayouts/slideLayout296.xml"/><Relationship Id="rId3" Type="http://schemas.openxmlformats.org/officeDocument/2006/relationships/slideLayout" Target="../slideLayouts/slideLayout2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60" r:id="rId3"/>
    <p:sldLayoutId id="2147483861" r:id="rId4"/>
    <p:sldLayoutId id="2147483862" r:id="rId5"/>
    <p:sldLayoutId id="2147483863" r:id="rId6"/>
    <p:sldLayoutId id="2147483864" r:id="rId7"/>
    <p:sldLayoutId id="2147483865" r:id="rId8"/>
    <p:sldLayoutId id="2147483866" r:id="rId9"/>
    <p:sldLayoutId id="2147484448"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01"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457" r:id="rId10"/>
    <p:sldLayoutId id="2147484311" r:id="rId11"/>
    <p:sldLayoutId id="2147484312" r:id="rId12"/>
    <p:sldLayoutId id="2147484313" r:id="rId13"/>
    <p:sldLayoutId id="2147484314" r:id="rId14"/>
    <p:sldLayoutId id="2147484315" r:id="rId15"/>
    <p:sldLayoutId id="2147484316" r:id="rId16"/>
    <p:sldLayoutId id="2147484317" r:id="rId17"/>
    <p:sldLayoutId id="2147484318" r:id="rId18"/>
    <p:sldLayoutId id="2147484319" r:id="rId19"/>
    <p:sldLayoutId id="2147484320" r:id="rId20"/>
    <p:sldLayoutId id="2147484321" r:id="rId21"/>
    <p:sldLayoutId id="2147484322" r:id="rId22"/>
    <p:sldLayoutId id="2147484323" r:id="rId23"/>
    <p:sldLayoutId id="2147484324" r:id="rId24"/>
    <p:sldLayoutId id="2147484325" r:id="rId25"/>
    <p:sldLayoutId id="2147484326" r:id="rId26"/>
    <p:sldLayoutId id="2147484327" r:id="rId27"/>
    <p:sldLayoutId id="2147484328" r:id="rId28"/>
    <p:sldLayoutId id="2147484329" r:id="rId29"/>
    <p:sldLayoutId id="2147484330" r:id="rId30"/>
    <p:sldLayoutId id="2147484331" r:id="rId31"/>
    <p:sldLayoutId id="2147484332" r:id="rId32"/>
    <p:sldLayoutId id="2147484333" r:id="rId33"/>
    <p:sldLayoutId id="2147484334" r:id="rId34"/>
    <p:sldLayoutId id="2147484335" r:id="rId35"/>
    <p:sldLayoutId id="2147484336"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7"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38" r:id="rId1"/>
    <p:sldLayoutId id="2147484340" r:id="rId2"/>
    <p:sldLayoutId id="2147484341" r:id="rId3"/>
    <p:sldLayoutId id="2147484342" r:id="rId4"/>
    <p:sldLayoutId id="2147484344" r:id="rId5"/>
    <p:sldLayoutId id="2147484345" r:id="rId6"/>
    <p:sldLayoutId id="2147484346" r:id="rId7"/>
    <p:sldLayoutId id="2147484347" r:id="rId8"/>
    <p:sldLayoutId id="2147484458" r:id="rId9"/>
    <p:sldLayoutId id="2147484348" r:id="rId10"/>
    <p:sldLayoutId id="2147484349" r:id="rId11"/>
    <p:sldLayoutId id="2147484350" r:id="rId12"/>
    <p:sldLayoutId id="2147484351" r:id="rId13"/>
    <p:sldLayoutId id="2147484352" r:id="rId14"/>
    <p:sldLayoutId id="2147484353" r:id="rId15"/>
    <p:sldLayoutId id="2147484354" r:id="rId16"/>
    <p:sldLayoutId id="2147484355" r:id="rId17"/>
    <p:sldLayoutId id="2147484356" r:id="rId18"/>
    <p:sldLayoutId id="2147484357" r:id="rId19"/>
    <p:sldLayoutId id="2147484358" r:id="rId20"/>
    <p:sldLayoutId id="2147484359" r:id="rId21"/>
    <p:sldLayoutId id="2147484360" r:id="rId22"/>
    <p:sldLayoutId id="2147484361" r:id="rId23"/>
    <p:sldLayoutId id="2147484362" r:id="rId24"/>
    <p:sldLayoutId id="2147484363" r:id="rId25"/>
    <p:sldLayoutId id="2147484364" r:id="rId26"/>
    <p:sldLayoutId id="2147484365" r:id="rId27"/>
    <p:sldLayoutId id="2147484366" r:id="rId28"/>
    <p:sldLayoutId id="2147484367" r:id="rId29"/>
    <p:sldLayoutId id="2147484368" r:id="rId30"/>
    <p:sldLayoutId id="2147484369" r:id="rId31"/>
    <p:sldLayoutId id="2147484370" r:id="rId32"/>
    <p:sldLayoutId id="2147484371" r:id="rId33"/>
    <p:sldLayoutId id="2147484372" r:id="rId34"/>
    <p:sldLayoutId id="2147484373" r:id="rId35"/>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75"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459" r:id="rId10"/>
    <p:sldLayoutId id="2147484385" r:id="rId11"/>
    <p:sldLayoutId id="2147484386" r:id="rId12"/>
    <p:sldLayoutId id="2147484387" r:id="rId13"/>
    <p:sldLayoutId id="2147484388" r:id="rId14"/>
    <p:sldLayoutId id="2147484389" r:id="rId15"/>
    <p:sldLayoutId id="2147484390" r:id="rId16"/>
    <p:sldLayoutId id="2147484391" r:id="rId17"/>
    <p:sldLayoutId id="2147484392" r:id="rId18"/>
    <p:sldLayoutId id="2147484393" r:id="rId19"/>
    <p:sldLayoutId id="2147484394" r:id="rId20"/>
    <p:sldLayoutId id="2147484395" r:id="rId21"/>
    <p:sldLayoutId id="2147484396" r:id="rId22"/>
    <p:sldLayoutId id="2147484397" r:id="rId23"/>
    <p:sldLayoutId id="2147484398" r:id="rId24"/>
    <p:sldLayoutId id="2147484399" r:id="rId25"/>
    <p:sldLayoutId id="2147484400" r:id="rId26"/>
    <p:sldLayoutId id="2147484401" r:id="rId27"/>
    <p:sldLayoutId id="2147484402" r:id="rId28"/>
    <p:sldLayoutId id="2147484403" r:id="rId29"/>
    <p:sldLayoutId id="2147484404" r:id="rId30"/>
    <p:sldLayoutId id="2147484405" r:id="rId31"/>
    <p:sldLayoutId id="2147484406" r:id="rId32"/>
    <p:sldLayoutId id="2147484407" r:id="rId33"/>
    <p:sldLayoutId id="2147484408" r:id="rId34"/>
    <p:sldLayoutId id="2147484409" r:id="rId35"/>
    <p:sldLayoutId id="2147484410"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Basispresentaties | Milieukwaliteit</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9"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271492566"/>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 id="2147484476" r:id="rId16"/>
    <p:sldLayoutId id="2147484477" r:id="rId17"/>
    <p:sldLayoutId id="2147484478" r:id="rId18"/>
    <p:sldLayoutId id="2147484479" r:id="rId19"/>
    <p:sldLayoutId id="2147484480" r:id="rId20"/>
    <p:sldLayoutId id="2147484481" r:id="rId21"/>
    <p:sldLayoutId id="2147484482" r:id="rId22"/>
    <p:sldLayoutId id="2147484483" r:id="rId23"/>
    <p:sldLayoutId id="2147484484" r:id="rId24"/>
    <p:sldLayoutId id="2147484485" r:id="rId25"/>
    <p:sldLayoutId id="2147484486" r:id="rId26"/>
    <p:sldLayoutId id="2147484487" r:id="rId27"/>
    <p:sldLayoutId id="2147484488" r:id="rId28"/>
    <p:sldLayoutId id="2147484489" r:id="rId29"/>
    <p:sldLayoutId id="2147484490" r:id="rId30"/>
    <p:sldLayoutId id="2147484491" r:id="rId31"/>
    <p:sldLayoutId id="2147484492" r:id="rId32"/>
    <p:sldLayoutId id="2147484493" r:id="rId33"/>
    <p:sldLayoutId id="2147484494" r:id="rId34"/>
    <p:sldLayoutId id="2147484495" r:id="rId35"/>
    <p:sldLayoutId id="2147484496" r:id="rId36"/>
    <p:sldLayoutId id="2147484497" r:id="rId37"/>
  </p:sldLayoutIdLst>
  <p:hf hdr="0" dt="0"/>
  <p:txStyles>
    <p:titleStyle>
      <a:lvl1pPr algn="l" defTabSz="914400" rtl="0" eaLnBrk="1" latinLnBrk="0" hangingPunct="1">
        <a:lnSpc>
          <a:spcPct val="90000"/>
        </a:lnSpc>
        <a:spcBef>
          <a:spcPct val="0"/>
        </a:spcBef>
        <a:buNone/>
        <a:defRPr sz="3600" b="0" kern="1200" baseline="0">
          <a:solidFill>
            <a:srgbClr val="E17000"/>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E17000"/>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E17000"/>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E17000"/>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E17000"/>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E17000"/>
        </a:buClr>
        <a:buFont typeface="Verdana" panose="020B0604030504040204" pitchFamily="34" charset="0"/>
        <a:buChar char="–"/>
        <a:defRPr sz="1600" kern="1200" baseline="0">
          <a:solidFill>
            <a:srgbClr val="E17000"/>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E17000"/>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894"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4449"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931"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445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05"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451"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42"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452"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 id="2147484071" r:id="rId30"/>
    <p:sldLayoutId id="2147484072" r:id="rId31"/>
    <p:sldLayoutId id="2147484073" r:id="rId32"/>
    <p:sldLayoutId id="2147484074" r:id="rId33"/>
    <p:sldLayoutId id="2147484075" r:id="rId34"/>
    <p:sldLayoutId id="2147484076" r:id="rId35"/>
    <p:sldLayoutId id="2147484077"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79"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453"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 id="2147484106" r:id="rId28"/>
    <p:sldLayoutId id="2147484107" r:id="rId29"/>
    <p:sldLayoutId id="2147484108" r:id="rId30"/>
    <p:sldLayoutId id="2147484109" r:id="rId31"/>
    <p:sldLayoutId id="2147484110" r:id="rId32"/>
    <p:sldLayoutId id="2147484111" r:id="rId33"/>
    <p:sldLayoutId id="2147484112" r:id="rId34"/>
    <p:sldLayoutId id="2147484113" r:id="rId35"/>
    <p:sldLayoutId id="2147484114"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153"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454" r:id="rId10"/>
    <p:sldLayoutId id="2147484163" r:id="rId11"/>
    <p:sldLayoutId id="2147484164" r:id="rId12"/>
    <p:sldLayoutId id="2147484165" r:id="rId13"/>
    <p:sldLayoutId id="2147484166" r:id="rId14"/>
    <p:sldLayoutId id="2147484167" r:id="rId15"/>
    <p:sldLayoutId id="2147484168" r:id="rId16"/>
    <p:sldLayoutId id="2147484169" r:id="rId17"/>
    <p:sldLayoutId id="2147484170" r:id="rId18"/>
    <p:sldLayoutId id="2147484171" r:id="rId19"/>
    <p:sldLayoutId id="2147484172" r:id="rId20"/>
    <p:sldLayoutId id="2147484173" r:id="rId21"/>
    <p:sldLayoutId id="2147484174" r:id="rId22"/>
    <p:sldLayoutId id="2147484175" r:id="rId23"/>
    <p:sldLayoutId id="2147484176" r:id="rId24"/>
    <p:sldLayoutId id="2147484177" r:id="rId25"/>
    <p:sldLayoutId id="2147484178" r:id="rId26"/>
    <p:sldLayoutId id="2147484179" r:id="rId27"/>
    <p:sldLayoutId id="2147484180" r:id="rId28"/>
    <p:sldLayoutId id="2147484181" r:id="rId29"/>
    <p:sldLayoutId id="2147484182" r:id="rId30"/>
    <p:sldLayoutId id="2147484183" r:id="rId31"/>
    <p:sldLayoutId id="2147484184" r:id="rId32"/>
    <p:sldLayoutId id="2147484185" r:id="rId33"/>
    <p:sldLayoutId id="2147484186" r:id="rId34"/>
    <p:sldLayoutId id="2147484187" r:id="rId35"/>
    <p:sldLayoutId id="2147484188"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190"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455"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 id="2147484219" r:id="rId30"/>
    <p:sldLayoutId id="2147484220" r:id="rId31"/>
    <p:sldLayoutId id="2147484221" r:id="rId32"/>
    <p:sldLayoutId id="2147484222" r:id="rId33"/>
    <p:sldLayoutId id="2147484223" r:id="rId34"/>
    <p:sldLayoutId id="2147484224" r:id="rId35"/>
    <p:sldLayoutId id="2147484225"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227"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45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 id="2147484250" r:id="rId24"/>
    <p:sldLayoutId id="2147484251" r:id="rId25"/>
    <p:sldLayoutId id="2147484252" r:id="rId26"/>
    <p:sldLayoutId id="2147484253" r:id="rId27"/>
    <p:sldLayoutId id="2147484254" r:id="rId28"/>
    <p:sldLayoutId id="2147484255" r:id="rId29"/>
    <p:sldLayoutId id="2147484256" r:id="rId30"/>
    <p:sldLayoutId id="2147484257" r:id="rId31"/>
    <p:sldLayoutId id="2147484258" r:id="rId32"/>
    <p:sldLayoutId id="2147484259" r:id="rId33"/>
    <p:sldLayoutId id="2147484260" r:id="rId34"/>
    <p:sldLayoutId id="2147484261" r:id="rId35"/>
    <p:sldLayoutId id="2147484262"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3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1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1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18.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1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118.xml"/><Relationship Id="rId6" Type="http://schemas.openxmlformats.org/officeDocument/2006/relationships/image" Target="../media/image20.pn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18.xml"/><Relationship Id="rId5" Type="http://schemas.openxmlformats.org/officeDocument/2006/relationships/image" Target="../media/image19.pn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18.xml"/><Relationship Id="rId5" Type="http://schemas.openxmlformats.org/officeDocument/2006/relationships/image" Target="../media/image22.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18.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18.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18.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8.png"/><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8.jpeg"/><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0.png"/><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8.jpeg"/><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8.jpeg"/><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3.png"/><Relationship Id="rId1" Type="http://schemas.openxmlformats.org/officeDocument/2006/relationships/slideLayout" Target="../slideLayouts/slideLayout118.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25"/>
          </p:nvPr>
        </p:nvSpPr>
        <p:spPr/>
        <p:txBody>
          <a:bodyPr/>
          <a:lstStyle/>
          <a:p>
            <a:fld id="{10A0A6AF-03C5-477E-939A-E28F7E7F05EA}" type="slidenum">
              <a:rPr lang="nl-NL" smtClean="0"/>
              <a:pPr/>
              <a:t>1</a:t>
            </a:fld>
            <a:endParaRPr lang="nl-NL"/>
          </a:p>
        </p:txBody>
      </p:sp>
      <p:sp>
        <p:nvSpPr>
          <p:cNvPr id="5" name="Tijdelijke aanduiding voor voettekst 4"/>
          <p:cNvSpPr>
            <a:spLocks noGrp="1"/>
          </p:cNvSpPr>
          <p:nvPr>
            <p:ph type="ftr" sz="quarter" idx="3"/>
          </p:nvPr>
        </p:nvSpPr>
        <p:spPr/>
        <p:txBody>
          <a:bodyPr/>
          <a:lstStyle/>
          <a:p>
            <a:r>
              <a:rPr lang="en-US"/>
              <a:t>BRO </a:t>
            </a:r>
            <a:r>
              <a:rPr lang="en-US" err="1"/>
              <a:t>Basispresentaties</a:t>
            </a:r>
            <a:r>
              <a:rPr lang="en-US"/>
              <a:t> | De registratieobjecten</a:t>
            </a:r>
            <a:endParaRPr lang="nl-NL"/>
          </a:p>
        </p:txBody>
      </p:sp>
      <p:pic>
        <p:nvPicPr>
          <p:cNvPr id="8" name="Tijdelijke aanduiding voor afbeelding 7" descr="Afbeelding met schermopname&#10;&#10;Automatisch gegenereerde beschrijving">
            <a:extLst>
              <a:ext uri="{FF2B5EF4-FFF2-40B4-BE49-F238E27FC236}">
                <a16:creationId xmlns:a16="http://schemas.microsoft.com/office/drawing/2014/main" id="{14FEDD35-AE41-D50F-ED8F-5CDFD79BD8A6}"/>
              </a:ext>
            </a:extLst>
          </p:cNvPr>
          <p:cNvPicPr>
            <a:picLocks noGrp="1" noChangeAspect="1"/>
          </p:cNvPicPr>
          <p:nvPr>
            <p:ph type="pic" sz="quarter" idx="22"/>
          </p:nvPr>
        </p:nvPicPr>
        <p:blipFill>
          <a:blip r:embed="rId2" cstate="print">
            <a:extLst>
              <a:ext uri="{28A0092B-C50C-407E-A947-70E740481C1C}">
                <a14:useLocalDpi xmlns:a14="http://schemas.microsoft.com/office/drawing/2010/main" val="0"/>
              </a:ext>
            </a:extLst>
          </a:blip>
          <a:srcRect t="1263" b="1263"/>
          <a:stretch/>
        </p:blipFill>
        <p:spPr/>
      </p:pic>
      <p:sp>
        <p:nvSpPr>
          <p:cNvPr id="9" name="Titel 5"/>
          <p:cNvSpPr txBox="1">
            <a:spLocks/>
          </p:cNvSpPr>
          <p:nvPr/>
        </p:nvSpPr>
        <p:spPr>
          <a:xfrm>
            <a:off x="6440288" y="1783072"/>
            <a:ext cx="5004000" cy="2717775"/>
          </a:xfrm>
          <a:prstGeom prst="rect">
            <a:avLst/>
          </a:prstGeom>
        </p:spPr>
        <p:txBody>
          <a:bodyPr vert="horz" lIns="91440" tIns="45720" rIns="91440" bIns="45720" rtlCol="0" anchor="t" anchorCtr="0">
            <a:normAutofit fontScale="90000"/>
          </a:bodyPr>
          <a:lstStyle>
            <a:lvl1pPr algn="l" defTabSz="914400" rtl="0" eaLnBrk="1" latinLnBrk="0" hangingPunct="1">
              <a:lnSpc>
                <a:spcPct val="90000"/>
              </a:lnSpc>
              <a:spcBef>
                <a:spcPct val="0"/>
              </a:spcBef>
              <a:buNone/>
              <a:defRPr sz="3600" b="0" kern="1200" baseline="0">
                <a:solidFill>
                  <a:schemeClr val="bg1"/>
                </a:solidFill>
                <a:latin typeface="+mj-lt"/>
                <a:ea typeface="+mj-ea"/>
                <a:cs typeface="+mj-cs"/>
              </a:defRPr>
            </a:lvl1pPr>
          </a:lstStyle>
          <a:p>
            <a:r>
              <a:rPr lang="nl-NL" sz="2700" dirty="0"/>
              <a:t>BRO Basispresentaties</a:t>
            </a:r>
            <a:br>
              <a:rPr lang="nl-NL" dirty="0"/>
            </a:br>
            <a:br>
              <a:rPr lang="nl-NL" dirty="0"/>
            </a:br>
            <a:r>
              <a:rPr lang="nl-NL" dirty="0"/>
              <a:t>De Registratieobjecten</a:t>
            </a:r>
            <a:br>
              <a:rPr lang="nl-NL" dirty="0"/>
            </a:br>
            <a:br>
              <a:rPr lang="nl-NL" dirty="0"/>
            </a:br>
            <a:br>
              <a:rPr lang="nl-NL" sz="2000" dirty="0"/>
            </a:br>
            <a:br>
              <a:rPr lang="nl-NL" sz="2200" dirty="0"/>
            </a:br>
            <a:r>
              <a:rPr lang="nl-NL" sz="2200" dirty="0"/>
              <a:t>Versie 4</a:t>
            </a:r>
          </a:p>
        </p:txBody>
      </p:sp>
      <p:pic>
        <p:nvPicPr>
          <p:cNvPr id="10" name="Afbeelding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40288" y="4621073"/>
            <a:ext cx="3414486" cy="1768667"/>
          </a:xfrm>
          <a:prstGeom prst="rect">
            <a:avLst/>
          </a:prstGeom>
        </p:spPr>
      </p:pic>
    </p:spTree>
    <p:extLst>
      <p:ext uri="{BB962C8B-B14F-4D97-AF65-F5344CB8AC3E}">
        <p14:creationId xmlns:p14="http://schemas.microsoft.com/office/powerpoint/2010/main" val="1397585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2142" y="1185143"/>
            <a:ext cx="5083645" cy="5085169"/>
          </a:xfrm>
          <a:prstGeom prst="rect">
            <a:avLst/>
          </a:prstGeom>
        </p:spPr>
      </p:pic>
      <p:sp>
        <p:nvSpPr>
          <p:cNvPr id="3" name="Titel 2"/>
          <p:cNvSpPr>
            <a:spLocks noGrp="1"/>
          </p:cNvSpPr>
          <p:nvPr>
            <p:ph type="title"/>
          </p:nvPr>
        </p:nvSpPr>
        <p:spPr/>
        <p:txBody>
          <a:bodyPr/>
          <a:lstStyle/>
          <a:p>
            <a:r>
              <a:rPr lang="nl-NL" dirty="0">
                <a:solidFill>
                  <a:srgbClr val="E17000"/>
                </a:solidFill>
              </a:rPr>
              <a:t>Bodem- en grondonderzoek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10</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4999" y="2000560"/>
            <a:ext cx="7908925" cy="4385816"/>
          </a:xfrm>
          <a:prstGeom prst="rect">
            <a:avLst/>
          </a:prstGeom>
          <a:noFill/>
        </p:spPr>
        <p:txBody>
          <a:bodyPr wrap="square" rtlCol="0">
            <a:spAutoFit/>
          </a:bodyPr>
          <a:lstStyle/>
          <a:p>
            <a:r>
              <a:rPr lang="nl-NL" sz="2300"/>
              <a:t>In dit domein vallen 3 registratieobjecten:</a:t>
            </a:r>
          </a:p>
          <a:p>
            <a:endParaRPr lang="nl-NL" sz="2300"/>
          </a:p>
          <a:p>
            <a:pPr marL="285750" indent="-285750">
              <a:lnSpc>
                <a:spcPct val="150000"/>
              </a:lnSpc>
              <a:buClr>
                <a:srgbClr val="0070C0"/>
              </a:buClr>
              <a:buFont typeface="Arial" panose="020B0604020202020204" pitchFamily="34" charset="0"/>
              <a:buChar char="•"/>
            </a:pPr>
            <a:r>
              <a:rPr lang="nl-NL" sz="2300"/>
              <a:t>Geotechnisch sondeeronderzoek </a:t>
            </a:r>
          </a:p>
          <a:p>
            <a:pPr marL="285750" indent="-285750">
              <a:lnSpc>
                <a:spcPct val="150000"/>
              </a:lnSpc>
              <a:buClr>
                <a:srgbClr val="0070C0"/>
              </a:buClr>
              <a:buFont typeface="Arial" panose="020B0604020202020204" pitchFamily="34" charset="0"/>
              <a:buChar char="•"/>
            </a:pPr>
            <a:r>
              <a:rPr lang="nl-NL" sz="2300"/>
              <a:t>Booronderzoek</a:t>
            </a:r>
          </a:p>
          <a:p>
            <a:pPr marL="914400" lvl="1" indent="-457200">
              <a:buClr>
                <a:srgbClr val="0070C0"/>
              </a:buClr>
              <a:buFont typeface="Arial" panose="020B0604020202020204" pitchFamily="34" charset="0"/>
              <a:buChar char="•"/>
            </a:pPr>
            <a:r>
              <a:rPr lang="nl-NL"/>
              <a:t>Geotechnische boormonsterbeschrijving en -analyse</a:t>
            </a:r>
          </a:p>
          <a:p>
            <a:pPr marL="914400" lvl="1" indent="-457200">
              <a:buClr>
                <a:srgbClr val="0070C0"/>
              </a:buClr>
              <a:buFont typeface="Arial" panose="020B0604020202020204" pitchFamily="34" charset="0"/>
              <a:buChar char="•"/>
            </a:pPr>
            <a:r>
              <a:rPr lang="nl-NL"/>
              <a:t>Geologische boormonsterbeschrijving en -analyse</a:t>
            </a:r>
          </a:p>
          <a:p>
            <a:pPr marL="914400" lvl="1" indent="-457200">
              <a:buClr>
                <a:srgbClr val="0070C0"/>
              </a:buClr>
              <a:buFont typeface="Arial" panose="020B0604020202020204" pitchFamily="34" charset="0"/>
              <a:buChar char="•"/>
            </a:pPr>
            <a:r>
              <a:rPr lang="nl-NL"/>
              <a:t>Bodemkundige boormonsterbeschrijving en -analyse</a:t>
            </a:r>
            <a:br>
              <a:rPr lang="nl-NL" sz="2300"/>
            </a:br>
            <a:endParaRPr lang="nl-NL" sz="2300"/>
          </a:p>
          <a:p>
            <a:pPr marL="457200" indent="-457200">
              <a:buClr>
                <a:srgbClr val="0070C0"/>
              </a:buClr>
              <a:buFont typeface="Arial" panose="020B0604020202020204" pitchFamily="34" charset="0"/>
              <a:buChar char="•"/>
            </a:pPr>
            <a:r>
              <a:rPr lang="nl-NL" sz="2300"/>
              <a:t>Wandonderzoek </a:t>
            </a:r>
          </a:p>
          <a:p>
            <a:pPr marL="914400" lvl="1" indent="-457200">
              <a:buClr>
                <a:srgbClr val="0070C0"/>
              </a:buClr>
              <a:buFont typeface="Arial" panose="020B0604020202020204" pitchFamily="34" charset="0"/>
              <a:buChar char="•"/>
            </a:pPr>
            <a:r>
              <a:rPr lang="nl-NL"/>
              <a:t>Bodemkundige wandbeschrijving </a:t>
            </a:r>
          </a:p>
          <a:p>
            <a:pPr marL="914400" lvl="1" indent="-457200">
              <a:buClr>
                <a:srgbClr val="0070C0"/>
              </a:buClr>
              <a:buFont typeface="Arial" panose="020B0604020202020204" pitchFamily="34" charset="0"/>
              <a:buChar char="•"/>
            </a:pPr>
            <a:r>
              <a:rPr lang="nl-NL"/>
              <a:t>Bodemkundige wandmonsteranalyse </a:t>
            </a:r>
          </a:p>
          <a:p>
            <a:pPr marL="457200" indent="-457200">
              <a:buClr>
                <a:srgbClr val="0070C0"/>
              </a:buClr>
              <a:buFont typeface="Arial" panose="020B0604020202020204" pitchFamily="34" charset="0"/>
              <a:buChar char="•"/>
            </a:pPr>
            <a:endParaRPr lang="nl-NL"/>
          </a:p>
        </p:txBody>
      </p:sp>
      <p:pic>
        <p:nvPicPr>
          <p:cNvPr id="8" name="Tijdelijke aanduiding voor inhoud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spTree>
    <p:extLst>
      <p:ext uri="{BB962C8B-B14F-4D97-AF65-F5344CB8AC3E}">
        <p14:creationId xmlns:p14="http://schemas.microsoft.com/office/powerpoint/2010/main" val="4113570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E17000"/>
                </a:solidFill>
              </a:rPr>
              <a:t>Sondering, boring, wandonderzoek</a:t>
            </a:r>
          </a:p>
        </p:txBody>
      </p:sp>
      <p:sp>
        <p:nvSpPr>
          <p:cNvPr id="3" name="Tijdelijke aanduiding voor dianummer 2"/>
          <p:cNvSpPr>
            <a:spLocks noGrp="1"/>
          </p:cNvSpPr>
          <p:nvPr>
            <p:ph type="sldNum" sz="quarter" idx="12"/>
          </p:nvPr>
        </p:nvSpPr>
        <p:spPr/>
        <p:txBody>
          <a:bodyPr/>
          <a:lstStyle/>
          <a:p>
            <a:fld id="{10A0A6AF-03C5-477E-939A-E28F7E7F05EA}" type="slidenum">
              <a:rPr lang="nl-NL" smtClean="0"/>
              <a:pPr/>
              <a:t>11</a:t>
            </a:fld>
            <a:endParaRPr lang="nl-NL"/>
          </a:p>
        </p:txBody>
      </p:sp>
      <p:sp>
        <p:nvSpPr>
          <p:cNvPr id="4" name="Tijdelijke aanduiding voor voettekst 3"/>
          <p:cNvSpPr>
            <a:spLocks noGrp="1"/>
          </p:cNvSpPr>
          <p:nvPr>
            <p:ph type="ftr" sz="quarter" idx="3"/>
          </p:nvPr>
        </p:nvSpPr>
        <p:spPr/>
        <p:txBody>
          <a:bodyPr/>
          <a:lstStyle/>
          <a:p>
            <a:r>
              <a:rPr lang="nl-NL"/>
              <a:t>BRO Basispresentaties | De registratieobjecten</a:t>
            </a:r>
          </a:p>
        </p:txBody>
      </p:sp>
      <p:pic>
        <p:nvPicPr>
          <p:cNvPr id="5" name="Afbeelding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600" y="2865164"/>
            <a:ext cx="3109135" cy="3236327"/>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02250" y="4483327"/>
            <a:ext cx="2757354" cy="1605691"/>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67705" y="2259884"/>
            <a:ext cx="2420234" cy="3841607"/>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5096" y="3563575"/>
            <a:ext cx="2137634" cy="2525443"/>
          </a:xfrm>
          <a:prstGeom prst="rect">
            <a:avLst/>
          </a:prstGeom>
        </p:spPr>
      </p:pic>
      <p:pic>
        <p:nvPicPr>
          <p:cNvPr id="9" name="Afbeelding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73934" y="352447"/>
            <a:ext cx="2348178" cy="2348178"/>
          </a:xfrm>
          <a:prstGeom prst="rect">
            <a:avLst/>
          </a:prstGeom>
        </p:spPr>
      </p:pic>
    </p:spTree>
    <p:extLst>
      <p:ext uri="{BB962C8B-B14F-4D97-AF65-F5344CB8AC3E}">
        <p14:creationId xmlns:p14="http://schemas.microsoft.com/office/powerpoint/2010/main" val="265504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Bodem en ondergrond praktijkvoorbeeld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12</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8"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2861060"/>
            <a:ext cx="4648201" cy="2973416"/>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794" y="2919180"/>
            <a:ext cx="4656526" cy="2973416"/>
          </a:xfrm>
          <a:prstGeom prst="rect">
            <a:avLst/>
          </a:prstGeom>
        </p:spPr>
      </p:pic>
      <p:sp>
        <p:nvSpPr>
          <p:cNvPr id="11" name="Tekstvak 10"/>
          <p:cNvSpPr txBox="1"/>
          <p:nvPr/>
        </p:nvSpPr>
        <p:spPr>
          <a:xfrm>
            <a:off x="635000" y="2000560"/>
            <a:ext cx="4394200" cy="646331"/>
          </a:xfrm>
          <a:prstGeom prst="rect">
            <a:avLst/>
          </a:prstGeom>
          <a:noFill/>
        </p:spPr>
        <p:txBody>
          <a:bodyPr wrap="square" rtlCol="0">
            <a:spAutoFit/>
          </a:bodyPr>
          <a:lstStyle/>
          <a:p>
            <a:r>
              <a:rPr lang="nl-NL"/>
              <a:t>Verbreding N33 bij Groningen</a:t>
            </a:r>
          </a:p>
          <a:p>
            <a:r>
              <a:rPr lang="nl-NL"/>
              <a:t>3D beelden in GeoTOP</a:t>
            </a:r>
          </a:p>
        </p:txBody>
      </p:sp>
    </p:spTree>
    <p:extLst>
      <p:ext uri="{BB962C8B-B14F-4D97-AF65-F5344CB8AC3E}">
        <p14:creationId xmlns:p14="http://schemas.microsoft.com/office/powerpoint/2010/main" val="70684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60D7F2A-4477-4AAA-185B-15279FEC85D5}"/>
              </a:ext>
            </a:extLst>
          </p:cNvPr>
          <p:cNvSpPr>
            <a:spLocks noGrp="1"/>
          </p:cNvSpPr>
          <p:nvPr>
            <p:ph type="title"/>
          </p:nvPr>
        </p:nvSpPr>
        <p:spPr/>
        <p:txBody>
          <a:bodyPr/>
          <a:lstStyle/>
          <a:p>
            <a:r>
              <a:rPr lang="nl-NL" dirty="0">
                <a:solidFill>
                  <a:srgbClr val="E17000"/>
                </a:solidFill>
              </a:rPr>
              <a:t>Milieukwaliteit</a:t>
            </a:r>
          </a:p>
        </p:txBody>
      </p:sp>
      <p:sp>
        <p:nvSpPr>
          <p:cNvPr id="4" name="Tijdelijke aanduiding voor dianummer 3">
            <a:extLst>
              <a:ext uri="{FF2B5EF4-FFF2-40B4-BE49-F238E27FC236}">
                <a16:creationId xmlns:a16="http://schemas.microsoft.com/office/drawing/2014/main" id="{A80DDDE4-CF78-D095-BA87-B781C5626D83}"/>
              </a:ext>
            </a:extLst>
          </p:cNvPr>
          <p:cNvSpPr>
            <a:spLocks noGrp="1"/>
          </p:cNvSpPr>
          <p:nvPr>
            <p:ph type="sldNum" sz="quarter" idx="12"/>
          </p:nvPr>
        </p:nvSpPr>
        <p:spPr/>
        <p:txBody>
          <a:bodyPr/>
          <a:lstStyle/>
          <a:p>
            <a:fld id="{10A0A6AF-03C5-477E-939A-E28F7E7F05EA}" type="slidenum">
              <a:rPr lang="nl-NL" smtClean="0"/>
              <a:pPr/>
              <a:t>13</a:t>
            </a:fld>
            <a:endParaRPr lang="nl-NL"/>
          </a:p>
        </p:txBody>
      </p:sp>
      <p:sp>
        <p:nvSpPr>
          <p:cNvPr id="5" name="Tijdelijke aanduiding voor voettekst 4">
            <a:extLst>
              <a:ext uri="{FF2B5EF4-FFF2-40B4-BE49-F238E27FC236}">
                <a16:creationId xmlns:a16="http://schemas.microsoft.com/office/drawing/2014/main" id="{32607425-C0F0-C0EF-C1D4-ADF66EB4ABD9}"/>
              </a:ext>
            </a:extLst>
          </p:cNvPr>
          <p:cNvSpPr>
            <a:spLocks noGrp="1"/>
          </p:cNvSpPr>
          <p:nvPr>
            <p:ph type="ftr" sz="quarter" idx="3"/>
          </p:nvPr>
        </p:nvSpPr>
        <p:spPr/>
        <p:txBody>
          <a:bodyPr/>
          <a:lstStyle/>
          <a:p>
            <a:r>
              <a:rPr lang="nl-NL"/>
              <a:t>BRO Basispresentaties | De registratieobjecten</a:t>
            </a:r>
          </a:p>
        </p:txBody>
      </p:sp>
      <p:pic>
        <p:nvPicPr>
          <p:cNvPr id="6" name="Afbeelding 5" descr="Afbeelding met tekst, Lettertype, symbool, teken&#10;&#10;Automatisch gegenereerde beschrijving">
            <a:extLst>
              <a:ext uri="{FF2B5EF4-FFF2-40B4-BE49-F238E27FC236}">
                <a16:creationId xmlns:a16="http://schemas.microsoft.com/office/drawing/2014/main" id="{32A8C562-E843-D8AB-0353-94EF9B1F8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809" y="386297"/>
            <a:ext cx="2280478" cy="2280478"/>
          </a:xfrm>
          <a:prstGeom prst="rect">
            <a:avLst/>
          </a:prstGeom>
        </p:spPr>
      </p:pic>
      <p:sp>
        <p:nvSpPr>
          <p:cNvPr id="8" name="Tekstvak 7">
            <a:extLst>
              <a:ext uri="{FF2B5EF4-FFF2-40B4-BE49-F238E27FC236}">
                <a16:creationId xmlns:a16="http://schemas.microsoft.com/office/drawing/2014/main" id="{54F6F4A0-347C-6AAF-E573-162C9D4C6D61}"/>
              </a:ext>
            </a:extLst>
          </p:cNvPr>
          <p:cNvSpPr txBox="1"/>
          <p:nvPr/>
        </p:nvSpPr>
        <p:spPr>
          <a:xfrm>
            <a:off x="635001" y="2000560"/>
            <a:ext cx="10923588" cy="3477875"/>
          </a:xfrm>
          <a:prstGeom prst="rect">
            <a:avLst/>
          </a:prstGeom>
          <a:noFill/>
        </p:spPr>
        <p:txBody>
          <a:bodyPr wrap="square" lIns="91440" tIns="45720" rIns="91440" bIns="45720" rtlCol="0" anchor="t">
            <a:spAutoFit/>
          </a:bodyPr>
          <a:lstStyle/>
          <a:p>
            <a:endParaRPr lang="nl-NL" sz="20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endParaRPr lang="nl-NL" sz="20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r>
              <a:rPr lang="nl-NL" sz="20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Overal waar professionele graafwerkzaamheden plaatsvinden,</a:t>
            </a:r>
          </a:p>
          <a:p>
            <a:r>
              <a:rPr lang="nl-NL" sz="20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is milieukwaliteit aan de orde. </a:t>
            </a:r>
          </a:p>
          <a:p>
            <a:endParaRPr lang="nl-NL" sz="2000" dirty="0">
              <a:solidFill>
                <a:srgbClr val="222222"/>
              </a:solidFill>
              <a:latin typeface="Verdana" panose="020B0604030504040204" pitchFamily="34" charset="0"/>
              <a:ea typeface="Verdana" panose="020B0604030504040204" pitchFamily="34" charset="0"/>
              <a:cs typeface="Verdana" panose="020B0604030504040204" pitchFamily="34" charset="0"/>
            </a:endParaRPr>
          </a:p>
          <a:p>
            <a:r>
              <a:rPr lang="nl-NL" sz="20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In dit domein staan de bodemonderzoeken </a:t>
            </a:r>
            <a:r>
              <a:rPr lang="nl-NL" sz="2000" b="0" i="0" dirty="0">
                <a:solidFill>
                  <a:srgbClr val="222222"/>
                </a:solidFill>
                <a:effectLst/>
                <a:latin typeface="Verdana"/>
                <a:ea typeface="Verdana"/>
                <a:cs typeface="Verdana" panose="020B0604030504040204" pitchFamily="34" charset="0"/>
              </a:rPr>
              <a:t>centraal waarmee de </a:t>
            </a:r>
            <a:r>
              <a:rPr lang="nl-NL" sz="2000" dirty="0">
                <a:solidFill>
                  <a:srgbClr val="222222"/>
                </a:solidFill>
                <a:latin typeface="Verdana"/>
                <a:ea typeface="Verdana"/>
                <a:cs typeface="Verdana" panose="020B0604030504040204" pitchFamily="34" charset="0"/>
              </a:rPr>
              <a:t>milieuhygiënische</a:t>
            </a:r>
            <a:r>
              <a:rPr lang="nl-NL" sz="2000" b="0" i="0" dirty="0">
                <a:solidFill>
                  <a:srgbClr val="222222"/>
                </a:solidFill>
                <a:effectLst/>
                <a:latin typeface="Verdana"/>
                <a:ea typeface="Verdana"/>
                <a:cs typeface="Verdana" panose="020B0604030504040204" pitchFamily="34" charset="0"/>
              </a:rPr>
              <a:t> bodemkwaliteit in Nederland wordt bepaald. </a:t>
            </a:r>
          </a:p>
          <a:p>
            <a:r>
              <a:rPr lang="nl-NL" sz="2000" b="0" i="0" dirty="0">
                <a:solidFill>
                  <a:srgbClr val="222222"/>
                </a:solidFill>
                <a:effectLst/>
                <a:latin typeface="Verdana"/>
                <a:ea typeface="Verdana"/>
                <a:cs typeface="Verdana" panose="020B0604030504040204" pitchFamily="34" charset="0"/>
              </a:rPr>
              <a:t>En de overheidsbesluiten die op basis van deze onderzoeken genomen worden. </a:t>
            </a:r>
          </a:p>
          <a:p>
            <a:endParaRPr lang="nl-NL" sz="2000" dirty="0">
              <a:solidFill>
                <a:srgbClr val="222222"/>
              </a:solidFill>
              <a:latin typeface="Verdana" panose="020B0604030504040204" pitchFamily="34" charset="0"/>
              <a:ea typeface="Verdana" panose="020B0604030504040204" pitchFamily="34" charset="0"/>
              <a:cs typeface="Verdana" panose="020B0604030504040204" pitchFamily="34" charset="0"/>
            </a:endParaRPr>
          </a:p>
          <a:p>
            <a:endParaRPr lang="nl-NL" sz="2000" dirty="0">
              <a:solidFill>
                <a:srgbClr val="222222"/>
              </a:solidFill>
              <a:latin typeface="Verdana" panose="020B0604030504040204" pitchFamily="34" charset="0"/>
              <a:ea typeface="Verdana" panose="020B0604030504040204" pitchFamily="34" charset="0"/>
              <a:cs typeface="Verdana" panose="020B0604030504040204" pitchFamily="34" charset="0"/>
            </a:endParaRPr>
          </a:p>
          <a:p>
            <a:endParaRPr lang="nl-NL" sz="2000" dirty="0">
              <a:solidFill>
                <a:srgbClr val="22222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8016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736D4C6-91D1-76B0-1B78-520BFA60E287}"/>
              </a:ext>
            </a:extLst>
          </p:cNvPr>
          <p:cNvSpPr>
            <a:spLocks noGrp="1"/>
          </p:cNvSpPr>
          <p:nvPr>
            <p:ph idx="1"/>
          </p:nvPr>
        </p:nvSpPr>
        <p:spPr/>
        <p:txBody>
          <a:bodyPr numCol="1"/>
          <a:lstStyle/>
          <a:p>
            <a:pPr marL="0" indent="0">
              <a:buNone/>
            </a:pPr>
            <a:r>
              <a:rPr lang="nl-NL" sz="2000" b="1" i="0" dirty="0">
                <a:solidFill>
                  <a:srgbClr val="E17000"/>
                </a:solidFill>
                <a:effectLst/>
                <a:latin typeface="Verdana"/>
                <a:ea typeface="Verdana"/>
                <a:cs typeface="Verdana" panose="020B0604030504040204" pitchFamily="34" charset="0"/>
              </a:rPr>
              <a:t>Wat je wil weten:</a:t>
            </a:r>
            <a:br>
              <a:rPr lang="nl-NL" sz="2000" b="1" i="0" dirty="0">
                <a:solidFill>
                  <a:srgbClr val="E17000"/>
                </a:solidFill>
                <a:effectLst/>
                <a:latin typeface="Verdana"/>
                <a:ea typeface="Verdana"/>
                <a:cs typeface="Verdana" panose="020B0604030504040204" pitchFamily="34" charset="0"/>
              </a:rPr>
            </a:br>
            <a:endParaRPr lang="nl-NL" sz="2000" b="1" i="0" dirty="0">
              <a:solidFill>
                <a:srgbClr val="E17000"/>
              </a:solidFill>
              <a:effectLst/>
              <a:latin typeface="Verdana"/>
              <a:ea typeface="Verdana"/>
              <a:cs typeface="Verdana" panose="020B0604030504040204" pitchFamily="34" charset="0"/>
            </a:endParaRPr>
          </a:p>
          <a:p>
            <a:pPr marL="457200" indent="-457200">
              <a:buFont typeface="Arial,Sans-Serif" panose="020B0604020202020204" pitchFamily="34" charset="0"/>
              <a:buChar char="•"/>
            </a:pPr>
            <a:r>
              <a:rPr lang="nl-NL" sz="2000" b="0" i="0" dirty="0">
                <a:solidFill>
                  <a:srgbClr val="222222"/>
                </a:solidFill>
                <a:effectLst/>
                <a:latin typeface="Verdana"/>
                <a:ea typeface="Verdana"/>
                <a:cs typeface="Verdana" panose="020B0604030504040204" pitchFamily="34" charset="0"/>
              </a:rPr>
              <a:t>Risico’s van vervuilde grond voor mens en milieu</a:t>
            </a:r>
            <a:br>
              <a:rPr lang="nl-NL" sz="2000" b="0" i="0" dirty="0">
                <a:solidFill>
                  <a:srgbClr val="222222"/>
                </a:solidFill>
                <a:effectLst/>
                <a:latin typeface="Verdana"/>
                <a:ea typeface="Verdana"/>
                <a:cs typeface="Verdana" panose="020B0604030504040204" pitchFamily="34" charset="0"/>
              </a:rPr>
            </a:br>
            <a:endParaRPr lang="nl-NL" sz="2000" b="0" i="0" dirty="0">
              <a:solidFill>
                <a:srgbClr val="222222"/>
              </a:solidFill>
              <a:effectLst/>
              <a:latin typeface="Verdana"/>
              <a:ea typeface="Verdana"/>
              <a:cs typeface="Verdana" panose="020B0604030504040204" pitchFamily="34" charset="0"/>
            </a:endParaRPr>
          </a:p>
          <a:p>
            <a:pPr marL="457200" indent="-457200">
              <a:buFont typeface="Arial,Sans-Serif" panose="020B0604020202020204" pitchFamily="34" charset="0"/>
              <a:buChar char="•"/>
            </a:pPr>
            <a:r>
              <a:rPr lang="nl-NL" sz="2000" dirty="0">
                <a:solidFill>
                  <a:srgbClr val="222222"/>
                </a:solidFill>
                <a:latin typeface="Verdana"/>
                <a:ea typeface="Verdana"/>
                <a:cs typeface="Verdana" panose="020B0604030504040204" pitchFamily="34" charset="0"/>
              </a:rPr>
              <a:t>Kun je veilig werken (</a:t>
            </a:r>
            <a:r>
              <a:rPr lang="nl-NL" sz="2000" b="0" i="0" dirty="0">
                <a:solidFill>
                  <a:srgbClr val="222222"/>
                </a:solidFill>
                <a:effectLst/>
                <a:latin typeface="Verdana"/>
                <a:ea typeface="Verdana"/>
                <a:cs typeface="Verdana" panose="020B0604030504040204" pitchFamily="34" charset="0"/>
              </a:rPr>
              <a:t>Arbowet)? Degenen die graven moeten weten waar ze al dan niet aan blootgesteld worden.</a:t>
            </a:r>
            <a:r>
              <a:rPr lang="nl-NL" sz="2000" dirty="0">
                <a:solidFill>
                  <a:srgbClr val="222222"/>
                </a:solidFill>
                <a:latin typeface="Verdana"/>
                <a:ea typeface="Verdana"/>
                <a:cs typeface="Verdana" panose="020B0604030504040204" pitchFamily="34" charset="0"/>
              </a:rPr>
              <a:t> Dit is bijvoorbeeld het geval bij a</a:t>
            </a:r>
            <a:r>
              <a:rPr lang="nl-NL" sz="2000" dirty="0">
                <a:solidFill>
                  <a:srgbClr val="000000"/>
                </a:solidFill>
                <a:latin typeface="Verdana"/>
                <a:ea typeface="Verdana"/>
                <a:cs typeface="Verdana" panose="020B0604030504040204" pitchFamily="34" charset="0"/>
              </a:rPr>
              <a:t>anleg en onderhoud van riolering, bouwwerken, infra.</a:t>
            </a:r>
            <a:endParaRPr lang="en-US" sz="2000" dirty="0">
              <a:solidFill>
                <a:srgbClr val="000000"/>
              </a:solidFill>
              <a:latin typeface="Verdana"/>
              <a:ea typeface="Verdana"/>
              <a:cs typeface="Verdana" panose="020B0604030504040204" pitchFamily="34" charset="0"/>
            </a:endParaRPr>
          </a:p>
          <a:p>
            <a:pPr marL="342900" indent="-342900">
              <a:buFont typeface="Arial" panose="020B0604020202020204" pitchFamily="34" charset="0"/>
              <a:buChar char="•"/>
            </a:pPr>
            <a:endParaRPr lang="nl-NL" sz="20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nl-NL" sz="2000" dirty="0">
                <a:solidFill>
                  <a:srgbClr val="222222"/>
                </a:solidFill>
                <a:latin typeface="Verdana"/>
                <a:ea typeface="Verdana"/>
                <a:cs typeface="Verdana" panose="020B0604030504040204" pitchFamily="34" charset="0"/>
              </a:rPr>
              <a:t>Wat is de kwaliteit van de landbodem en het grondwater? Zo kun je bepalen of de grond hergebruikt kan worden.</a:t>
            </a:r>
            <a:endParaRPr lang="nl-NL" sz="2000" dirty="0">
              <a:solidFill>
                <a:srgbClr val="222222"/>
              </a:solidFill>
              <a:latin typeface="Verdana" panose="020B0604030504040204" pitchFamily="34" charset="0"/>
              <a:ea typeface="Verdana" panose="020B0604030504040204" pitchFamily="34" charset="0"/>
              <a:cs typeface="Verdana" panose="020B0604030504040204" pitchFamily="34" charset="0"/>
            </a:endParaRPr>
          </a:p>
          <a:p>
            <a:endParaRPr lang="nl-NL" dirty="0"/>
          </a:p>
        </p:txBody>
      </p:sp>
      <p:sp>
        <p:nvSpPr>
          <p:cNvPr id="3" name="Titel 2">
            <a:extLst>
              <a:ext uri="{FF2B5EF4-FFF2-40B4-BE49-F238E27FC236}">
                <a16:creationId xmlns:a16="http://schemas.microsoft.com/office/drawing/2014/main" id="{43CEA256-5353-9EAC-77D4-027529E538E0}"/>
              </a:ext>
            </a:extLst>
          </p:cNvPr>
          <p:cNvSpPr>
            <a:spLocks noGrp="1"/>
          </p:cNvSpPr>
          <p:nvPr>
            <p:ph type="title"/>
          </p:nvPr>
        </p:nvSpPr>
        <p:spPr/>
        <p:txBody>
          <a:bodyPr/>
          <a:lstStyle/>
          <a:p>
            <a:r>
              <a:rPr lang="nl-NL" dirty="0">
                <a:solidFill>
                  <a:srgbClr val="E17000"/>
                </a:solidFill>
              </a:rPr>
              <a:t>Milieukwaliteit</a:t>
            </a:r>
          </a:p>
        </p:txBody>
      </p:sp>
      <p:sp>
        <p:nvSpPr>
          <p:cNvPr id="4" name="Tijdelijke aanduiding voor dianummer 3">
            <a:extLst>
              <a:ext uri="{FF2B5EF4-FFF2-40B4-BE49-F238E27FC236}">
                <a16:creationId xmlns:a16="http://schemas.microsoft.com/office/drawing/2014/main" id="{3F600FF4-7873-0809-C61A-29BD12B4B7EB}"/>
              </a:ext>
            </a:extLst>
          </p:cNvPr>
          <p:cNvSpPr>
            <a:spLocks noGrp="1"/>
          </p:cNvSpPr>
          <p:nvPr>
            <p:ph type="sldNum" sz="quarter" idx="12"/>
          </p:nvPr>
        </p:nvSpPr>
        <p:spPr/>
        <p:txBody>
          <a:bodyPr/>
          <a:lstStyle/>
          <a:p>
            <a:fld id="{10A0A6AF-03C5-477E-939A-E28F7E7F05EA}" type="slidenum">
              <a:rPr lang="nl-NL" smtClean="0"/>
              <a:pPr/>
              <a:t>14</a:t>
            </a:fld>
            <a:endParaRPr lang="nl-NL"/>
          </a:p>
        </p:txBody>
      </p:sp>
      <p:sp>
        <p:nvSpPr>
          <p:cNvPr id="5" name="Tijdelijke aanduiding voor voettekst 4">
            <a:extLst>
              <a:ext uri="{FF2B5EF4-FFF2-40B4-BE49-F238E27FC236}">
                <a16:creationId xmlns:a16="http://schemas.microsoft.com/office/drawing/2014/main" id="{0B5C0A9A-FC34-4A41-1D57-985B173A6B55}"/>
              </a:ext>
            </a:extLst>
          </p:cNvPr>
          <p:cNvSpPr>
            <a:spLocks noGrp="1"/>
          </p:cNvSpPr>
          <p:nvPr>
            <p:ph type="ftr" sz="quarter" idx="3"/>
          </p:nvPr>
        </p:nvSpPr>
        <p:spPr/>
        <p:txBody>
          <a:bodyPr/>
          <a:lstStyle/>
          <a:p>
            <a:r>
              <a:rPr lang="nl-NL"/>
              <a:t>BRO Basispresentaties | De registratieobjecten</a:t>
            </a:r>
          </a:p>
        </p:txBody>
      </p:sp>
      <p:pic>
        <p:nvPicPr>
          <p:cNvPr id="6" name="Afbeelding 5" descr="Afbeelding met tekst, Lettertype, symbool, teken&#10;&#10;Automatisch gegenereerde beschrijving">
            <a:extLst>
              <a:ext uri="{FF2B5EF4-FFF2-40B4-BE49-F238E27FC236}">
                <a16:creationId xmlns:a16="http://schemas.microsoft.com/office/drawing/2014/main" id="{EB8FE242-9780-8555-D47A-026388C04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1809" y="386297"/>
            <a:ext cx="2280478" cy="2280478"/>
          </a:xfrm>
          <a:prstGeom prst="rect">
            <a:avLst/>
          </a:prstGeom>
        </p:spPr>
      </p:pic>
    </p:spTree>
    <p:extLst>
      <p:ext uri="{BB962C8B-B14F-4D97-AF65-F5344CB8AC3E}">
        <p14:creationId xmlns:p14="http://schemas.microsoft.com/office/powerpoint/2010/main" val="3348943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60D7F2A-4477-4AAA-185B-15279FEC85D5}"/>
              </a:ext>
            </a:extLst>
          </p:cNvPr>
          <p:cNvSpPr>
            <a:spLocks noGrp="1"/>
          </p:cNvSpPr>
          <p:nvPr>
            <p:ph type="title"/>
          </p:nvPr>
        </p:nvSpPr>
        <p:spPr/>
        <p:txBody>
          <a:bodyPr/>
          <a:lstStyle/>
          <a:p>
            <a:r>
              <a:rPr lang="nl-NL" dirty="0">
                <a:solidFill>
                  <a:srgbClr val="E17000"/>
                </a:solidFill>
              </a:rPr>
              <a:t>Milieukwaliteit</a:t>
            </a:r>
          </a:p>
        </p:txBody>
      </p:sp>
      <p:sp>
        <p:nvSpPr>
          <p:cNvPr id="4" name="Tijdelijke aanduiding voor dianummer 3">
            <a:extLst>
              <a:ext uri="{FF2B5EF4-FFF2-40B4-BE49-F238E27FC236}">
                <a16:creationId xmlns:a16="http://schemas.microsoft.com/office/drawing/2014/main" id="{A80DDDE4-CF78-D095-BA87-B781C5626D83}"/>
              </a:ext>
            </a:extLst>
          </p:cNvPr>
          <p:cNvSpPr>
            <a:spLocks noGrp="1"/>
          </p:cNvSpPr>
          <p:nvPr>
            <p:ph type="sldNum" sz="quarter" idx="12"/>
          </p:nvPr>
        </p:nvSpPr>
        <p:spPr/>
        <p:txBody>
          <a:bodyPr/>
          <a:lstStyle/>
          <a:p>
            <a:fld id="{10A0A6AF-03C5-477E-939A-E28F7E7F05EA}" type="slidenum">
              <a:rPr lang="nl-NL" smtClean="0"/>
              <a:pPr/>
              <a:t>15</a:t>
            </a:fld>
            <a:endParaRPr lang="nl-NL"/>
          </a:p>
        </p:txBody>
      </p:sp>
      <p:sp>
        <p:nvSpPr>
          <p:cNvPr id="5" name="Tijdelijke aanduiding voor voettekst 4">
            <a:extLst>
              <a:ext uri="{FF2B5EF4-FFF2-40B4-BE49-F238E27FC236}">
                <a16:creationId xmlns:a16="http://schemas.microsoft.com/office/drawing/2014/main" id="{32607425-C0F0-C0EF-C1D4-ADF66EB4ABD9}"/>
              </a:ext>
            </a:extLst>
          </p:cNvPr>
          <p:cNvSpPr>
            <a:spLocks noGrp="1"/>
          </p:cNvSpPr>
          <p:nvPr>
            <p:ph type="ftr" sz="quarter" idx="3"/>
          </p:nvPr>
        </p:nvSpPr>
        <p:spPr/>
        <p:txBody>
          <a:bodyPr/>
          <a:lstStyle/>
          <a:p>
            <a:r>
              <a:rPr lang="nl-NL"/>
              <a:t>BRO Basispresentaties | De registratieobjecten</a:t>
            </a:r>
          </a:p>
        </p:txBody>
      </p:sp>
      <p:sp>
        <p:nvSpPr>
          <p:cNvPr id="8" name="Tekstvak 7">
            <a:extLst>
              <a:ext uri="{FF2B5EF4-FFF2-40B4-BE49-F238E27FC236}">
                <a16:creationId xmlns:a16="http://schemas.microsoft.com/office/drawing/2014/main" id="{54F6F4A0-347C-6AAF-E573-162C9D4C6D61}"/>
              </a:ext>
            </a:extLst>
          </p:cNvPr>
          <p:cNvSpPr txBox="1"/>
          <p:nvPr/>
        </p:nvSpPr>
        <p:spPr>
          <a:xfrm>
            <a:off x="635001" y="2000560"/>
            <a:ext cx="10923588" cy="3170099"/>
          </a:xfrm>
          <a:prstGeom prst="rect">
            <a:avLst/>
          </a:prstGeom>
          <a:noFill/>
        </p:spPr>
        <p:txBody>
          <a:bodyPr wrap="square" lIns="91440" tIns="45720" rIns="91440" bIns="45720" rtlCol="0" anchor="t">
            <a:spAutoFit/>
          </a:bodyPr>
          <a:lstStyle/>
          <a:p>
            <a:r>
              <a:rPr lang="nl-NL" sz="2000" b="0" i="0" dirty="0">
                <a:solidFill>
                  <a:srgbClr val="222222"/>
                </a:solidFill>
                <a:effectLst/>
                <a:latin typeface="+mj-lt"/>
              </a:rPr>
              <a:t>Onder het domein Milieukwaliteit vallen twee registratieobjecten:</a:t>
            </a:r>
          </a:p>
          <a:p>
            <a:endParaRPr lang="nl-NL" sz="2000" dirty="0">
              <a:solidFill>
                <a:srgbClr val="222222"/>
              </a:solidFill>
              <a:latin typeface="+mj-lt"/>
            </a:endParaRPr>
          </a:p>
          <a:p>
            <a:pPr marL="342900" indent="-342900">
              <a:buFont typeface="Arial" panose="020B0604020202020204" pitchFamily="34" charset="0"/>
              <a:buChar char="•"/>
            </a:pPr>
            <a:r>
              <a:rPr lang="nl-NL" sz="2000" b="1" dirty="0">
                <a:solidFill>
                  <a:srgbClr val="222222"/>
                </a:solidFill>
                <a:latin typeface="+mj-lt"/>
              </a:rPr>
              <a:t>Milieuhygiënisch Bodemonderzoek (SAD)</a:t>
            </a:r>
            <a:br>
              <a:rPr lang="nl-NL" sz="2000" dirty="0">
                <a:solidFill>
                  <a:srgbClr val="222222"/>
                </a:solidFill>
                <a:latin typeface="+mj-lt"/>
              </a:rPr>
            </a:br>
            <a:r>
              <a:rPr lang="nl-NL" sz="2000" b="0" i="0" dirty="0">
                <a:solidFill>
                  <a:srgbClr val="222222"/>
                </a:solidFill>
                <a:effectLst/>
                <a:latin typeface="+mj-lt"/>
              </a:rPr>
              <a:t>Het kwantitatieve onderzoek naar de aard en gehalten van stoffen in de bodem met als doel vast te stellen of er sprake is van bodemverontreiniging.</a:t>
            </a:r>
            <a:br>
              <a:rPr lang="nl-NL" sz="2000" dirty="0">
                <a:solidFill>
                  <a:srgbClr val="222222"/>
                </a:solidFill>
                <a:latin typeface="+mj-lt"/>
              </a:rPr>
            </a:br>
            <a:endParaRPr lang="nl-NL" sz="2000" dirty="0">
              <a:solidFill>
                <a:srgbClr val="222222"/>
              </a:solidFill>
              <a:latin typeface="+mj-lt"/>
            </a:endParaRPr>
          </a:p>
          <a:p>
            <a:pPr marL="342900" indent="-342900">
              <a:buFont typeface="Arial" panose="020B0604020202020204" pitchFamily="34" charset="0"/>
              <a:buChar char="•"/>
            </a:pPr>
            <a:r>
              <a:rPr lang="nl-NL" sz="2000" b="1" dirty="0">
                <a:solidFill>
                  <a:srgbClr val="222222"/>
                </a:solidFill>
                <a:latin typeface="+mj-lt"/>
              </a:rPr>
              <a:t>Overheidsbesluit bodemverontreiniging (SLD)</a:t>
            </a:r>
            <a:br>
              <a:rPr lang="nl-NL" sz="2000" b="1" dirty="0">
                <a:solidFill>
                  <a:srgbClr val="222222"/>
                </a:solidFill>
                <a:latin typeface="+mj-lt"/>
              </a:rPr>
            </a:br>
            <a:r>
              <a:rPr lang="nl-NL" sz="2000" b="0" i="0" dirty="0">
                <a:solidFill>
                  <a:srgbClr val="222222"/>
                </a:solidFill>
                <a:effectLst/>
                <a:latin typeface="+mj-lt"/>
              </a:rPr>
              <a:t>De wettelijke status van de </a:t>
            </a:r>
            <a:r>
              <a:rPr lang="nl-NL" sz="2000" b="0" i="0" dirty="0" err="1">
                <a:solidFill>
                  <a:srgbClr val="222222"/>
                </a:solidFill>
                <a:effectLst/>
                <a:latin typeface="+mj-lt"/>
              </a:rPr>
              <a:t>onderzoekslocatie</a:t>
            </a:r>
            <a:r>
              <a:rPr lang="nl-NL" sz="2000" b="0" i="0" dirty="0">
                <a:solidFill>
                  <a:srgbClr val="222222"/>
                </a:solidFill>
                <a:effectLst/>
                <a:latin typeface="+mj-lt"/>
              </a:rPr>
              <a:t> binnen het kader van de aanpak van bodemverontreiniging volgens de Wet bodembescherming (</a:t>
            </a:r>
            <a:r>
              <a:rPr lang="nl-NL" sz="2000" b="0" i="0" dirty="0" err="1">
                <a:solidFill>
                  <a:srgbClr val="222222"/>
                </a:solidFill>
                <a:effectLst/>
                <a:latin typeface="+mj-lt"/>
              </a:rPr>
              <a:t>Wbb</a:t>
            </a:r>
            <a:r>
              <a:rPr lang="nl-NL" sz="2000" b="0" i="0" dirty="0">
                <a:solidFill>
                  <a:srgbClr val="222222"/>
                </a:solidFill>
                <a:effectLst/>
                <a:latin typeface="+mj-lt"/>
              </a:rPr>
              <a:t>) of uitvoeren van milieubelastende activiteiten onder de Omgevingswet.</a:t>
            </a:r>
            <a:endParaRPr lang="nl-NL" sz="2000" b="1" dirty="0">
              <a:solidFill>
                <a:srgbClr val="222222"/>
              </a:solidFill>
              <a:latin typeface="+mj-lt"/>
            </a:endParaRPr>
          </a:p>
        </p:txBody>
      </p:sp>
      <p:pic>
        <p:nvPicPr>
          <p:cNvPr id="7" name="Afbeelding 6" descr="Afbeelding met tekst, schermopname, Lettertype, diagram&#10;&#10;Automatisch gegenereerde beschrijving">
            <a:extLst>
              <a:ext uri="{FF2B5EF4-FFF2-40B4-BE49-F238E27FC236}">
                <a16:creationId xmlns:a16="http://schemas.microsoft.com/office/drawing/2014/main" id="{D122D19C-CE11-AF34-B5E5-6316F46E3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026" y="314512"/>
            <a:ext cx="2782957" cy="2782957"/>
          </a:xfrm>
          <a:prstGeom prst="rect">
            <a:avLst/>
          </a:prstGeom>
        </p:spPr>
      </p:pic>
    </p:spTree>
    <p:extLst>
      <p:ext uri="{BB962C8B-B14F-4D97-AF65-F5344CB8AC3E}">
        <p14:creationId xmlns:p14="http://schemas.microsoft.com/office/powerpoint/2010/main" val="4077442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66045C-1064-E959-E74F-DD33D5DD1422}"/>
              </a:ext>
            </a:extLst>
          </p:cNvPr>
          <p:cNvSpPr>
            <a:spLocks noGrp="1"/>
          </p:cNvSpPr>
          <p:nvPr>
            <p:ph type="title"/>
          </p:nvPr>
        </p:nvSpPr>
        <p:spPr/>
        <p:txBody>
          <a:bodyPr/>
          <a:lstStyle/>
          <a:p>
            <a:r>
              <a:rPr lang="nl-NL" dirty="0">
                <a:solidFill>
                  <a:srgbClr val="E17000"/>
                </a:solidFill>
                <a:ea typeface="Verdana"/>
              </a:rPr>
              <a:t>Praktijkvoorbeeld Circulaire Grondstromen</a:t>
            </a:r>
            <a:endParaRPr lang="nl-NL" dirty="0">
              <a:solidFill>
                <a:srgbClr val="E17000"/>
              </a:solidFill>
            </a:endParaRPr>
          </a:p>
        </p:txBody>
      </p:sp>
      <p:sp>
        <p:nvSpPr>
          <p:cNvPr id="4" name="Tijdelijke aanduiding voor dianummer 3">
            <a:extLst>
              <a:ext uri="{FF2B5EF4-FFF2-40B4-BE49-F238E27FC236}">
                <a16:creationId xmlns:a16="http://schemas.microsoft.com/office/drawing/2014/main" id="{45DAE843-60B3-953B-EB58-75EFA6D60D55}"/>
              </a:ext>
            </a:extLst>
          </p:cNvPr>
          <p:cNvSpPr>
            <a:spLocks noGrp="1"/>
          </p:cNvSpPr>
          <p:nvPr>
            <p:ph type="sldNum" sz="quarter" idx="12"/>
          </p:nvPr>
        </p:nvSpPr>
        <p:spPr/>
        <p:txBody>
          <a:bodyPr/>
          <a:lstStyle/>
          <a:p>
            <a:fld id="{10A0A6AF-03C5-477E-939A-E28F7E7F05EA}" type="slidenum">
              <a:rPr lang="nl-NL" smtClean="0"/>
              <a:pPr/>
              <a:t>16</a:t>
            </a:fld>
            <a:endParaRPr lang="nl-NL"/>
          </a:p>
        </p:txBody>
      </p:sp>
      <p:sp>
        <p:nvSpPr>
          <p:cNvPr id="5" name="Tijdelijke aanduiding voor voettekst 4">
            <a:extLst>
              <a:ext uri="{FF2B5EF4-FFF2-40B4-BE49-F238E27FC236}">
                <a16:creationId xmlns:a16="http://schemas.microsoft.com/office/drawing/2014/main" id="{0950AF68-175E-C1C2-EE1C-EEAD1C21EABA}"/>
              </a:ext>
            </a:extLst>
          </p:cNvPr>
          <p:cNvSpPr>
            <a:spLocks noGrp="1"/>
          </p:cNvSpPr>
          <p:nvPr>
            <p:ph type="ftr" sz="quarter" idx="3"/>
          </p:nvPr>
        </p:nvSpPr>
        <p:spPr/>
        <p:txBody>
          <a:bodyPr/>
          <a:lstStyle/>
          <a:p>
            <a:r>
              <a:rPr lang="nl-NL"/>
              <a:t>BRO Basispresentaties | De registratieobjecten</a:t>
            </a:r>
          </a:p>
        </p:txBody>
      </p:sp>
      <p:sp>
        <p:nvSpPr>
          <p:cNvPr id="7" name="Tekstvak 6">
            <a:extLst>
              <a:ext uri="{FF2B5EF4-FFF2-40B4-BE49-F238E27FC236}">
                <a16:creationId xmlns:a16="http://schemas.microsoft.com/office/drawing/2014/main" id="{826E0CC4-0F85-2C19-57F8-DB171B18190E}"/>
              </a:ext>
            </a:extLst>
          </p:cNvPr>
          <p:cNvSpPr txBox="1"/>
          <p:nvPr/>
        </p:nvSpPr>
        <p:spPr>
          <a:xfrm>
            <a:off x="635001" y="2000560"/>
            <a:ext cx="10923588" cy="3739485"/>
          </a:xfrm>
          <a:prstGeom prst="rect">
            <a:avLst/>
          </a:prstGeom>
          <a:noFill/>
        </p:spPr>
        <p:txBody>
          <a:bodyPr wrap="square" lIns="91440" tIns="45720" rIns="91440" bIns="45720" rtlCol="0" anchor="t">
            <a:spAutoFit/>
          </a:bodyPr>
          <a:lstStyle/>
          <a:p>
            <a:r>
              <a:rPr lang="nl-NL" sz="2000" dirty="0">
                <a:solidFill>
                  <a:srgbClr val="222222"/>
                </a:solidFill>
              </a:rPr>
              <a:t>Data uit grondonderzoeken zijn cruciaal bij het</a:t>
            </a:r>
            <a:r>
              <a:rPr lang="nl-NL" sz="2000" dirty="0">
                <a:solidFill>
                  <a:srgbClr val="222222"/>
                </a:solidFill>
                <a:ea typeface="+mn-lt"/>
                <a:cs typeface="+mn-lt"/>
              </a:rPr>
              <a:t> </a:t>
            </a:r>
            <a:r>
              <a:rPr lang="nl-NL" sz="2000" dirty="0">
                <a:solidFill>
                  <a:srgbClr val="171717"/>
                </a:solidFill>
                <a:ea typeface="+mn-lt"/>
                <a:cs typeface="+mn-lt"/>
              </a:rPr>
              <a:t>vaststellen van koppelmogelijkheden tussen aanbieders en afnemers van grond.</a:t>
            </a:r>
            <a:endParaRPr lang="nl-NL" sz="2000" dirty="0">
              <a:solidFill>
                <a:srgbClr val="222222"/>
              </a:solidFill>
            </a:endParaRPr>
          </a:p>
          <a:p>
            <a:endParaRPr lang="nl-NL" sz="2000" dirty="0">
              <a:solidFill>
                <a:srgbClr val="171717"/>
              </a:solidFill>
              <a:ea typeface="Verdana"/>
            </a:endParaRPr>
          </a:p>
          <a:p>
            <a:r>
              <a:rPr lang="nl-NL" sz="2000" dirty="0">
                <a:solidFill>
                  <a:srgbClr val="222222"/>
                </a:solidFill>
              </a:rPr>
              <a:t>In een praktijkvoorbeeld wordt laten zien hoe gegevens over Milieukwaliteit uit grondonderzoeken in te zetten voor </a:t>
            </a:r>
            <a:r>
              <a:rPr lang="nl-NL" sz="2000" dirty="0" err="1">
                <a:solidFill>
                  <a:srgbClr val="222222"/>
                </a:solidFill>
              </a:rPr>
              <a:t>datagedreven</a:t>
            </a:r>
            <a:r>
              <a:rPr lang="nl-NL" sz="2000" dirty="0">
                <a:solidFill>
                  <a:srgbClr val="222222"/>
                </a:solidFill>
              </a:rPr>
              <a:t> werken aan duurzaam gebruik en hergebruik van grond. </a:t>
            </a:r>
            <a:endParaRPr lang="nl-NL" sz="2000">
              <a:ea typeface="Verdana"/>
            </a:endParaRPr>
          </a:p>
          <a:p>
            <a:endParaRPr lang="nl-NL" sz="2000" dirty="0">
              <a:ea typeface="Verdana"/>
            </a:endParaRPr>
          </a:p>
          <a:p>
            <a:endParaRPr lang="nl-NL" sz="2000" dirty="0">
              <a:ea typeface="Verdana"/>
            </a:endParaRPr>
          </a:p>
          <a:p>
            <a:endParaRPr lang="nl-NL" sz="2000" dirty="0">
              <a:ea typeface="Verdana"/>
            </a:endParaRPr>
          </a:p>
          <a:p>
            <a:endParaRPr lang="nl-NL" sz="2000" dirty="0">
              <a:ea typeface="Verdana"/>
            </a:endParaRPr>
          </a:p>
          <a:p>
            <a:endParaRPr lang="nl-NL" sz="1400" dirty="0">
              <a:ea typeface="Verdana"/>
            </a:endParaRPr>
          </a:p>
          <a:p>
            <a:endParaRPr lang="nl-NL" sz="2300" dirty="0">
              <a:ea typeface="Verdana"/>
            </a:endParaRPr>
          </a:p>
        </p:txBody>
      </p:sp>
      <p:pic>
        <p:nvPicPr>
          <p:cNvPr id="8" name="Afbeelding 7" descr="Afbeelding met kaart, tekst, schermopname&#10;&#10;Automatisch gegenereerde beschrijving">
            <a:extLst>
              <a:ext uri="{FF2B5EF4-FFF2-40B4-BE49-F238E27FC236}">
                <a16:creationId xmlns:a16="http://schemas.microsoft.com/office/drawing/2014/main" id="{DC377B84-DBF3-F928-D3EC-9714BD6B4553}"/>
              </a:ext>
            </a:extLst>
          </p:cNvPr>
          <p:cNvPicPr>
            <a:picLocks noChangeAspect="1"/>
          </p:cNvPicPr>
          <p:nvPr/>
        </p:nvPicPr>
        <p:blipFill>
          <a:blip r:embed="rId3"/>
          <a:stretch>
            <a:fillRect/>
          </a:stretch>
        </p:blipFill>
        <p:spPr>
          <a:xfrm>
            <a:off x="6442886" y="3670722"/>
            <a:ext cx="4803515" cy="2611210"/>
          </a:xfrm>
          <a:prstGeom prst="rect">
            <a:avLst/>
          </a:prstGeom>
        </p:spPr>
      </p:pic>
    </p:spTree>
    <p:extLst>
      <p:ext uri="{BB962C8B-B14F-4D97-AF65-F5344CB8AC3E}">
        <p14:creationId xmlns:p14="http://schemas.microsoft.com/office/powerpoint/2010/main" val="248684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Grondwater</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17</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6" name="Tekstvak 5"/>
          <p:cNvSpPr txBox="1"/>
          <p:nvPr/>
        </p:nvSpPr>
        <p:spPr>
          <a:xfrm>
            <a:off x="635001" y="2000560"/>
            <a:ext cx="10923588" cy="3693319"/>
          </a:xfrm>
          <a:prstGeom prst="rect">
            <a:avLst/>
          </a:prstGeom>
          <a:noFill/>
        </p:spPr>
        <p:txBody>
          <a:bodyPr wrap="square" rtlCol="0">
            <a:spAutoFit/>
          </a:bodyPr>
          <a:lstStyle/>
          <a:p>
            <a:r>
              <a:rPr lang="nl-NL" sz="2300"/>
              <a:t>Grondwater is een van onze kostbare grondstoffen. </a:t>
            </a:r>
            <a:br>
              <a:rPr lang="nl-NL" sz="2300"/>
            </a:br>
            <a:r>
              <a:rPr lang="nl-NL" sz="2300"/>
              <a:t>Daarom houden we kwaliteit en kwantiteit goed in de gaten.</a:t>
            </a:r>
          </a:p>
          <a:p>
            <a:endParaRPr lang="nl-NL" sz="2300"/>
          </a:p>
          <a:p>
            <a:r>
              <a:rPr lang="nl-NL" sz="2300"/>
              <a:t>De watervoorraad wordt echter bedreigd door verzilting en droogte. </a:t>
            </a:r>
          </a:p>
          <a:p>
            <a:endParaRPr lang="nl-NL" sz="2300"/>
          </a:p>
          <a:p>
            <a:r>
              <a:rPr lang="nl-NL" sz="2300"/>
              <a:t>Dit vormt een risico voor:</a:t>
            </a:r>
          </a:p>
          <a:p>
            <a:pPr marL="285750" indent="-285750">
              <a:buFontTx/>
              <a:buChar char="-"/>
            </a:pPr>
            <a:r>
              <a:rPr lang="nl-NL" sz="2300"/>
              <a:t>de drinkwatervoorraad</a:t>
            </a:r>
          </a:p>
          <a:p>
            <a:pPr marL="285750" indent="-285750">
              <a:buFontTx/>
              <a:buChar char="-"/>
            </a:pPr>
            <a:r>
              <a:rPr lang="nl-NL" sz="2300"/>
              <a:t>de natuur</a:t>
            </a:r>
          </a:p>
          <a:p>
            <a:pPr marL="285750" indent="-285750">
              <a:buFontTx/>
              <a:buChar char="-"/>
            </a:pPr>
            <a:r>
              <a:rPr lang="nl-NL" sz="2300"/>
              <a:t>de landbouw  </a:t>
            </a:r>
          </a:p>
          <a:p>
            <a:endParaRPr lang="nl-NL"/>
          </a:p>
        </p:txBody>
      </p:sp>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86901" y="351191"/>
            <a:ext cx="2267465" cy="2339000"/>
          </a:xfrm>
          <a:prstGeom prst="rect">
            <a:avLst/>
          </a:prstGeom>
        </p:spPr>
      </p:pic>
    </p:spTree>
    <p:extLst>
      <p:ext uri="{BB962C8B-B14F-4D97-AF65-F5344CB8AC3E}">
        <p14:creationId xmlns:p14="http://schemas.microsoft.com/office/powerpoint/2010/main" val="57450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3C60CC-75C4-4FEB-9C43-150943A33B52}"/>
              </a:ext>
            </a:extLst>
          </p:cNvPr>
          <p:cNvSpPr>
            <a:spLocks noGrp="1"/>
          </p:cNvSpPr>
          <p:nvPr>
            <p:ph type="title"/>
          </p:nvPr>
        </p:nvSpPr>
        <p:spPr/>
        <p:txBody>
          <a:bodyPr>
            <a:normAutofit/>
          </a:bodyPr>
          <a:lstStyle/>
          <a:p>
            <a:r>
              <a:rPr lang="nl-NL" dirty="0">
                <a:solidFill>
                  <a:srgbClr val="E17000"/>
                </a:solidFill>
              </a:rPr>
              <a:t>Wat is grondwater?</a:t>
            </a:r>
          </a:p>
        </p:txBody>
      </p:sp>
      <p:sp>
        <p:nvSpPr>
          <p:cNvPr id="3" name="Slide Number Placeholder 2">
            <a:extLst>
              <a:ext uri="{FF2B5EF4-FFF2-40B4-BE49-F238E27FC236}">
                <a16:creationId xmlns:a16="http://schemas.microsoft.com/office/drawing/2014/main" id="{07C6491F-F536-475A-BD66-E0B76C043684}"/>
              </a:ext>
            </a:extLst>
          </p:cNvPr>
          <p:cNvSpPr>
            <a:spLocks noGrp="1"/>
          </p:cNvSpPr>
          <p:nvPr>
            <p:ph type="sldNum" sz="quarter" idx="4294967295"/>
          </p:nvPr>
        </p:nvSpPr>
        <p:spPr>
          <a:xfrm>
            <a:off x="11769725" y="6480175"/>
            <a:ext cx="422275" cy="185738"/>
          </a:xfrm>
        </p:spPr>
        <p:txBody>
          <a:bodyPr/>
          <a:lstStyle/>
          <a:p>
            <a:fld id="{5EC93C5F-DB18-4797-88B9-B8B0D60519FD}" type="slidenum">
              <a:rPr lang="nl-NL" smtClean="0"/>
              <a:pPr/>
              <a:t>18</a:t>
            </a:fld>
            <a:endParaRPr lang="nl-NL"/>
          </a:p>
        </p:txBody>
      </p:sp>
      <p:sp>
        <p:nvSpPr>
          <p:cNvPr id="4" name="Footer Placeholder 3">
            <a:extLst>
              <a:ext uri="{FF2B5EF4-FFF2-40B4-BE49-F238E27FC236}">
                <a16:creationId xmlns:a16="http://schemas.microsoft.com/office/drawing/2014/main" id="{0AA0C835-9341-4B69-A4C5-CE76FCB55A36}"/>
              </a:ext>
            </a:extLst>
          </p:cNvPr>
          <p:cNvSpPr>
            <a:spLocks noGrp="1"/>
          </p:cNvSpPr>
          <p:nvPr>
            <p:ph type="ftr" sz="quarter" idx="4294967295"/>
          </p:nvPr>
        </p:nvSpPr>
        <p:spPr>
          <a:xfrm>
            <a:off x="0" y="6480175"/>
            <a:ext cx="5318125" cy="185738"/>
          </a:xfrm>
        </p:spPr>
        <p:txBody>
          <a:bodyPr/>
          <a:lstStyle/>
          <a:p>
            <a:r>
              <a:rPr lang="nl-NL"/>
              <a:t>BRO Basispresentaties | De registratieobjecten</a:t>
            </a:r>
          </a:p>
        </p:txBody>
      </p:sp>
      <p:sp>
        <p:nvSpPr>
          <p:cNvPr id="2" name="Rechthoek 1"/>
          <p:cNvSpPr/>
          <p:nvPr/>
        </p:nvSpPr>
        <p:spPr>
          <a:xfrm>
            <a:off x="635000" y="2000560"/>
            <a:ext cx="6096000" cy="3631763"/>
          </a:xfrm>
          <a:prstGeom prst="rect">
            <a:avLst/>
          </a:prstGeom>
        </p:spPr>
        <p:txBody>
          <a:bodyPr>
            <a:spAutoFit/>
          </a:bodyPr>
          <a:lstStyle/>
          <a:p>
            <a:pPr lvl="0">
              <a:defRPr/>
            </a:pPr>
            <a:r>
              <a:rPr lang="nl-NL" sz="2300"/>
              <a:t>Grondwater = </a:t>
            </a:r>
            <a:br>
              <a:rPr lang="nl-NL" sz="2300"/>
            </a:br>
            <a:r>
              <a:rPr lang="nl-NL" sz="2300"/>
              <a:t>regenwater dat de grond insijpelt of oppervlaktewater dat infiltreert in de bodem</a:t>
            </a:r>
            <a:br>
              <a:rPr lang="nl-NL" sz="2300"/>
            </a:br>
            <a:endParaRPr lang="nl-NL" sz="2300"/>
          </a:p>
          <a:p>
            <a:pPr marL="285750" lvl="0" indent="-285750">
              <a:buFontTx/>
              <a:buChar char="-"/>
              <a:defRPr/>
            </a:pPr>
            <a:r>
              <a:rPr lang="nl-NL" sz="2300"/>
              <a:t>Een deel stroomt via de grondlagen naar het oppervlaktewater </a:t>
            </a:r>
            <a:br>
              <a:rPr lang="nl-NL" sz="2300"/>
            </a:br>
            <a:endParaRPr lang="nl-NL" sz="2300"/>
          </a:p>
          <a:p>
            <a:pPr marL="285750" lvl="0" indent="-285750">
              <a:buFontTx/>
              <a:buChar char="-"/>
              <a:defRPr/>
            </a:pPr>
            <a:r>
              <a:rPr lang="nl-NL" sz="2300"/>
              <a:t>Een deel komt in de grond tussen de zandkorrels</a:t>
            </a:r>
          </a:p>
        </p:txBody>
      </p:sp>
      <p:pic>
        <p:nvPicPr>
          <p:cNvPr id="9" name="Afbeelding 8"/>
          <p:cNvPicPr>
            <a:picLocks noChangeAspect="1"/>
          </p:cNvPicPr>
          <p:nvPr/>
        </p:nvPicPr>
        <p:blipFill>
          <a:blip r:embed="rId3"/>
          <a:stretch>
            <a:fillRect/>
          </a:stretch>
        </p:blipFill>
        <p:spPr>
          <a:xfrm>
            <a:off x="6902450" y="2700625"/>
            <a:ext cx="4656138" cy="3497246"/>
          </a:xfrm>
          <a:prstGeom prst="rect">
            <a:avLst/>
          </a:prstGeom>
        </p:spPr>
      </p:pic>
      <p:sp>
        <p:nvSpPr>
          <p:cNvPr id="10" name="Tekstvak 9"/>
          <p:cNvSpPr txBox="1"/>
          <p:nvPr/>
        </p:nvSpPr>
        <p:spPr>
          <a:xfrm>
            <a:off x="6902450" y="6110843"/>
            <a:ext cx="2071688" cy="369332"/>
          </a:xfrm>
          <a:prstGeom prst="rect">
            <a:avLst/>
          </a:prstGeom>
          <a:noFill/>
        </p:spPr>
        <p:txBody>
          <a:bodyPr wrap="square" rtlCol="0">
            <a:spAutoFit/>
          </a:bodyPr>
          <a:lstStyle/>
          <a:p>
            <a:r>
              <a:rPr lang="nl-NL"/>
              <a:t>Waterkringloop</a:t>
            </a:r>
          </a:p>
        </p:txBody>
      </p:sp>
      <p:pic>
        <p:nvPicPr>
          <p:cNvPr id="11" name="Afbeelding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76787" y="351191"/>
            <a:ext cx="2277580" cy="2349434"/>
          </a:xfrm>
          <a:prstGeom prst="rect">
            <a:avLst/>
          </a:prstGeom>
        </p:spPr>
      </p:pic>
    </p:spTree>
    <p:extLst>
      <p:ext uri="{BB962C8B-B14F-4D97-AF65-F5344CB8AC3E}">
        <p14:creationId xmlns:p14="http://schemas.microsoft.com/office/powerpoint/2010/main" val="1170556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10A0A6AF-03C5-477E-939A-E28F7E7F05EA}" type="slidenum">
              <a:rPr lang="nl-NL" smtClean="0"/>
              <a:pPr/>
              <a:t>19</a:t>
            </a:fld>
            <a:endParaRPr lang="nl-NL"/>
          </a:p>
        </p:txBody>
      </p:sp>
      <p:sp>
        <p:nvSpPr>
          <p:cNvPr id="3" name="Tijdelijke aanduiding voor voettekst 2"/>
          <p:cNvSpPr>
            <a:spLocks noGrp="1"/>
          </p:cNvSpPr>
          <p:nvPr>
            <p:ph type="ftr" sz="quarter" idx="3"/>
          </p:nvPr>
        </p:nvSpPr>
        <p:spPr/>
        <p:txBody>
          <a:bodyPr/>
          <a:lstStyle/>
          <a:p>
            <a:r>
              <a:rPr lang="nl-NL"/>
              <a:t>BRO Basispresentaties | De registratieobjecten</a:t>
            </a:r>
          </a:p>
        </p:txBody>
      </p:sp>
      <p:pic>
        <p:nvPicPr>
          <p:cNvPr id="4" name="Afbeelding 3"/>
          <p:cNvPicPr>
            <a:picLocks noChangeAspect="1"/>
          </p:cNvPicPr>
          <p:nvPr/>
        </p:nvPicPr>
        <p:blipFill>
          <a:blip r:embed="rId3"/>
          <a:stretch>
            <a:fillRect/>
          </a:stretch>
        </p:blipFill>
        <p:spPr>
          <a:xfrm>
            <a:off x="828688" y="1232222"/>
            <a:ext cx="9101137" cy="5389680"/>
          </a:xfrm>
          <a:prstGeom prst="rect">
            <a:avLst/>
          </a:prstGeom>
        </p:spPr>
      </p:pic>
      <p:sp>
        <p:nvSpPr>
          <p:cNvPr id="7" name="Titel 2"/>
          <p:cNvSpPr txBox="1">
            <a:spLocks/>
          </p:cNvSpPr>
          <p:nvPr/>
        </p:nvSpPr>
        <p:spPr>
          <a:xfrm>
            <a:off x="635000" y="1052513"/>
            <a:ext cx="10923588" cy="948047"/>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dirty="0">
                <a:solidFill>
                  <a:srgbClr val="E17000"/>
                </a:solidFill>
              </a:rPr>
              <a:t>Grondwatersysteem dwarsdoorsnede</a:t>
            </a:r>
          </a:p>
        </p:txBody>
      </p:sp>
      <p:pic>
        <p:nvPicPr>
          <p:cNvPr id="8" name="Afbeelding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76787" y="351191"/>
            <a:ext cx="2277580" cy="2349434"/>
          </a:xfrm>
          <a:prstGeom prst="rect">
            <a:avLst/>
          </a:prstGeom>
        </p:spPr>
      </p:pic>
    </p:spTree>
    <p:extLst>
      <p:ext uri="{BB962C8B-B14F-4D97-AF65-F5344CB8AC3E}">
        <p14:creationId xmlns:p14="http://schemas.microsoft.com/office/powerpoint/2010/main" val="558330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4363" y="1131219"/>
            <a:ext cx="7113587" cy="492125"/>
          </a:xfrm>
        </p:spPr>
        <p:txBody>
          <a:bodyPr>
            <a:noAutofit/>
          </a:bodyPr>
          <a:lstStyle/>
          <a:p>
            <a:r>
              <a:rPr lang="nl-NL" dirty="0">
                <a:solidFill>
                  <a:srgbClr val="E17000"/>
                </a:solidFill>
              </a:rPr>
              <a:t>Inhoud van de BRO</a:t>
            </a:r>
          </a:p>
        </p:txBody>
      </p:sp>
      <p:sp>
        <p:nvSpPr>
          <p:cNvPr id="4" name="Tijdelijke aanduiding voor dianummer 3"/>
          <p:cNvSpPr>
            <a:spLocks noGrp="1"/>
          </p:cNvSpPr>
          <p:nvPr>
            <p:ph type="sldNum" sz="quarter" idx="4294967295"/>
          </p:nvPr>
        </p:nvSpPr>
        <p:spPr/>
        <p:txBody>
          <a:bodyPr/>
          <a:lstStyle/>
          <a:p>
            <a:fld id="{2ACDB467-7873-4513-AFB0-64C93AB0D52A}" type="slidenum">
              <a:rPr lang="nl-NL" smtClean="0"/>
              <a:pPr/>
              <a:t>2</a:t>
            </a:fld>
            <a:endParaRPr lang="nl-NL"/>
          </a:p>
        </p:txBody>
      </p:sp>
      <p:sp>
        <p:nvSpPr>
          <p:cNvPr id="8" name="Tijdelijke aanduiding voor inhoud 7"/>
          <p:cNvSpPr>
            <a:spLocks noGrp="1"/>
          </p:cNvSpPr>
          <p:nvPr>
            <p:ph idx="1"/>
          </p:nvPr>
        </p:nvSpPr>
        <p:spPr>
          <a:xfrm>
            <a:off x="614363" y="1871663"/>
            <a:ext cx="11463337" cy="4986337"/>
          </a:xfrm>
        </p:spPr>
        <p:txBody>
          <a:bodyPr numCol="1">
            <a:normAutofit/>
          </a:bodyPr>
          <a:lstStyle/>
          <a:p>
            <a:pPr marL="0" indent="0">
              <a:lnSpc>
                <a:spcPct val="110000"/>
              </a:lnSpc>
              <a:buNone/>
            </a:pPr>
            <a:r>
              <a:rPr lang="nl-NL" sz="2200"/>
              <a:t>Onderwerpen tot 2025:</a:t>
            </a:r>
          </a:p>
        </p:txBody>
      </p:sp>
      <p:sp>
        <p:nvSpPr>
          <p:cNvPr id="3" name="Tijdelijke aanduiding voor voettekst 2"/>
          <p:cNvSpPr>
            <a:spLocks noGrp="1"/>
          </p:cNvSpPr>
          <p:nvPr>
            <p:ph type="ftr" sz="quarter" idx="3"/>
          </p:nvPr>
        </p:nvSpPr>
        <p:spPr/>
        <p:txBody>
          <a:bodyPr/>
          <a:lstStyle/>
          <a:p>
            <a:r>
              <a:rPr lang="nl-NL"/>
              <a:t>BRO Basispresentaties | De registratieobjecten</a:t>
            </a:r>
          </a:p>
        </p:txBody>
      </p:sp>
      <p:sp>
        <p:nvSpPr>
          <p:cNvPr id="5" name="Tekstvak 4"/>
          <p:cNvSpPr txBox="1"/>
          <p:nvPr/>
        </p:nvSpPr>
        <p:spPr>
          <a:xfrm>
            <a:off x="7315200" y="500063"/>
            <a:ext cx="3871913" cy="923330"/>
          </a:xfrm>
          <a:prstGeom prst="rect">
            <a:avLst/>
          </a:prstGeom>
          <a:noFill/>
          <a:ln>
            <a:solidFill>
              <a:srgbClr val="FF0000"/>
            </a:solidFill>
          </a:ln>
        </p:spPr>
        <p:txBody>
          <a:bodyPr wrap="square" rtlCol="0">
            <a:spAutoFit/>
          </a:bodyPr>
          <a:lstStyle/>
          <a:p>
            <a:r>
              <a:rPr lang="nl-NL"/>
              <a:t>Deze presentatie sluit aan bij dia 10 t/m 17 uit de introductie: BRO in vogelvlucht</a:t>
            </a:r>
          </a:p>
        </p:txBody>
      </p:sp>
      <p:pic>
        <p:nvPicPr>
          <p:cNvPr id="11" name="Afbeelding 10" descr="Afbeelding met tekst, schermopname, ontwerp&#10;&#10;Automatisch gegenereerde beschrijving">
            <a:extLst>
              <a:ext uri="{FF2B5EF4-FFF2-40B4-BE49-F238E27FC236}">
                <a16:creationId xmlns:a16="http://schemas.microsoft.com/office/drawing/2014/main" id="{D932ECAA-26EE-E63E-FD06-7AEFFFE33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6417" y="1756582"/>
            <a:ext cx="4240696" cy="4240696"/>
          </a:xfrm>
          <a:prstGeom prst="rect">
            <a:avLst/>
          </a:prstGeom>
        </p:spPr>
      </p:pic>
    </p:spTree>
    <p:extLst>
      <p:ext uri="{BB962C8B-B14F-4D97-AF65-F5344CB8AC3E}">
        <p14:creationId xmlns:p14="http://schemas.microsoft.com/office/powerpoint/2010/main" val="2859414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Grondwatermonitoring</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20</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251095"/>
            <a:ext cx="11187112" cy="3277820"/>
          </a:xfrm>
          <a:prstGeom prst="rect">
            <a:avLst/>
          </a:prstGeom>
          <a:noFill/>
        </p:spPr>
        <p:txBody>
          <a:bodyPr wrap="square" rtlCol="0">
            <a:spAutoFit/>
          </a:bodyPr>
          <a:lstStyle/>
          <a:p>
            <a:r>
              <a:rPr lang="nl-NL" sz="2300" u="sng"/>
              <a:t>Wat is het:</a:t>
            </a:r>
          </a:p>
          <a:p>
            <a:r>
              <a:rPr lang="nl-NL" sz="2300"/>
              <a:t>Het gaat in het algemeen om gegevens uit putten die zijn ingericht om de kwaliteit en de kwantiteit van het grondwater over langere tijd te kunnen monitoren. </a:t>
            </a:r>
          </a:p>
          <a:p>
            <a:endParaRPr lang="nl-NL" sz="2300"/>
          </a:p>
          <a:p>
            <a:r>
              <a:rPr lang="nl-NL" sz="2300" u="sng"/>
              <a:t>Toepassing | kennis nodig voor:</a:t>
            </a:r>
          </a:p>
          <a:p>
            <a:pPr marL="457200" indent="-457200">
              <a:buFont typeface="Arial" panose="020B0604020202020204" pitchFamily="34" charset="0"/>
              <a:buChar char="•"/>
            </a:pPr>
            <a:r>
              <a:rPr lang="nl-NL" sz="2300"/>
              <a:t>Drinkwatervoorziening</a:t>
            </a:r>
          </a:p>
          <a:p>
            <a:pPr marL="457200" indent="-457200">
              <a:buFont typeface="Arial" panose="020B0604020202020204" pitchFamily="34" charset="0"/>
              <a:buChar char="•"/>
            </a:pPr>
            <a:r>
              <a:rPr lang="nl-NL" sz="2300"/>
              <a:t>Landbouw</a:t>
            </a:r>
          </a:p>
          <a:p>
            <a:pPr marL="457200" indent="-457200">
              <a:buFont typeface="Arial" panose="020B0604020202020204" pitchFamily="34" charset="0"/>
              <a:buChar char="•"/>
            </a:pPr>
            <a:r>
              <a:rPr lang="nl-NL" sz="2300"/>
              <a:t>Aanleg en onderhoud van riolering, bouwwerken, infra</a:t>
            </a:r>
          </a:p>
        </p:txBody>
      </p:sp>
      <p:pic>
        <p:nvPicPr>
          <p:cNvPr id="2" name="Afbeelding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62369" y="346664"/>
            <a:ext cx="2359743" cy="2359743"/>
          </a:xfrm>
          <a:prstGeom prst="rect">
            <a:avLst/>
          </a:prstGeom>
        </p:spPr>
      </p:pic>
    </p:spTree>
    <p:extLst>
      <p:ext uri="{BB962C8B-B14F-4D97-AF65-F5344CB8AC3E}">
        <p14:creationId xmlns:p14="http://schemas.microsoft.com/office/powerpoint/2010/main" val="311438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Grondwatermonitoring</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21</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757237" y="2228850"/>
            <a:ext cx="7558087" cy="5424562"/>
          </a:xfrm>
          <a:prstGeom prst="rect">
            <a:avLst/>
          </a:prstGeom>
          <a:noFill/>
        </p:spPr>
        <p:txBody>
          <a:bodyPr wrap="square" rtlCol="0">
            <a:spAutoFit/>
          </a:bodyPr>
          <a:lstStyle/>
          <a:p>
            <a:endParaRPr lang="nl-NL"/>
          </a:p>
          <a:p>
            <a:r>
              <a:rPr lang="nl-NL" sz="2300"/>
              <a:t>Onder dit domein vallen 5 registratieobjecten:</a:t>
            </a:r>
          </a:p>
          <a:p>
            <a:endParaRPr lang="nl-NL" sz="2300"/>
          </a:p>
          <a:p>
            <a:pPr marL="457200" indent="-457200">
              <a:lnSpc>
                <a:spcPct val="150000"/>
              </a:lnSpc>
              <a:buFont typeface="Arial" panose="020B0604020202020204" pitchFamily="34" charset="0"/>
              <a:buChar char="•"/>
            </a:pPr>
            <a:r>
              <a:rPr lang="nl-NL" sz="2300"/>
              <a:t>Grondwaterstandonderzoek </a:t>
            </a:r>
          </a:p>
          <a:p>
            <a:pPr marL="457200" indent="-457200">
              <a:lnSpc>
                <a:spcPct val="150000"/>
              </a:lnSpc>
              <a:buFont typeface="Arial" panose="020B0604020202020204" pitchFamily="34" charset="0"/>
              <a:buChar char="•"/>
            </a:pPr>
            <a:r>
              <a:rPr lang="nl-NL" sz="2300"/>
              <a:t>Grondwatersamenstellingsonderzoek</a:t>
            </a:r>
          </a:p>
          <a:p>
            <a:pPr marL="457200" indent="-457200">
              <a:lnSpc>
                <a:spcPct val="150000"/>
              </a:lnSpc>
              <a:buFont typeface="Arial" panose="020B0604020202020204" pitchFamily="34" charset="0"/>
              <a:buChar char="•"/>
            </a:pPr>
            <a:r>
              <a:rPr lang="nl-NL" sz="2300"/>
              <a:t>Grondwater-monitoringnet </a:t>
            </a:r>
          </a:p>
          <a:p>
            <a:pPr marL="457200" indent="-457200">
              <a:lnSpc>
                <a:spcPct val="150000"/>
              </a:lnSpc>
              <a:buFont typeface="Arial" panose="020B0604020202020204" pitchFamily="34" charset="0"/>
              <a:buChar char="•"/>
            </a:pPr>
            <a:r>
              <a:rPr lang="nl-NL" sz="2300"/>
              <a:t>Grondwater-monitoringput</a:t>
            </a:r>
          </a:p>
          <a:p>
            <a:pPr marL="457200" indent="-457200">
              <a:lnSpc>
                <a:spcPct val="150000"/>
              </a:lnSpc>
              <a:buFont typeface="Arial" panose="020B0604020202020204" pitchFamily="34" charset="0"/>
              <a:buChar char="•"/>
            </a:pPr>
            <a:r>
              <a:rPr lang="nl-NL" sz="2300" err="1"/>
              <a:t>Formatieweerstandonderzoek</a:t>
            </a:r>
            <a:endParaRPr lang="nl-NL" sz="2300"/>
          </a:p>
          <a:p>
            <a:pPr marL="457200" indent="-457200">
              <a:buFont typeface="Arial" panose="020B0604020202020204" pitchFamily="34" charset="0"/>
              <a:buChar char="•"/>
            </a:pPr>
            <a:endParaRPr lang="nl-NL" sz="2800" b="1"/>
          </a:p>
          <a:p>
            <a:endParaRPr lang="nl-NL" sz="2800"/>
          </a:p>
          <a:p>
            <a:endParaRPr lang="nl-NL"/>
          </a:p>
          <a:p>
            <a:endParaRPr lang="nl-NL"/>
          </a:p>
          <a:p>
            <a:endParaRPr lang="nl-NL"/>
          </a:p>
        </p:txBody>
      </p:sp>
      <p:pic>
        <p:nvPicPr>
          <p:cNvPr id="8"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6787" y="351191"/>
            <a:ext cx="2277580" cy="2349434"/>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6746" y="2928915"/>
            <a:ext cx="3758831" cy="3759958"/>
          </a:xfrm>
          <a:prstGeom prst="rect">
            <a:avLst/>
          </a:prstGeom>
        </p:spPr>
      </p:pic>
    </p:spTree>
    <p:extLst>
      <p:ext uri="{BB962C8B-B14F-4D97-AF65-F5344CB8AC3E}">
        <p14:creationId xmlns:p14="http://schemas.microsoft.com/office/powerpoint/2010/main" val="835691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Grondwatermonitoring praktijkvoorbeeld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22</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1916084"/>
            <a:ext cx="11187112" cy="800219"/>
          </a:xfrm>
          <a:prstGeom prst="rect">
            <a:avLst/>
          </a:prstGeom>
          <a:noFill/>
        </p:spPr>
        <p:txBody>
          <a:bodyPr wrap="square" rtlCol="0">
            <a:spAutoFit/>
          </a:bodyPr>
          <a:lstStyle/>
          <a:p>
            <a:r>
              <a:rPr lang="nl-NL" sz="2300"/>
              <a:t>Aanleg </a:t>
            </a:r>
            <a:r>
              <a:rPr lang="nl-NL" sz="2300" err="1"/>
              <a:t>Gaasperdammertunnel</a:t>
            </a:r>
            <a:r>
              <a:rPr lang="nl-NL" sz="2300"/>
              <a:t> bij Amsterdam.</a:t>
            </a:r>
          </a:p>
          <a:p>
            <a:r>
              <a:rPr lang="nl-NL" sz="2300"/>
              <a:t>Managen van grondwater via drainageleidingen om de 10 meter.</a:t>
            </a:r>
          </a:p>
        </p:txBody>
      </p:sp>
      <p:pic>
        <p:nvPicPr>
          <p:cNvPr id="8" name="Afbeelding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06206" y="2817108"/>
            <a:ext cx="2371111" cy="3174880"/>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408" y="2817108"/>
            <a:ext cx="5638148" cy="3174879"/>
          </a:xfrm>
          <a:prstGeom prst="rect">
            <a:avLst/>
          </a:prstGeom>
        </p:spPr>
      </p:pic>
    </p:spTree>
    <p:extLst>
      <p:ext uri="{BB962C8B-B14F-4D97-AF65-F5344CB8AC3E}">
        <p14:creationId xmlns:p14="http://schemas.microsoft.com/office/powerpoint/2010/main" val="4272402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D32091-325D-405B-B68D-134F8A426F4E}"/>
              </a:ext>
            </a:extLst>
          </p:cNvPr>
          <p:cNvSpPr>
            <a:spLocks noGrp="1"/>
          </p:cNvSpPr>
          <p:nvPr>
            <p:ph type="title"/>
          </p:nvPr>
        </p:nvSpPr>
        <p:spPr/>
        <p:txBody>
          <a:bodyPr>
            <a:normAutofit/>
          </a:bodyPr>
          <a:lstStyle/>
          <a:p>
            <a:r>
              <a:rPr lang="nl-NL" sz="3200" dirty="0">
                <a:solidFill>
                  <a:srgbClr val="E17000"/>
                </a:solidFill>
              </a:rPr>
              <a:t>Grondwaterputten met meetapparatuur</a:t>
            </a:r>
          </a:p>
        </p:txBody>
      </p:sp>
      <p:sp>
        <p:nvSpPr>
          <p:cNvPr id="5" name="Slide Number Placeholder 4">
            <a:extLst>
              <a:ext uri="{FF2B5EF4-FFF2-40B4-BE49-F238E27FC236}">
                <a16:creationId xmlns:a16="http://schemas.microsoft.com/office/drawing/2014/main" id="{57CE9D0B-91F1-4335-A30B-2CE840A7A67B}"/>
              </a:ext>
            </a:extLst>
          </p:cNvPr>
          <p:cNvSpPr>
            <a:spLocks noGrp="1"/>
          </p:cNvSpPr>
          <p:nvPr>
            <p:ph type="sldNum" sz="quarter" idx="4294967295"/>
          </p:nvPr>
        </p:nvSpPr>
        <p:spPr>
          <a:xfrm>
            <a:off x="11769725" y="6480175"/>
            <a:ext cx="422275" cy="185738"/>
          </a:xfrm>
        </p:spPr>
        <p:txBody>
          <a:bodyPr/>
          <a:lstStyle/>
          <a:p>
            <a:fld id="{5EC93C5F-DB18-4797-88B9-B8B0D60519FD}" type="slidenum">
              <a:rPr lang="nl-NL" smtClean="0"/>
              <a:pPr/>
              <a:t>23</a:t>
            </a:fld>
            <a:endParaRPr lang="nl-NL"/>
          </a:p>
        </p:txBody>
      </p:sp>
      <p:sp>
        <p:nvSpPr>
          <p:cNvPr id="6" name="Footer Placeholder 5">
            <a:extLst>
              <a:ext uri="{FF2B5EF4-FFF2-40B4-BE49-F238E27FC236}">
                <a16:creationId xmlns:a16="http://schemas.microsoft.com/office/drawing/2014/main" id="{CFAAD04D-F6E7-49EA-ADE7-48965B9E008F}"/>
              </a:ext>
            </a:extLst>
          </p:cNvPr>
          <p:cNvSpPr>
            <a:spLocks noGrp="1"/>
          </p:cNvSpPr>
          <p:nvPr>
            <p:ph type="ftr" sz="quarter" idx="4294967295"/>
          </p:nvPr>
        </p:nvSpPr>
        <p:spPr>
          <a:xfrm>
            <a:off x="0" y="6480175"/>
            <a:ext cx="5318125" cy="185738"/>
          </a:xfrm>
        </p:spPr>
        <p:txBody>
          <a:bodyPr/>
          <a:lstStyle/>
          <a:p>
            <a:r>
              <a:rPr lang="nl-NL"/>
              <a:t>BRO Basispresentaties | De registratieobjecten</a:t>
            </a:r>
          </a:p>
        </p:txBody>
      </p:sp>
      <p:pic>
        <p:nvPicPr>
          <p:cNvPr id="15" name="Picture 14">
            <a:extLst>
              <a:ext uri="{FF2B5EF4-FFF2-40B4-BE49-F238E27FC236}">
                <a16:creationId xmlns:a16="http://schemas.microsoft.com/office/drawing/2014/main" id="{DA2941E8-F99A-41CF-B11E-265E38379853}"/>
              </a:ext>
            </a:extLst>
          </p:cNvPr>
          <p:cNvPicPr>
            <a:picLocks noChangeAspect="1"/>
          </p:cNvPicPr>
          <p:nvPr/>
        </p:nvPicPr>
        <p:blipFill>
          <a:blip r:embed="rId3"/>
          <a:stretch>
            <a:fillRect/>
          </a:stretch>
        </p:blipFill>
        <p:spPr>
          <a:xfrm>
            <a:off x="71197" y="1595556"/>
            <a:ext cx="2969927" cy="4791768"/>
          </a:xfrm>
          <a:prstGeom prst="rect">
            <a:avLst/>
          </a:prstGeom>
        </p:spPr>
      </p:pic>
      <p:sp>
        <p:nvSpPr>
          <p:cNvPr id="17" name="Rectangle 16">
            <a:extLst>
              <a:ext uri="{FF2B5EF4-FFF2-40B4-BE49-F238E27FC236}">
                <a16:creationId xmlns:a16="http://schemas.microsoft.com/office/drawing/2014/main" id="{A47792A1-01E0-41C2-85E0-5B54F4ADE2E7}"/>
              </a:ext>
            </a:extLst>
          </p:cNvPr>
          <p:cNvSpPr/>
          <p:nvPr/>
        </p:nvSpPr>
        <p:spPr>
          <a:xfrm>
            <a:off x="1512045" y="2984242"/>
            <a:ext cx="223398" cy="1054508"/>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tangle 17">
            <a:extLst>
              <a:ext uri="{FF2B5EF4-FFF2-40B4-BE49-F238E27FC236}">
                <a16:creationId xmlns:a16="http://schemas.microsoft.com/office/drawing/2014/main" id="{724649DA-C3D5-4F61-89A6-698640A66E71}"/>
              </a:ext>
            </a:extLst>
          </p:cNvPr>
          <p:cNvSpPr/>
          <p:nvPr/>
        </p:nvSpPr>
        <p:spPr>
          <a:xfrm>
            <a:off x="1927792" y="2840226"/>
            <a:ext cx="223398" cy="3024336"/>
          </a:xfrm>
          <a:prstGeom prst="rect">
            <a:avLst/>
          </a:prstGeom>
          <a:solidFill>
            <a:schemeClr val="tx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 name="Straight Connector 19">
            <a:extLst>
              <a:ext uri="{FF2B5EF4-FFF2-40B4-BE49-F238E27FC236}">
                <a16:creationId xmlns:a16="http://schemas.microsoft.com/office/drawing/2014/main" id="{D76A8294-26D3-4804-84E7-B964801859E8}"/>
              </a:ext>
            </a:extLst>
          </p:cNvPr>
          <p:cNvCxnSpPr>
            <a:cxnSpLocks/>
            <a:stCxn id="23" idx="5"/>
          </p:cNvCxnSpPr>
          <p:nvPr/>
        </p:nvCxnSpPr>
        <p:spPr>
          <a:xfrm flipV="1">
            <a:off x="6140376" y="3362037"/>
            <a:ext cx="3982155" cy="2741097"/>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3" name="Groep 2"/>
          <p:cNvGrpSpPr/>
          <p:nvPr/>
        </p:nvGrpSpPr>
        <p:grpSpPr>
          <a:xfrm>
            <a:off x="4226909" y="1806597"/>
            <a:ext cx="5895621" cy="4828895"/>
            <a:chOff x="4371430" y="0"/>
            <a:chExt cx="7724966" cy="6829455"/>
          </a:xfrm>
        </p:grpSpPr>
        <p:pic>
          <p:nvPicPr>
            <p:cNvPr id="14" name="Picture 13" descr="A tree in a grassy area&#10;&#10;Description automatically generated">
              <a:extLst>
                <a:ext uri="{FF2B5EF4-FFF2-40B4-BE49-F238E27FC236}">
                  <a16:creationId xmlns:a16="http://schemas.microsoft.com/office/drawing/2014/main" id="{CE8F0355-08E6-4174-A6C4-CAD828B451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1430" y="2854500"/>
              <a:ext cx="5962433" cy="3974955"/>
            </a:xfrm>
            <a:prstGeom prst="rect">
              <a:avLst/>
            </a:prstGeom>
          </p:spPr>
        </p:pic>
        <p:pic>
          <p:nvPicPr>
            <p:cNvPr id="16" name="Picture 15" descr="A picture containing grass, outdoor, cup, sitting&#10;&#10;Description automatically generated">
              <a:extLst>
                <a:ext uri="{FF2B5EF4-FFF2-40B4-BE49-F238E27FC236}">
                  <a16:creationId xmlns:a16="http://schemas.microsoft.com/office/drawing/2014/main" id="{2ACFCFAB-B911-4477-A902-636546C6A7B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13482" y="0"/>
              <a:ext cx="3882914" cy="3556000"/>
            </a:xfrm>
            <a:prstGeom prst="rect">
              <a:avLst/>
            </a:prstGeom>
          </p:spPr>
        </p:pic>
        <p:cxnSp>
          <p:nvCxnSpPr>
            <p:cNvPr id="9" name="Straight Connector 8">
              <a:extLst>
                <a:ext uri="{FF2B5EF4-FFF2-40B4-BE49-F238E27FC236}">
                  <a16:creationId xmlns:a16="http://schemas.microsoft.com/office/drawing/2014/main" id="{4D456DAF-F8D2-4DFA-9153-BD378A1FEC89}"/>
                </a:ext>
              </a:extLst>
            </p:cNvPr>
            <p:cNvCxnSpPr>
              <a:cxnSpLocks/>
              <a:stCxn id="23" idx="1"/>
            </p:cNvCxnSpPr>
            <p:nvPr/>
          </p:nvCxnSpPr>
          <p:spPr>
            <a:xfrm flipV="1">
              <a:off x="5725268" y="28546"/>
              <a:ext cx="2488214" cy="4888606"/>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3" name="Oval 22">
              <a:extLst>
                <a:ext uri="{FF2B5EF4-FFF2-40B4-BE49-F238E27FC236}">
                  <a16:creationId xmlns:a16="http://schemas.microsoft.com/office/drawing/2014/main" id="{117F174C-6FE7-435B-B1B8-2E37C5270F1B}"/>
                </a:ext>
              </a:extLst>
            </p:cNvPr>
            <p:cNvSpPr/>
            <p:nvPr/>
          </p:nvSpPr>
          <p:spPr>
            <a:xfrm>
              <a:off x="5486400" y="4677033"/>
              <a:ext cx="1631092" cy="1639634"/>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9" name="Afbeelding 1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76787" y="351191"/>
            <a:ext cx="2277580" cy="2349434"/>
          </a:xfrm>
          <a:prstGeom prst="rect">
            <a:avLst/>
          </a:prstGeom>
        </p:spPr>
      </p:pic>
    </p:spTree>
    <p:extLst>
      <p:ext uri="{BB962C8B-B14F-4D97-AF65-F5344CB8AC3E}">
        <p14:creationId xmlns:p14="http://schemas.microsoft.com/office/powerpoint/2010/main" val="2581242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Grondwatergebruik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24</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251095"/>
            <a:ext cx="11187112" cy="2923877"/>
          </a:xfrm>
          <a:prstGeom prst="rect">
            <a:avLst/>
          </a:prstGeom>
          <a:noFill/>
        </p:spPr>
        <p:txBody>
          <a:bodyPr wrap="square" rtlCol="0">
            <a:spAutoFit/>
          </a:bodyPr>
          <a:lstStyle/>
          <a:p>
            <a:r>
              <a:rPr lang="nl-NL" sz="2300" u="sng"/>
              <a:t>Wat is het:</a:t>
            </a:r>
          </a:p>
          <a:p>
            <a:r>
              <a:rPr lang="nl-NL" sz="2300"/>
              <a:t>Informatie over een gerealiseerd onttrekkings- of infiltratiesysteem (pomp, installatie) en de productiecijfers van dit systeem. </a:t>
            </a:r>
          </a:p>
          <a:p>
            <a:endParaRPr lang="nl-NL" sz="2300" u="sng"/>
          </a:p>
          <a:p>
            <a:r>
              <a:rPr lang="nl-NL" sz="2300" u="sng"/>
              <a:t>Toepassing: </a:t>
            </a:r>
          </a:p>
          <a:p>
            <a:pPr marL="457200" indent="-457200">
              <a:buFont typeface="Arial" panose="020B0604020202020204" pitchFamily="34" charset="0"/>
              <a:buChar char="•"/>
            </a:pPr>
            <a:r>
              <a:rPr lang="nl-NL" sz="2300"/>
              <a:t>Bodemenergiesystemen (WKO)</a:t>
            </a:r>
          </a:p>
          <a:p>
            <a:pPr marL="457200" indent="-457200">
              <a:buFont typeface="Arial" panose="020B0604020202020204" pitchFamily="34" charset="0"/>
              <a:buChar char="•"/>
            </a:pPr>
            <a:r>
              <a:rPr lang="nl-NL" sz="2300"/>
              <a:t>Drinkwater </a:t>
            </a:r>
          </a:p>
          <a:p>
            <a:pPr marL="457200" indent="-457200">
              <a:buFont typeface="Arial" panose="020B0604020202020204" pitchFamily="34" charset="0"/>
              <a:buChar char="•"/>
            </a:pPr>
            <a:r>
              <a:rPr lang="nl-NL" sz="2300"/>
              <a:t>Landbouw</a:t>
            </a:r>
          </a:p>
        </p:txBody>
      </p:sp>
      <p:pic>
        <p:nvPicPr>
          <p:cNvPr id="2" name="Afbeelding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63353" y="347156"/>
            <a:ext cx="2358759" cy="2358759"/>
          </a:xfrm>
          <a:prstGeom prst="rect">
            <a:avLst/>
          </a:prstGeom>
        </p:spPr>
      </p:pic>
    </p:spTree>
    <p:extLst>
      <p:ext uri="{BB962C8B-B14F-4D97-AF65-F5344CB8AC3E}">
        <p14:creationId xmlns:p14="http://schemas.microsoft.com/office/powerpoint/2010/main" val="911000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53980" y="713860"/>
            <a:ext cx="3984110" cy="3984110"/>
          </a:xfrm>
          <a:prstGeom prst="rect">
            <a:avLst/>
          </a:prstGeom>
        </p:spPr>
      </p:pic>
      <p:sp>
        <p:nvSpPr>
          <p:cNvPr id="3" name="Titel 2"/>
          <p:cNvSpPr>
            <a:spLocks noGrp="1"/>
          </p:cNvSpPr>
          <p:nvPr>
            <p:ph type="title"/>
          </p:nvPr>
        </p:nvSpPr>
        <p:spPr/>
        <p:txBody>
          <a:bodyPr/>
          <a:lstStyle/>
          <a:p>
            <a:r>
              <a:rPr lang="nl-NL" dirty="0">
                <a:solidFill>
                  <a:srgbClr val="E17000"/>
                </a:solidFill>
              </a:rPr>
              <a:t>Grondwatergebruik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25</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757237" y="2228850"/>
            <a:ext cx="5795961" cy="2215991"/>
          </a:xfrm>
          <a:prstGeom prst="rect">
            <a:avLst/>
          </a:prstGeom>
          <a:noFill/>
        </p:spPr>
        <p:txBody>
          <a:bodyPr wrap="square" rtlCol="0">
            <a:spAutoFit/>
          </a:bodyPr>
          <a:lstStyle/>
          <a:p>
            <a:r>
              <a:rPr lang="nl-NL" sz="2300"/>
              <a:t>Onder dit domein vallen 2 registratieobjecten:</a:t>
            </a:r>
          </a:p>
          <a:p>
            <a:endParaRPr lang="nl-NL" sz="2300"/>
          </a:p>
          <a:p>
            <a:pPr marL="285750" indent="-285750">
              <a:lnSpc>
                <a:spcPct val="150000"/>
              </a:lnSpc>
              <a:buFont typeface="Arial" panose="020B0604020202020204" pitchFamily="34" charset="0"/>
              <a:buChar char="•"/>
            </a:pPr>
            <a:r>
              <a:rPr lang="nl-NL" sz="2300"/>
              <a:t>Grondwater-gebruiksysteem</a:t>
            </a:r>
          </a:p>
          <a:p>
            <a:pPr marL="285750" indent="-285750">
              <a:lnSpc>
                <a:spcPct val="150000"/>
              </a:lnSpc>
              <a:buFont typeface="Arial" panose="020B0604020202020204" pitchFamily="34" charset="0"/>
              <a:buChar char="•"/>
            </a:pPr>
            <a:r>
              <a:rPr lang="nl-NL" sz="2300"/>
              <a:t>Grondwater-productiedossier</a:t>
            </a:r>
          </a:p>
        </p:txBody>
      </p:sp>
      <p:pic>
        <p:nvPicPr>
          <p:cNvPr id="2" name="Afbeelding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09559" y="4273741"/>
            <a:ext cx="2926080" cy="1947672"/>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63353" y="347156"/>
            <a:ext cx="2358759" cy="2358759"/>
          </a:xfrm>
          <a:prstGeom prst="rect">
            <a:avLst/>
          </a:prstGeom>
        </p:spPr>
      </p:pic>
    </p:spTree>
    <p:extLst>
      <p:ext uri="{BB962C8B-B14F-4D97-AF65-F5344CB8AC3E}">
        <p14:creationId xmlns:p14="http://schemas.microsoft.com/office/powerpoint/2010/main" val="2930824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209577" y="1747156"/>
            <a:ext cx="7011343" cy="4568973"/>
          </a:xfrm>
        </p:spPr>
      </p:pic>
      <p:sp>
        <p:nvSpPr>
          <p:cNvPr id="3" name="Titel 2"/>
          <p:cNvSpPr>
            <a:spLocks noGrp="1"/>
          </p:cNvSpPr>
          <p:nvPr>
            <p:ph type="title"/>
          </p:nvPr>
        </p:nvSpPr>
        <p:spPr/>
        <p:txBody>
          <a:bodyPr/>
          <a:lstStyle/>
          <a:p>
            <a:r>
              <a:rPr lang="nl-NL" dirty="0">
                <a:solidFill>
                  <a:srgbClr val="E17000"/>
                </a:solidFill>
              </a:rPr>
              <a:t>Grondwatergebruik praktijkvoorbeeld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26</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9" name="Tekstvak 8"/>
          <p:cNvSpPr txBox="1"/>
          <p:nvPr/>
        </p:nvSpPr>
        <p:spPr>
          <a:xfrm>
            <a:off x="635000" y="1747156"/>
            <a:ext cx="3236909" cy="1477328"/>
          </a:xfrm>
          <a:prstGeom prst="rect">
            <a:avLst/>
          </a:prstGeom>
          <a:noFill/>
        </p:spPr>
        <p:txBody>
          <a:bodyPr wrap="square" rtlCol="0">
            <a:spAutoFit/>
          </a:bodyPr>
          <a:lstStyle/>
          <a:p>
            <a:r>
              <a:rPr lang="nl-NL"/>
              <a:t>3D-model met grondopbouw, grond-samenstelling en plek van koude- en warmtebellen in Amsterdam AmstelStad</a:t>
            </a:r>
          </a:p>
        </p:txBody>
      </p:sp>
    </p:spTree>
    <p:extLst>
      <p:ext uri="{BB962C8B-B14F-4D97-AF65-F5344CB8AC3E}">
        <p14:creationId xmlns:p14="http://schemas.microsoft.com/office/powerpoint/2010/main" val="224776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solidFill>
                  <a:srgbClr val="E17000"/>
                </a:solidFill>
              </a:rPr>
              <a:t>Mijnbouw</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27</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6" name="Rechthoek 5"/>
          <p:cNvSpPr/>
          <p:nvPr/>
        </p:nvSpPr>
        <p:spPr>
          <a:xfrm>
            <a:off x="657222" y="2000560"/>
            <a:ext cx="11344278" cy="3985706"/>
          </a:xfrm>
          <a:prstGeom prst="rect">
            <a:avLst/>
          </a:prstGeom>
        </p:spPr>
        <p:txBody>
          <a:bodyPr wrap="square">
            <a:spAutoFit/>
          </a:bodyPr>
          <a:lstStyle/>
          <a:p>
            <a:r>
              <a:rPr lang="nl-NL" sz="2300"/>
              <a:t>Mijnbouw: systematisch onttrekken van delfstoffen </a:t>
            </a:r>
            <a:br>
              <a:rPr lang="nl-NL" sz="2300"/>
            </a:br>
            <a:r>
              <a:rPr lang="nl-NL" sz="2300"/>
              <a:t>en mineralen aan de bodem: aardgas, aardolie, aardwarmte, bouwsteen, zout. En: ondergrondse opslag van stoffen als CO2 </a:t>
            </a:r>
            <a:br>
              <a:rPr lang="nl-NL" sz="2300"/>
            </a:br>
            <a:endParaRPr lang="nl-NL" sz="2300"/>
          </a:p>
          <a:p>
            <a:r>
              <a:rPr lang="nl-NL" sz="2300"/>
              <a:t>Dit vindt plaats in de diepe ondergrond (dieper dan 500 meter onder NAP). Zowel op land als op zee.</a:t>
            </a:r>
          </a:p>
          <a:p>
            <a:endParaRPr lang="nl-NL" sz="2300"/>
          </a:p>
          <a:p>
            <a:r>
              <a:rPr lang="nl-NL" sz="2300"/>
              <a:t>Er is momenteel veel aandacht voor:</a:t>
            </a:r>
          </a:p>
          <a:p>
            <a:pPr marL="285750" indent="-285750">
              <a:buFontTx/>
              <a:buChar char="-"/>
            </a:pPr>
            <a:r>
              <a:rPr lang="nl-NL" sz="2300"/>
              <a:t>veiligheid van mijnbouw voor mens en milieu</a:t>
            </a:r>
          </a:p>
          <a:p>
            <a:pPr marL="285750" indent="-285750">
              <a:buFontTx/>
              <a:buChar char="-"/>
            </a:pPr>
            <a:r>
              <a:rPr lang="nl-NL" sz="2300"/>
              <a:t>hergebruik van installaties en ondergrondse ruimten als zoutcavernes </a:t>
            </a:r>
          </a:p>
          <a:p>
            <a:endParaRPr lang="nl-NL" sz="2300"/>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86912" y="352447"/>
            <a:ext cx="2235199" cy="2235199"/>
          </a:xfrm>
          <a:prstGeom prst="rect">
            <a:avLst/>
          </a:prstGeom>
        </p:spPr>
      </p:pic>
    </p:spTree>
    <p:extLst>
      <p:ext uri="{BB962C8B-B14F-4D97-AF65-F5344CB8AC3E}">
        <p14:creationId xmlns:p14="http://schemas.microsoft.com/office/powerpoint/2010/main" val="2671753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solidFill>
                  <a:srgbClr val="E17000"/>
                </a:solidFill>
              </a:rPr>
              <a:t>Mijnbouw: winning en gebruik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28</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6" name="Rechthoek 5"/>
          <p:cNvSpPr/>
          <p:nvPr/>
        </p:nvSpPr>
        <p:spPr>
          <a:xfrm>
            <a:off x="634999" y="2157414"/>
            <a:ext cx="10709275" cy="1200329"/>
          </a:xfrm>
          <a:prstGeom prst="rect">
            <a:avLst/>
          </a:prstGeom>
        </p:spPr>
        <p:txBody>
          <a:bodyPr wrap="square">
            <a:spAutoFit/>
          </a:bodyPr>
          <a:lstStyle/>
          <a:p>
            <a:endParaRPr lang="nl-NL"/>
          </a:p>
          <a:p>
            <a:endParaRPr lang="nl-NL"/>
          </a:p>
          <a:p>
            <a:endParaRPr lang="nl-NL"/>
          </a:p>
          <a:p>
            <a:r>
              <a:rPr lang="nl-NL"/>
              <a:t> </a:t>
            </a:r>
          </a:p>
        </p:txBody>
      </p:sp>
      <p:pic>
        <p:nvPicPr>
          <p:cNvPr id="2" name="Afbeelding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600" y="2066927"/>
            <a:ext cx="4800600" cy="3200400"/>
          </a:xfrm>
          <a:prstGeom prst="rect">
            <a:avLst/>
          </a:prstGeom>
        </p:spPr>
      </p:pic>
      <p:sp>
        <p:nvSpPr>
          <p:cNvPr id="8" name="Rechteraccolade 7"/>
          <p:cNvSpPr/>
          <p:nvPr/>
        </p:nvSpPr>
        <p:spPr>
          <a:xfrm>
            <a:off x="9734550" y="3357743"/>
            <a:ext cx="969961" cy="2093573"/>
          </a:xfrm>
          <a:prstGeom prst="rightBrace">
            <a:avLst>
              <a:gd name="adj1" fmla="val 1646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solidFill>
                <a:sysClr val="windowText" lastClr="000000"/>
              </a:solidFill>
            </a:endParaRPr>
          </a:p>
        </p:txBody>
      </p:sp>
      <p:sp>
        <p:nvSpPr>
          <p:cNvPr id="10" name="Tekstvak 9"/>
          <p:cNvSpPr txBox="1"/>
          <p:nvPr/>
        </p:nvSpPr>
        <p:spPr>
          <a:xfrm>
            <a:off x="10952989" y="3287712"/>
            <a:ext cx="511935" cy="2706815"/>
          </a:xfrm>
          <a:prstGeom prst="rect">
            <a:avLst/>
          </a:prstGeom>
          <a:noFill/>
        </p:spPr>
        <p:txBody>
          <a:bodyPr vert="wordArtVert" wrap="square" rtlCol="0">
            <a:spAutoFit/>
          </a:bodyPr>
          <a:lstStyle/>
          <a:p>
            <a:r>
              <a:rPr lang="nl-NL"/>
              <a:t>Mijnbouw</a:t>
            </a:r>
          </a:p>
        </p:txBody>
      </p:sp>
      <p:pic>
        <p:nvPicPr>
          <p:cNvPr id="11" name="Afbeelding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59450" y="2066927"/>
            <a:ext cx="4401303" cy="4456746"/>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86912" y="352447"/>
            <a:ext cx="2235199" cy="2235199"/>
          </a:xfrm>
          <a:prstGeom prst="rect">
            <a:avLst/>
          </a:prstGeom>
        </p:spPr>
      </p:pic>
    </p:spTree>
    <p:extLst>
      <p:ext uri="{BB962C8B-B14F-4D97-AF65-F5344CB8AC3E}">
        <p14:creationId xmlns:p14="http://schemas.microsoft.com/office/powerpoint/2010/main" val="965919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Mijnbouwwet</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29</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362510"/>
            <a:ext cx="11187112" cy="2569934"/>
          </a:xfrm>
          <a:prstGeom prst="rect">
            <a:avLst/>
          </a:prstGeom>
          <a:noFill/>
        </p:spPr>
        <p:txBody>
          <a:bodyPr wrap="square" rtlCol="0">
            <a:spAutoFit/>
          </a:bodyPr>
          <a:lstStyle/>
          <a:p>
            <a:r>
              <a:rPr lang="nl-NL" sz="2300" u="sng"/>
              <a:t>Wat is het:</a:t>
            </a:r>
          </a:p>
          <a:p>
            <a:r>
              <a:rPr lang="nl-NL" sz="2300"/>
              <a:t>Focus in de BRO ligt op gebruiken van de mijnbouwwet- gegevens. De BRO registreert daarom locatiegegevens van een mijnbouwwerk en vergunningen die verleend zijn.</a:t>
            </a:r>
          </a:p>
          <a:p>
            <a:endParaRPr lang="nl-NL" sz="2300"/>
          </a:p>
          <a:p>
            <a:r>
              <a:rPr lang="nl-NL" sz="2300" u="sng"/>
              <a:t>Toepassing: </a:t>
            </a:r>
          </a:p>
          <a:p>
            <a:pPr marL="457200" indent="-457200">
              <a:buFont typeface="Arial" panose="020B0604020202020204" pitchFamily="34" charset="0"/>
              <a:buChar char="•"/>
            </a:pPr>
            <a:r>
              <a:rPr lang="nl-NL" sz="2300"/>
              <a:t>Gebruik van onder meer gas en warmte uit de diepe ondergrond</a:t>
            </a:r>
          </a:p>
        </p:txBody>
      </p:sp>
      <p:pic>
        <p:nvPicPr>
          <p:cNvPr id="2" name="Afbeelding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72624" y="352447"/>
            <a:ext cx="2249487" cy="2249487"/>
          </a:xfrm>
          <a:prstGeom prst="rect">
            <a:avLst/>
          </a:prstGeom>
        </p:spPr>
      </p:pic>
    </p:spTree>
    <p:extLst>
      <p:ext uri="{BB962C8B-B14F-4D97-AF65-F5344CB8AC3E}">
        <p14:creationId xmlns:p14="http://schemas.microsoft.com/office/powerpoint/2010/main" val="3561497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294967295"/>
          </p:nvPr>
        </p:nvSpPr>
        <p:spPr/>
        <p:txBody>
          <a:bodyPr/>
          <a:lstStyle/>
          <a:p>
            <a:r>
              <a:rPr lang="nl-NL"/>
              <a:t>2</a:t>
            </a:r>
          </a:p>
        </p:txBody>
      </p:sp>
      <p:sp>
        <p:nvSpPr>
          <p:cNvPr id="6" name="Tijdelijke aanduiding voor voettekst 5"/>
          <p:cNvSpPr>
            <a:spLocks noGrp="1"/>
          </p:cNvSpPr>
          <p:nvPr>
            <p:ph type="ftr" sz="quarter" idx="3"/>
          </p:nvPr>
        </p:nvSpPr>
        <p:spPr/>
        <p:txBody>
          <a:bodyPr/>
          <a:lstStyle/>
          <a:p>
            <a:r>
              <a:rPr lang="nl-NL"/>
              <a:t>BRO Basispresentaties | De registratieobjecten</a:t>
            </a:r>
          </a:p>
        </p:txBody>
      </p:sp>
      <p:sp>
        <p:nvSpPr>
          <p:cNvPr id="8" name="Tijdelijke aanduiding voor inhoud 2"/>
          <p:cNvSpPr>
            <a:spLocks noGrp="1"/>
          </p:cNvSpPr>
          <p:nvPr>
            <p:ph idx="1"/>
          </p:nvPr>
        </p:nvSpPr>
        <p:spPr>
          <a:xfrm>
            <a:off x="832513" y="1900239"/>
            <a:ext cx="10863618" cy="4321174"/>
          </a:xfrm>
        </p:spPr>
        <p:txBody>
          <a:bodyPr numCol="1">
            <a:normAutofit fontScale="47500" lnSpcReduction="20000"/>
          </a:bodyPr>
          <a:lstStyle/>
          <a:p>
            <a:pPr lvl="0"/>
            <a:r>
              <a:rPr lang="nl-NL"/>
              <a:t>Bodem- en ondergrond</a:t>
            </a:r>
          </a:p>
          <a:p>
            <a:pPr lvl="1"/>
            <a:r>
              <a:rPr lang="nl-NL"/>
              <a:t>Wat is het? </a:t>
            </a:r>
          </a:p>
          <a:p>
            <a:pPr lvl="1"/>
            <a:r>
              <a:rPr lang="nl-NL"/>
              <a:t>Bodem- en grondonderzoek</a:t>
            </a:r>
          </a:p>
          <a:p>
            <a:pPr lvl="0"/>
            <a:r>
              <a:rPr lang="nl-NL"/>
              <a:t>Milieukwaliteit</a:t>
            </a:r>
          </a:p>
          <a:p>
            <a:pPr lvl="1"/>
            <a:r>
              <a:rPr lang="nl-NL"/>
              <a:t>Wat is het? </a:t>
            </a:r>
          </a:p>
          <a:p>
            <a:pPr lvl="1"/>
            <a:r>
              <a:rPr lang="nl-NL" err="1"/>
              <a:t>Milieuhygiënisch</a:t>
            </a:r>
            <a:r>
              <a:rPr lang="nl-NL"/>
              <a:t> bodemonderzoek</a:t>
            </a:r>
          </a:p>
          <a:p>
            <a:pPr lvl="1"/>
            <a:r>
              <a:rPr lang="nl-NL"/>
              <a:t>Overheidsbesluit bodemverontreiniging</a:t>
            </a:r>
          </a:p>
          <a:p>
            <a:pPr lvl="0"/>
            <a:r>
              <a:rPr lang="nl-NL"/>
              <a:t>Grondwater</a:t>
            </a:r>
          </a:p>
          <a:p>
            <a:pPr lvl="1"/>
            <a:r>
              <a:rPr lang="nl-NL"/>
              <a:t>Wat is het?</a:t>
            </a:r>
          </a:p>
          <a:p>
            <a:pPr lvl="1"/>
            <a:r>
              <a:rPr lang="nl-NL"/>
              <a:t>Grondwatermonitoring</a:t>
            </a:r>
          </a:p>
          <a:p>
            <a:pPr lvl="1"/>
            <a:r>
              <a:rPr lang="nl-NL"/>
              <a:t>Grondwatergebruik</a:t>
            </a:r>
          </a:p>
          <a:p>
            <a:pPr lvl="0"/>
            <a:r>
              <a:rPr lang="nl-NL"/>
              <a:t>Mijnbouwwet</a:t>
            </a:r>
          </a:p>
          <a:p>
            <a:pPr lvl="1"/>
            <a:r>
              <a:rPr lang="nl-NL"/>
              <a:t>Wat is het?</a:t>
            </a:r>
          </a:p>
          <a:p>
            <a:pPr lvl="1"/>
            <a:r>
              <a:rPr lang="nl-NL"/>
              <a:t>Mijnbouwwet</a:t>
            </a:r>
          </a:p>
          <a:p>
            <a:pPr lvl="0"/>
            <a:r>
              <a:rPr lang="nl-NL"/>
              <a:t>Modellen</a:t>
            </a:r>
          </a:p>
          <a:p>
            <a:pPr lvl="1"/>
            <a:r>
              <a:rPr lang="nl-NL"/>
              <a:t>Wat is het?</a:t>
            </a:r>
          </a:p>
          <a:p>
            <a:pPr lvl="1"/>
            <a:r>
              <a:rPr lang="nl-NL"/>
              <a:t>Soorten modellen</a:t>
            </a:r>
          </a:p>
          <a:p>
            <a:endParaRPr lang="nl-NL" sz="2300"/>
          </a:p>
          <a:p>
            <a:endParaRPr lang="nl-NL" sz="2300"/>
          </a:p>
          <a:p>
            <a:endParaRPr lang="nl-NL" sz="2300"/>
          </a:p>
        </p:txBody>
      </p:sp>
      <p:sp>
        <p:nvSpPr>
          <p:cNvPr id="7" name="Titel 1"/>
          <p:cNvSpPr>
            <a:spLocks noGrp="1"/>
          </p:cNvSpPr>
          <p:nvPr>
            <p:ph type="title"/>
          </p:nvPr>
        </p:nvSpPr>
        <p:spPr>
          <a:xfrm>
            <a:off x="832512" y="1112836"/>
            <a:ext cx="10863619" cy="492125"/>
          </a:xfrm>
        </p:spPr>
        <p:txBody>
          <a:bodyPr>
            <a:noAutofit/>
          </a:bodyPr>
          <a:lstStyle/>
          <a:p>
            <a:r>
              <a:rPr lang="nl-NL" dirty="0">
                <a:solidFill>
                  <a:srgbClr val="E17000"/>
                </a:solidFill>
              </a:rPr>
              <a:t>Inhoud van deze presentatie</a:t>
            </a:r>
          </a:p>
        </p:txBody>
      </p:sp>
    </p:spTree>
    <p:extLst>
      <p:ext uri="{BB962C8B-B14F-4D97-AF65-F5344CB8AC3E}">
        <p14:creationId xmlns:p14="http://schemas.microsoft.com/office/powerpoint/2010/main" val="2462461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solidFill>
                  <a:srgbClr val="E17000"/>
                </a:solidFill>
              </a:rPr>
              <a:t>Mijnbouwwet</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30</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4999" y="2257425"/>
            <a:ext cx="7375920" cy="2970044"/>
          </a:xfrm>
          <a:prstGeom prst="rect">
            <a:avLst/>
          </a:prstGeom>
          <a:noFill/>
        </p:spPr>
        <p:txBody>
          <a:bodyPr wrap="square" rtlCol="0">
            <a:spAutoFit/>
          </a:bodyPr>
          <a:lstStyle/>
          <a:p>
            <a:endParaRPr lang="nl-NL"/>
          </a:p>
          <a:p>
            <a:r>
              <a:rPr lang="nl-NL" sz="2300"/>
              <a:t>Onder dit domein vallen 2 registratieobjecten:</a:t>
            </a:r>
          </a:p>
          <a:p>
            <a:endParaRPr lang="nl-NL" sz="2300"/>
          </a:p>
          <a:p>
            <a:pPr marL="285750" indent="-285750">
              <a:lnSpc>
                <a:spcPct val="150000"/>
              </a:lnSpc>
              <a:buFont typeface="Arial" panose="020B0604020202020204" pitchFamily="34" charset="0"/>
              <a:buChar char="•"/>
            </a:pPr>
            <a:r>
              <a:rPr lang="nl-NL" sz="2300"/>
              <a:t>Mijnbouwwetvergunning</a:t>
            </a:r>
          </a:p>
          <a:p>
            <a:pPr marL="285750" indent="-285750">
              <a:lnSpc>
                <a:spcPct val="150000"/>
              </a:lnSpc>
              <a:buFont typeface="Arial" panose="020B0604020202020204" pitchFamily="34" charset="0"/>
              <a:buChar char="•"/>
            </a:pPr>
            <a:r>
              <a:rPr lang="nl-NL" sz="2300"/>
              <a:t>Mijnbouwconstructie</a:t>
            </a:r>
          </a:p>
          <a:p>
            <a:endParaRPr lang="nl-NL"/>
          </a:p>
          <a:p>
            <a:endParaRPr lang="nl-NL"/>
          </a:p>
          <a:p>
            <a:endParaRPr lang="nl-NL"/>
          </a:p>
        </p:txBody>
      </p:sp>
      <p:pic>
        <p:nvPicPr>
          <p:cNvPr id="8"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3934" y="352447"/>
            <a:ext cx="2348178" cy="2348178"/>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1759" y="2000560"/>
            <a:ext cx="5041336" cy="5042848"/>
          </a:xfrm>
          <a:prstGeom prst="rect">
            <a:avLst/>
          </a:prstGeom>
        </p:spPr>
      </p:pic>
    </p:spTree>
    <p:extLst>
      <p:ext uri="{BB962C8B-B14F-4D97-AF65-F5344CB8AC3E}">
        <p14:creationId xmlns:p14="http://schemas.microsoft.com/office/powerpoint/2010/main" val="3051780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Mijnbouw praktijkvoorbeeld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31</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86912" y="352447"/>
            <a:ext cx="2235199" cy="2235199"/>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100" y="3467228"/>
            <a:ext cx="3181350" cy="2403608"/>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04092" y="3953769"/>
            <a:ext cx="2869416" cy="1917067"/>
          </a:xfrm>
          <a:prstGeom prst="rect">
            <a:avLst/>
          </a:prstGeom>
        </p:spPr>
      </p:pic>
      <p:sp>
        <p:nvSpPr>
          <p:cNvPr id="11" name="Tekstvak 10"/>
          <p:cNvSpPr txBox="1"/>
          <p:nvPr/>
        </p:nvSpPr>
        <p:spPr>
          <a:xfrm>
            <a:off x="635000" y="2000560"/>
            <a:ext cx="4356100" cy="1200329"/>
          </a:xfrm>
          <a:prstGeom prst="rect">
            <a:avLst/>
          </a:prstGeom>
          <a:noFill/>
        </p:spPr>
        <p:txBody>
          <a:bodyPr wrap="square" rtlCol="0">
            <a:spAutoFit/>
          </a:bodyPr>
          <a:lstStyle/>
          <a:p>
            <a:r>
              <a:rPr lang="nl-NL"/>
              <a:t>Woerden in 2D: olie- en gasveld Papekop en het grondwater-beschermingsgebied lijken elkaar te overlappen </a:t>
            </a:r>
          </a:p>
        </p:txBody>
      </p:sp>
      <p:sp>
        <p:nvSpPr>
          <p:cNvPr id="12" name="Tekstvak 11"/>
          <p:cNvSpPr txBox="1"/>
          <p:nvPr/>
        </p:nvSpPr>
        <p:spPr>
          <a:xfrm>
            <a:off x="5468143" y="2668779"/>
            <a:ext cx="4400550" cy="646331"/>
          </a:xfrm>
          <a:prstGeom prst="rect">
            <a:avLst/>
          </a:prstGeom>
          <a:noFill/>
        </p:spPr>
        <p:txBody>
          <a:bodyPr wrap="square" rtlCol="0">
            <a:spAutoFit/>
          </a:bodyPr>
          <a:lstStyle/>
          <a:p>
            <a:r>
              <a:rPr lang="nl-NL"/>
              <a:t>Woerden in 3D: olie- en gasveld liggen ver bij elkaar vandaan</a:t>
            </a:r>
          </a:p>
        </p:txBody>
      </p:sp>
      <p:pic>
        <p:nvPicPr>
          <p:cNvPr id="13" name="Afbeelding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96150" y="3665687"/>
            <a:ext cx="3543300" cy="2249424"/>
          </a:xfrm>
          <a:prstGeom prst="rect">
            <a:avLst/>
          </a:prstGeom>
        </p:spPr>
      </p:pic>
    </p:spTree>
    <p:extLst>
      <p:ext uri="{BB962C8B-B14F-4D97-AF65-F5344CB8AC3E}">
        <p14:creationId xmlns:p14="http://schemas.microsoft.com/office/powerpoint/2010/main" val="3102529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BRO-modellen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32</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251095"/>
            <a:ext cx="9347200" cy="3277820"/>
          </a:xfrm>
          <a:prstGeom prst="rect">
            <a:avLst/>
          </a:prstGeom>
          <a:noFill/>
        </p:spPr>
        <p:txBody>
          <a:bodyPr wrap="square" lIns="91440" tIns="45720" rIns="91440" bIns="45720" rtlCol="0" anchor="t">
            <a:spAutoFit/>
          </a:bodyPr>
          <a:lstStyle/>
          <a:p>
            <a:r>
              <a:rPr lang="nl-NL" sz="2300" u="sng"/>
              <a:t>Wat is het:</a:t>
            </a:r>
          </a:p>
          <a:p>
            <a:r>
              <a:rPr lang="nl-NL" sz="2300"/>
              <a:t>Visualisaties van ondergrondgegevens in samenhang. Schematische weergaven. De meeste modellen zijn daarom in 3D. </a:t>
            </a:r>
            <a:endParaRPr lang="nl-NL" sz="2300">
              <a:ea typeface="Verdana"/>
            </a:endParaRPr>
          </a:p>
          <a:p>
            <a:endParaRPr lang="nl-NL" sz="2300"/>
          </a:p>
          <a:p>
            <a:r>
              <a:rPr lang="nl-NL" sz="2300" u="sng"/>
              <a:t>Toepassing: </a:t>
            </a:r>
          </a:p>
          <a:p>
            <a:pPr marL="457200" indent="-457200">
              <a:buFont typeface="Arial" panose="020B0604020202020204" pitchFamily="34" charset="0"/>
              <a:buChar char="•"/>
            </a:pPr>
            <a:r>
              <a:rPr lang="nl-NL" sz="2300"/>
              <a:t>Planvorming en realisatie van ruimtelijke projecten</a:t>
            </a:r>
          </a:p>
          <a:p>
            <a:pPr marL="457200" indent="-457200">
              <a:buFont typeface="Arial" panose="020B0604020202020204" pitchFamily="34" charset="0"/>
              <a:buChar char="•"/>
            </a:pPr>
            <a:r>
              <a:rPr lang="nl-NL" sz="2300"/>
              <a:t>Beleidskeuze tussen scenario’s/varianten</a:t>
            </a:r>
          </a:p>
          <a:p>
            <a:pPr marL="457200" indent="-457200">
              <a:buFont typeface="Arial" panose="020B0604020202020204" pitchFamily="34" charset="0"/>
              <a:buChar char="•"/>
            </a:pPr>
            <a:r>
              <a:rPr lang="nl-NL" sz="2300"/>
              <a:t>Bij gesprekken met belanghebbenden</a:t>
            </a:r>
          </a:p>
        </p:txBody>
      </p:sp>
      <p:pic>
        <p:nvPicPr>
          <p:cNvPr id="2" name="Afbeelding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Tree>
    <p:extLst>
      <p:ext uri="{BB962C8B-B14F-4D97-AF65-F5344CB8AC3E}">
        <p14:creationId xmlns:p14="http://schemas.microsoft.com/office/powerpoint/2010/main" val="1588186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dirty="0">
                <a:solidFill>
                  <a:srgbClr val="E17000"/>
                </a:solidFill>
              </a:rPr>
              <a:t>Modellen lezen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33</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8" name="Tekstvak 7"/>
          <p:cNvSpPr txBox="1"/>
          <p:nvPr/>
        </p:nvSpPr>
        <p:spPr>
          <a:xfrm>
            <a:off x="635001" y="2314575"/>
            <a:ext cx="10280650" cy="2569934"/>
          </a:xfrm>
          <a:prstGeom prst="rect">
            <a:avLst/>
          </a:prstGeom>
          <a:noFill/>
        </p:spPr>
        <p:txBody>
          <a:bodyPr wrap="square" rtlCol="0">
            <a:spAutoFit/>
          </a:bodyPr>
          <a:lstStyle/>
          <a:p>
            <a:r>
              <a:rPr lang="nl-NL" sz="2300"/>
              <a:t>Een model is een schematische weergave </a:t>
            </a:r>
            <a:br>
              <a:rPr lang="nl-NL" sz="2300"/>
            </a:br>
            <a:r>
              <a:rPr lang="nl-NL" sz="2300"/>
              <a:t>en een voorspelling van de werkelijkheid. </a:t>
            </a:r>
          </a:p>
          <a:p>
            <a:r>
              <a:rPr lang="nl-NL" sz="2300"/>
              <a:t>Denk aan een kansberekening of weersvoorspelling: er is altijd onzekerheid.</a:t>
            </a:r>
          </a:p>
          <a:p>
            <a:endParaRPr lang="nl-NL" sz="2300"/>
          </a:p>
          <a:p>
            <a:r>
              <a:rPr lang="nl-NL" sz="2300"/>
              <a:t>Expertise is nodig om de gegevens en visualisaties goed te interpreteren.</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Tree>
    <p:extLst>
      <p:ext uri="{BB962C8B-B14F-4D97-AF65-F5344CB8AC3E}">
        <p14:creationId xmlns:p14="http://schemas.microsoft.com/office/powerpoint/2010/main" val="25007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34</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757238" y="2228850"/>
            <a:ext cx="7858125" cy="2923877"/>
          </a:xfrm>
          <a:prstGeom prst="rect">
            <a:avLst/>
          </a:prstGeom>
          <a:noFill/>
        </p:spPr>
        <p:txBody>
          <a:bodyPr wrap="square" rtlCol="0">
            <a:spAutoFit/>
          </a:bodyPr>
          <a:lstStyle/>
          <a:p>
            <a:r>
              <a:rPr lang="nl-NL" sz="2300"/>
              <a:t>Onder de BRO vallen 6 specifieke modellen</a:t>
            </a:r>
          </a:p>
          <a:p>
            <a:endParaRPr lang="nl-NL" sz="2300"/>
          </a:p>
          <a:p>
            <a:pPr marL="457200" indent="-457200">
              <a:buFont typeface="Arial" panose="020B0604020202020204" pitchFamily="34" charset="0"/>
              <a:buChar char="•"/>
            </a:pPr>
            <a:r>
              <a:rPr lang="nl-NL" sz="2300"/>
              <a:t>Digitaal Geologisch Model (DGM) </a:t>
            </a:r>
          </a:p>
          <a:p>
            <a:pPr marL="457200" indent="-457200">
              <a:buFont typeface="Arial" panose="020B0604020202020204" pitchFamily="34" charset="0"/>
              <a:buChar char="•"/>
            </a:pPr>
            <a:r>
              <a:rPr lang="nl-NL" sz="2300"/>
              <a:t>REGIS II, hydrogeologisch model </a:t>
            </a:r>
          </a:p>
          <a:p>
            <a:pPr marL="457200" indent="-457200">
              <a:buFont typeface="Arial" panose="020B0604020202020204" pitchFamily="34" charset="0"/>
              <a:buChar char="•"/>
            </a:pPr>
            <a:r>
              <a:rPr lang="nl-NL" sz="2300"/>
              <a:t>GeoTOP </a:t>
            </a:r>
          </a:p>
          <a:p>
            <a:pPr marL="457200" indent="-457200">
              <a:buFont typeface="Arial" panose="020B0604020202020204" pitchFamily="34" charset="0"/>
              <a:buChar char="•"/>
            </a:pPr>
            <a:r>
              <a:rPr lang="nl-NL" sz="2300"/>
              <a:t>Bodemkaart </a:t>
            </a:r>
          </a:p>
          <a:p>
            <a:pPr marL="457200" indent="-457200">
              <a:buFont typeface="Arial" panose="020B0604020202020204" pitchFamily="34" charset="0"/>
              <a:buChar char="•"/>
            </a:pPr>
            <a:r>
              <a:rPr lang="nl-NL" sz="2300"/>
              <a:t>Geomorfologische kaart van Nederland </a:t>
            </a:r>
          </a:p>
          <a:p>
            <a:pPr marL="457200" indent="-457200">
              <a:buFont typeface="Arial" panose="020B0604020202020204" pitchFamily="34" charset="0"/>
              <a:buChar char="•"/>
            </a:pPr>
            <a:r>
              <a:rPr lang="nl-NL" sz="2300"/>
              <a:t>Model Grondwaterspiegeldiepte</a:t>
            </a:r>
            <a:endParaRPr lang="nl-NL"/>
          </a:p>
        </p:txBody>
      </p:sp>
      <p:pic>
        <p:nvPicPr>
          <p:cNvPr id="2" name="Afbeelding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8721" y="2582556"/>
            <a:ext cx="4262082" cy="4263360"/>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Tree>
    <p:extLst>
      <p:ext uri="{BB962C8B-B14F-4D97-AF65-F5344CB8AC3E}">
        <p14:creationId xmlns:p14="http://schemas.microsoft.com/office/powerpoint/2010/main" val="3559704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
        <p:nvSpPr>
          <p:cNvPr id="3" name="Titel 2"/>
          <p:cNvSpPr>
            <a:spLocks noGrp="1"/>
          </p:cNvSpPr>
          <p:nvPr>
            <p:ph type="title"/>
          </p:nvPr>
        </p:nvSpPr>
        <p:spPr>
          <a:xfrm>
            <a:off x="655360" y="1118962"/>
            <a:ext cx="10923588" cy="948047"/>
          </a:xfrm>
        </p:spPr>
        <p:txBody>
          <a:bodyPr>
            <a:normAutofit/>
          </a:bodyPr>
          <a:lstStyle/>
          <a:p>
            <a:r>
              <a:rPr lang="nl-NL" dirty="0">
                <a:solidFill>
                  <a:srgbClr val="E17000"/>
                </a:solidFill>
              </a:rPr>
              <a:t>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35</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2" name="Afbeelding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7154" y="4349932"/>
            <a:ext cx="3551515" cy="1566526"/>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17154" y="2334700"/>
            <a:ext cx="3551515" cy="1634382"/>
          </a:xfrm>
          <a:prstGeom prst="rect">
            <a:avLst/>
          </a:prstGeom>
        </p:spPr>
      </p:pic>
      <p:pic>
        <p:nvPicPr>
          <p:cNvPr id="10" name="Afbeelding 9"/>
          <p:cNvPicPr>
            <a:picLocks noChangeAspect="1"/>
          </p:cNvPicPr>
          <p:nvPr/>
        </p:nvPicPr>
        <p:blipFill rotWithShape="1">
          <a:blip r:embed="rId6" cstate="print">
            <a:extLst>
              <a:ext uri="{28A0092B-C50C-407E-A947-70E740481C1C}">
                <a14:useLocalDpi xmlns:a14="http://schemas.microsoft.com/office/drawing/2010/main"/>
              </a:ext>
            </a:extLst>
          </a:blip>
          <a:srcRect l="-1"/>
          <a:stretch/>
        </p:blipFill>
        <p:spPr>
          <a:xfrm>
            <a:off x="698041" y="4349932"/>
            <a:ext cx="3354722" cy="1566526"/>
          </a:xfrm>
          <a:prstGeom prst="rect">
            <a:avLst/>
          </a:prstGeom>
        </p:spPr>
      </p:pic>
      <p:sp>
        <p:nvSpPr>
          <p:cNvPr id="11" name="Tekstvak 10"/>
          <p:cNvSpPr txBox="1"/>
          <p:nvPr/>
        </p:nvSpPr>
        <p:spPr>
          <a:xfrm>
            <a:off x="4052763" y="2874588"/>
            <a:ext cx="1808162" cy="646331"/>
          </a:xfrm>
          <a:prstGeom prst="rect">
            <a:avLst/>
          </a:prstGeom>
          <a:noFill/>
        </p:spPr>
        <p:txBody>
          <a:bodyPr wrap="square" rtlCol="0">
            <a:spAutoFit/>
          </a:bodyPr>
          <a:lstStyle/>
          <a:p>
            <a:r>
              <a:rPr lang="nl-NL"/>
              <a:t>2D model (kaart)</a:t>
            </a:r>
          </a:p>
        </p:txBody>
      </p:sp>
      <p:sp>
        <p:nvSpPr>
          <p:cNvPr id="12" name="Tekstvak 11"/>
          <p:cNvSpPr txBox="1"/>
          <p:nvPr/>
        </p:nvSpPr>
        <p:spPr>
          <a:xfrm>
            <a:off x="9741097" y="2852080"/>
            <a:ext cx="2042718" cy="369332"/>
          </a:xfrm>
          <a:prstGeom prst="rect">
            <a:avLst/>
          </a:prstGeom>
          <a:noFill/>
        </p:spPr>
        <p:txBody>
          <a:bodyPr wrap="square" rtlCol="0">
            <a:spAutoFit/>
          </a:bodyPr>
          <a:lstStyle/>
          <a:p>
            <a:r>
              <a:rPr lang="nl-NL"/>
              <a:t>3D-lagenmodel </a:t>
            </a:r>
          </a:p>
        </p:txBody>
      </p:sp>
      <p:sp>
        <p:nvSpPr>
          <p:cNvPr id="13" name="Tekstvak 12"/>
          <p:cNvSpPr txBox="1"/>
          <p:nvPr/>
        </p:nvSpPr>
        <p:spPr>
          <a:xfrm>
            <a:off x="4052763" y="4727822"/>
            <a:ext cx="2418679" cy="923330"/>
          </a:xfrm>
          <a:prstGeom prst="rect">
            <a:avLst/>
          </a:prstGeom>
          <a:noFill/>
        </p:spPr>
        <p:txBody>
          <a:bodyPr wrap="square" rtlCol="0">
            <a:spAutoFit/>
          </a:bodyPr>
          <a:lstStyle/>
          <a:p>
            <a:r>
              <a:rPr lang="nl-NL"/>
              <a:t>3D- lagenmodel verticale doorsnede</a:t>
            </a:r>
          </a:p>
        </p:txBody>
      </p:sp>
      <p:sp>
        <p:nvSpPr>
          <p:cNvPr id="14" name="Tekstvak 13"/>
          <p:cNvSpPr txBox="1"/>
          <p:nvPr/>
        </p:nvSpPr>
        <p:spPr>
          <a:xfrm>
            <a:off x="9750426" y="4861258"/>
            <a:ext cx="1808162" cy="646331"/>
          </a:xfrm>
          <a:prstGeom prst="rect">
            <a:avLst/>
          </a:prstGeom>
          <a:noFill/>
        </p:spPr>
        <p:txBody>
          <a:bodyPr wrap="square" rtlCol="0">
            <a:spAutoFit/>
          </a:bodyPr>
          <a:lstStyle/>
          <a:p>
            <a:r>
              <a:rPr lang="nl-NL"/>
              <a:t>3D-voxelmodel</a:t>
            </a:r>
          </a:p>
        </p:txBody>
      </p:sp>
      <p:pic>
        <p:nvPicPr>
          <p:cNvPr id="15" name="Afbeelding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8041" y="2366624"/>
            <a:ext cx="3354722" cy="1524575"/>
          </a:xfrm>
          <a:prstGeom prst="rect">
            <a:avLst/>
          </a:prstGeom>
        </p:spPr>
      </p:pic>
    </p:spTree>
    <p:extLst>
      <p:ext uri="{BB962C8B-B14F-4D97-AF65-F5344CB8AC3E}">
        <p14:creationId xmlns:p14="http://schemas.microsoft.com/office/powerpoint/2010/main" val="3888434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Soorten modellen </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36</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379243"/>
            <a:ext cx="11434762" cy="4355038"/>
          </a:xfrm>
          <a:prstGeom prst="rect">
            <a:avLst/>
          </a:prstGeom>
          <a:noFill/>
        </p:spPr>
        <p:txBody>
          <a:bodyPr wrap="square" rtlCol="0">
            <a:spAutoFit/>
          </a:bodyPr>
          <a:lstStyle/>
          <a:p>
            <a:r>
              <a:rPr lang="nl-NL" sz="2300" b="1"/>
              <a:t>Geomorfologische modellen</a:t>
            </a:r>
            <a:r>
              <a:rPr lang="nl-NL" sz="2300"/>
              <a:t>: </a:t>
            </a:r>
            <a:r>
              <a:rPr lang="nl-NL" sz="2000">
                <a:solidFill>
                  <a:schemeClr val="tx2"/>
                </a:solidFill>
              </a:rPr>
              <a:t>Geomorfologische Kaart</a:t>
            </a:r>
            <a:br>
              <a:rPr lang="nl-NL" sz="2000">
                <a:solidFill>
                  <a:schemeClr val="tx2"/>
                </a:solidFill>
              </a:rPr>
            </a:br>
            <a:br>
              <a:rPr lang="nl-NL" sz="2300">
                <a:solidFill>
                  <a:schemeClr val="tx2"/>
                </a:solidFill>
              </a:rPr>
            </a:br>
            <a:r>
              <a:rPr lang="nl-NL" sz="2300"/>
              <a:t>Visualiseren vormen en de factoren die ervoor gezorgd hebben dat het landschap er zo uit ziet, bijvoorbeeld de aanwezigheid van ijskappen in het verleden of de invloed van wind en rivieren.</a:t>
            </a:r>
            <a:br>
              <a:rPr lang="nl-NL" sz="2300"/>
            </a:br>
            <a:endParaRPr lang="nl-NL" sz="2300"/>
          </a:p>
          <a:p>
            <a:r>
              <a:rPr lang="nl-NL" sz="2300" b="1"/>
              <a:t>Bodemkundige modellen</a:t>
            </a:r>
            <a:r>
              <a:rPr lang="nl-NL" sz="2300"/>
              <a:t>: </a:t>
            </a:r>
            <a:r>
              <a:rPr lang="nl-NL" sz="2000">
                <a:solidFill>
                  <a:schemeClr val="tx2"/>
                </a:solidFill>
              </a:rPr>
              <a:t>Bodemkaart, GeoTOP</a:t>
            </a:r>
            <a:br>
              <a:rPr lang="nl-NL" sz="2300"/>
            </a:br>
            <a:br>
              <a:rPr lang="nl-NL" sz="2300"/>
            </a:br>
            <a:r>
              <a:rPr lang="nl-NL" sz="2300"/>
              <a:t>Visualiseren specifieke bodemkundige eigenschappen, die bijvoorbeeld bepaald worden door bodemvormende processen, textuur of gelaagdheid</a:t>
            </a:r>
          </a:p>
          <a:p>
            <a:r>
              <a:rPr lang="nl-NL" sz="2300"/>
              <a:t> </a:t>
            </a:r>
            <a:br>
              <a:rPr lang="nl-NL" sz="2400"/>
            </a:br>
            <a:endParaRPr lang="nl-NL" sz="2400"/>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Tree>
    <p:extLst>
      <p:ext uri="{BB962C8B-B14F-4D97-AF65-F5344CB8AC3E}">
        <p14:creationId xmlns:p14="http://schemas.microsoft.com/office/powerpoint/2010/main" val="2185552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Soorten modellen </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37</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
        <p:nvSpPr>
          <p:cNvPr id="7" name="Tekstvak 6"/>
          <p:cNvSpPr txBox="1"/>
          <p:nvPr/>
        </p:nvSpPr>
        <p:spPr>
          <a:xfrm>
            <a:off x="635000" y="2252097"/>
            <a:ext cx="11456916" cy="3631763"/>
          </a:xfrm>
          <a:prstGeom prst="rect">
            <a:avLst/>
          </a:prstGeom>
          <a:noFill/>
        </p:spPr>
        <p:txBody>
          <a:bodyPr wrap="square" rtlCol="0">
            <a:spAutoFit/>
          </a:bodyPr>
          <a:lstStyle/>
          <a:p>
            <a:endParaRPr lang="nl-NL" sz="2300" b="1"/>
          </a:p>
          <a:p>
            <a:r>
              <a:rPr lang="nl-NL" sz="2300" b="1"/>
              <a:t>Geologische modellen</a:t>
            </a:r>
            <a:r>
              <a:rPr lang="nl-NL" sz="2300"/>
              <a:t>: </a:t>
            </a:r>
            <a:r>
              <a:rPr lang="nl-NL" sz="2000">
                <a:solidFill>
                  <a:schemeClr val="tx2"/>
                </a:solidFill>
                <a:sym typeface="Wingdings" panose="05000000000000000000" pitchFamily="2" charset="2"/>
              </a:rPr>
              <a:t>Digitaal Geologisch Model (DGM), GeoTOP</a:t>
            </a:r>
            <a:br>
              <a:rPr lang="nl-NL" sz="2000">
                <a:solidFill>
                  <a:schemeClr val="tx2"/>
                </a:solidFill>
              </a:rPr>
            </a:br>
            <a:br>
              <a:rPr lang="nl-NL" sz="2300"/>
            </a:br>
            <a:r>
              <a:rPr lang="nl-NL" sz="2300"/>
              <a:t>Visualiseren specifieke geologische eigenschappen, gevormd door bijvoorbeeld ouderdom en bepaalde klimatologische omstandigheden</a:t>
            </a:r>
            <a:br>
              <a:rPr lang="nl-NL" sz="2300"/>
            </a:br>
            <a:endParaRPr lang="nl-NL" sz="2300"/>
          </a:p>
          <a:p>
            <a:r>
              <a:rPr lang="nl-NL" sz="2300" b="1"/>
              <a:t>Hydrogeologische modellen</a:t>
            </a:r>
            <a:r>
              <a:rPr lang="nl-NL" sz="2300"/>
              <a:t>: </a:t>
            </a:r>
            <a:r>
              <a:rPr lang="nl-NL" sz="2000">
                <a:solidFill>
                  <a:schemeClr val="tx2"/>
                </a:solidFill>
                <a:sym typeface="Wingdings" panose="05000000000000000000" pitchFamily="2" charset="2"/>
              </a:rPr>
              <a:t>REGIS II en Model Grondwaterspiegeldiepte</a:t>
            </a:r>
            <a:endParaRPr lang="nl-NL" sz="2000">
              <a:solidFill>
                <a:schemeClr val="tx2"/>
              </a:solidFill>
            </a:endParaRPr>
          </a:p>
          <a:p>
            <a:br>
              <a:rPr lang="nl-NL" sz="2300"/>
            </a:br>
            <a:r>
              <a:rPr lang="nl-NL" sz="2300"/>
              <a:t>Visualiseren specifieke hydrogeologische eigenschappen als het vermogen om water door te laten of juist niet </a:t>
            </a:r>
          </a:p>
        </p:txBody>
      </p:sp>
    </p:spTree>
    <p:extLst>
      <p:ext uri="{BB962C8B-B14F-4D97-AF65-F5344CB8AC3E}">
        <p14:creationId xmlns:p14="http://schemas.microsoft.com/office/powerpoint/2010/main" val="998128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87863" y="1698776"/>
            <a:ext cx="4236369" cy="4824421"/>
          </a:xfrm>
          <a:prstGeom prst="rect">
            <a:avLst/>
          </a:prstGeom>
        </p:spPr>
      </p:pic>
      <p:sp>
        <p:nvSpPr>
          <p:cNvPr id="2" name="Tijdelijke aanduiding voor inhoud 1"/>
          <p:cNvSpPr>
            <a:spLocks noGrp="1"/>
          </p:cNvSpPr>
          <p:nvPr>
            <p:ph idx="1"/>
          </p:nvPr>
        </p:nvSpPr>
        <p:spPr>
          <a:xfrm>
            <a:off x="635000" y="2292824"/>
            <a:ext cx="5427999" cy="3928589"/>
          </a:xfrm>
        </p:spPr>
        <p:txBody>
          <a:bodyPr numCol="1">
            <a:normAutofit/>
          </a:bodyPr>
          <a:lstStyle/>
          <a:p>
            <a:pPr marL="0" indent="0">
              <a:buNone/>
            </a:pPr>
            <a:r>
              <a:rPr lang="nl-NL"/>
              <a:t>De </a:t>
            </a:r>
            <a:r>
              <a:rPr lang="nl-NL">
                <a:solidFill>
                  <a:schemeClr val="tx2"/>
                </a:solidFill>
              </a:rPr>
              <a:t>Geomorfologische Kaart </a:t>
            </a:r>
            <a:r>
              <a:rPr lang="nl-NL"/>
              <a:t>is bruikbaar voor planvorming bij ruimtelijke vraagstukken, klimaatadaptatie, ecologie en natuurontwikkeling. De kaart kan ook gebruikt worden om de kans op de aanwezigheid van archeologische resten te bepalen.</a:t>
            </a:r>
            <a:br>
              <a:rPr lang="nl-NL"/>
            </a:br>
            <a:endParaRPr lang="nl-NL"/>
          </a:p>
          <a:p>
            <a:endParaRPr lang="nl-NL"/>
          </a:p>
        </p:txBody>
      </p:sp>
      <p:sp>
        <p:nvSpPr>
          <p:cNvPr id="3" name="Titel 2"/>
          <p:cNvSpPr>
            <a:spLocks noGrp="1"/>
          </p:cNvSpPr>
          <p:nvPr>
            <p:ph type="title"/>
          </p:nvPr>
        </p:nvSpPr>
        <p:spPr/>
        <p:txBody>
          <a:bodyPr>
            <a:normAutofit/>
          </a:bodyPr>
          <a:lstStyle/>
          <a:p>
            <a:r>
              <a:rPr lang="nl-NL">
                <a:solidFill>
                  <a:srgbClr val="E17000"/>
                </a:solidFill>
              </a:rPr>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38</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spTree>
    <p:extLst>
      <p:ext uri="{BB962C8B-B14F-4D97-AF65-F5344CB8AC3E}">
        <p14:creationId xmlns:p14="http://schemas.microsoft.com/office/powerpoint/2010/main" val="102866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2292824"/>
            <a:ext cx="5438254" cy="3928589"/>
          </a:xfrm>
        </p:spPr>
        <p:txBody>
          <a:bodyPr numCol="1">
            <a:normAutofit/>
          </a:bodyPr>
          <a:lstStyle/>
          <a:p>
            <a:r>
              <a:rPr lang="nl-NL"/>
              <a:t>De </a:t>
            </a:r>
            <a:r>
              <a:rPr lang="nl-NL">
                <a:solidFill>
                  <a:schemeClr val="tx2"/>
                </a:solidFill>
              </a:rPr>
              <a:t>Bodemkaart</a:t>
            </a:r>
            <a:r>
              <a:rPr lang="nl-NL"/>
              <a:t> is geschikt voor vraagstukken op het gebied van bodemgeschiktheid, bodem-kwetsbaarheid, natuurontwikkeling, landschapsplanning en ruimtelijke planvorming.</a:t>
            </a:r>
          </a:p>
          <a:p>
            <a:endParaRPr lang="nl-NL"/>
          </a:p>
        </p:txBody>
      </p:sp>
      <p:sp>
        <p:nvSpPr>
          <p:cNvPr id="3" name="Titel 2"/>
          <p:cNvSpPr>
            <a:spLocks noGrp="1"/>
          </p:cNvSpPr>
          <p:nvPr>
            <p:ph type="title"/>
          </p:nvPr>
        </p:nvSpPr>
        <p:spPr/>
        <p:txBody>
          <a:bodyPr>
            <a:normAutofit/>
          </a:bodyPr>
          <a:lstStyle/>
          <a:p>
            <a:r>
              <a:rPr lang="nl-NL">
                <a:solidFill>
                  <a:srgbClr val="E17000"/>
                </a:solidFill>
              </a:rPr>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39</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pic>
        <p:nvPicPr>
          <p:cNvPr id="7" name="Afbeelding 6"/>
          <p:cNvPicPr>
            <a:picLocks noChangeAspect="1"/>
          </p:cNvPicPr>
          <p:nvPr/>
        </p:nvPicPr>
        <p:blipFill rotWithShape="1">
          <a:blip r:embed="rId3" cstate="print">
            <a:extLst>
              <a:ext uri="{28A0092B-C50C-407E-A947-70E740481C1C}">
                <a14:useLocalDpi xmlns:a14="http://schemas.microsoft.com/office/drawing/2010/main"/>
              </a:ext>
            </a:extLst>
          </a:blip>
          <a:srcRect r="1685"/>
          <a:stretch/>
        </p:blipFill>
        <p:spPr>
          <a:xfrm>
            <a:off x="6762777" y="1678485"/>
            <a:ext cx="3653687" cy="4542928"/>
          </a:xfrm>
          <a:prstGeom prst="rect">
            <a:avLst/>
          </a:prstGeom>
        </p:spPr>
      </p:pic>
    </p:spTree>
    <p:extLst>
      <p:ext uri="{BB962C8B-B14F-4D97-AF65-F5344CB8AC3E}">
        <p14:creationId xmlns:p14="http://schemas.microsoft.com/office/powerpoint/2010/main" val="2362930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1843088"/>
            <a:ext cx="10923588" cy="4378325"/>
          </a:xfrm>
        </p:spPr>
        <p:txBody>
          <a:bodyPr>
            <a:normAutofit/>
          </a:bodyPr>
          <a:lstStyle/>
          <a:p>
            <a:pPr marL="0" indent="0">
              <a:buNone/>
            </a:pPr>
            <a:r>
              <a:rPr lang="nl-NL" sz="2300"/>
              <a:t>De BRO registreert gegevens uit de volgende domeinen</a:t>
            </a:r>
          </a:p>
        </p:txBody>
      </p:sp>
      <p:sp>
        <p:nvSpPr>
          <p:cNvPr id="3" name="Titel 2"/>
          <p:cNvSpPr>
            <a:spLocks noGrp="1"/>
          </p:cNvSpPr>
          <p:nvPr>
            <p:ph type="title"/>
          </p:nvPr>
        </p:nvSpPr>
        <p:spPr/>
        <p:txBody>
          <a:bodyPr/>
          <a:lstStyle/>
          <a:p>
            <a:r>
              <a:rPr lang="nl-NL" dirty="0">
                <a:solidFill>
                  <a:srgbClr val="E17000"/>
                </a:solidFill>
              </a:rPr>
              <a:t>Domeinen van de BRO</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1257" y="2274716"/>
            <a:ext cx="2590002" cy="2590002"/>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87265" y="2286414"/>
            <a:ext cx="2584723" cy="2584723"/>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47587" y="2274716"/>
            <a:ext cx="2635303" cy="2635303"/>
          </a:xfrm>
          <a:prstGeom prst="rect">
            <a:avLst/>
          </a:prstGeom>
        </p:spPr>
      </p:pic>
      <p:pic>
        <p:nvPicPr>
          <p:cNvPr id="9" name="Tijdelijke aanduiding voor inhoud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22725" y="4256027"/>
            <a:ext cx="2594897" cy="2594897"/>
          </a:xfrm>
          <a:prstGeom prst="rect">
            <a:avLst/>
          </a:prstGeom>
        </p:spPr>
      </p:pic>
      <p:pic>
        <p:nvPicPr>
          <p:cNvPr id="10" name="Afbeelding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617965" y="4341354"/>
            <a:ext cx="2529161" cy="2529161"/>
          </a:xfrm>
          <a:prstGeom prst="rect">
            <a:avLst/>
          </a:prstGeom>
        </p:spPr>
      </p:pic>
      <p:pic>
        <p:nvPicPr>
          <p:cNvPr id="12" name="Afbeelding 11" descr="Afbeelding met tekst, Lettertype, symbool, teken&#10;&#10;Automatisch gegenereerde beschrijving">
            <a:extLst>
              <a:ext uri="{FF2B5EF4-FFF2-40B4-BE49-F238E27FC236}">
                <a16:creationId xmlns:a16="http://schemas.microsoft.com/office/drawing/2014/main" id="{F3C973CE-B9E1-00E3-BFFD-491B82E430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2081" y="4253914"/>
            <a:ext cx="2584723" cy="2584723"/>
          </a:xfrm>
          <a:prstGeom prst="rect">
            <a:avLst/>
          </a:prstGeom>
        </p:spPr>
      </p:pic>
    </p:spTree>
    <p:extLst>
      <p:ext uri="{BB962C8B-B14F-4D97-AF65-F5344CB8AC3E}">
        <p14:creationId xmlns:p14="http://schemas.microsoft.com/office/powerpoint/2010/main" val="4006495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6303961" y="1304429"/>
            <a:ext cx="4670450" cy="4888102"/>
          </a:xfrm>
          <a:prstGeom prst="rect">
            <a:avLst/>
          </a:prstGeom>
        </p:spPr>
      </p:pic>
      <p:sp>
        <p:nvSpPr>
          <p:cNvPr id="2" name="Tijdelijke aanduiding voor inhoud 1"/>
          <p:cNvSpPr>
            <a:spLocks noGrp="1"/>
          </p:cNvSpPr>
          <p:nvPr>
            <p:ph idx="1"/>
          </p:nvPr>
        </p:nvSpPr>
        <p:spPr>
          <a:xfrm>
            <a:off x="635000" y="2224585"/>
            <a:ext cx="5506493" cy="3996828"/>
          </a:xfrm>
        </p:spPr>
        <p:txBody>
          <a:bodyPr numCol="1">
            <a:normAutofit/>
          </a:bodyPr>
          <a:lstStyle/>
          <a:p>
            <a:r>
              <a:rPr lang="nl-NL"/>
              <a:t>Het </a:t>
            </a:r>
            <a:r>
              <a:rPr lang="nl-NL">
                <a:solidFill>
                  <a:schemeClr val="tx2"/>
                </a:solidFill>
              </a:rPr>
              <a:t>Digitaal Geologisch Model</a:t>
            </a:r>
            <a:r>
              <a:rPr lang="nl-NL"/>
              <a:t> (DGM) maakt de opbouw en samenhang van de steenlagen in lithografische eenheden inzichtelijk. Het model is geschikt voor geologische en geologisch gerelateerde vraagstukken. Denk aan infrastructuur, bodemdaling, zandwinning.</a:t>
            </a:r>
            <a:br>
              <a:rPr lang="nl-NL"/>
            </a:br>
            <a:endParaRPr lang="nl-NL"/>
          </a:p>
        </p:txBody>
      </p:sp>
      <p:sp>
        <p:nvSpPr>
          <p:cNvPr id="3" name="Titel 2"/>
          <p:cNvSpPr>
            <a:spLocks noGrp="1"/>
          </p:cNvSpPr>
          <p:nvPr>
            <p:ph type="title"/>
          </p:nvPr>
        </p:nvSpPr>
        <p:spPr/>
        <p:txBody>
          <a:bodyPr>
            <a:normAutofit/>
          </a:bodyPr>
          <a:lstStyle/>
          <a:p>
            <a:r>
              <a:rPr lang="nl-NL">
                <a:solidFill>
                  <a:srgbClr val="E17000"/>
                </a:solidFill>
              </a:rPr>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40</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spTree>
    <p:extLst>
      <p:ext uri="{BB962C8B-B14F-4D97-AF65-F5344CB8AC3E}">
        <p14:creationId xmlns:p14="http://schemas.microsoft.com/office/powerpoint/2010/main" val="3462997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2292824"/>
            <a:ext cx="5410958" cy="3928589"/>
          </a:xfrm>
        </p:spPr>
        <p:txBody>
          <a:bodyPr numCol="1">
            <a:normAutofit/>
          </a:bodyPr>
          <a:lstStyle/>
          <a:p>
            <a:r>
              <a:rPr lang="nl-NL"/>
              <a:t>Het hydrogeologisch model </a:t>
            </a:r>
            <a:r>
              <a:rPr lang="nl-NL">
                <a:solidFill>
                  <a:schemeClr val="tx2"/>
                </a:solidFill>
              </a:rPr>
              <a:t>REGIS II </a:t>
            </a:r>
            <a:r>
              <a:rPr lang="nl-NL"/>
              <a:t>geeft aan wat goed doorlatende en slecht doorlatende lagen in de ondergrond zijn. Het model is primair bedoeld voor het grondwaterbeheer en het daaraan gerelateerde en vormt de basis voor het maken van bijvoorbeeld landelijke en regionale grondwatermodellen.</a:t>
            </a:r>
          </a:p>
        </p:txBody>
      </p:sp>
      <p:sp>
        <p:nvSpPr>
          <p:cNvPr id="3" name="Titel 2"/>
          <p:cNvSpPr>
            <a:spLocks noGrp="1"/>
          </p:cNvSpPr>
          <p:nvPr>
            <p:ph type="title"/>
          </p:nvPr>
        </p:nvSpPr>
        <p:spPr/>
        <p:txBody>
          <a:bodyPr>
            <a:normAutofit/>
          </a:bodyPr>
          <a:lstStyle/>
          <a:p>
            <a:r>
              <a:rPr lang="nl-NL" dirty="0">
                <a:solidFill>
                  <a:srgbClr val="E17000"/>
                </a:solidFill>
              </a:rPr>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41</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pic>
        <p:nvPicPr>
          <p:cNvPr id="7" name="Afbeelding 6"/>
          <p:cNvPicPr>
            <a:picLocks noChangeAspect="1"/>
          </p:cNvPicPr>
          <p:nvPr/>
        </p:nvPicPr>
        <p:blipFill>
          <a:blip r:embed="rId3"/>
          <a:stretch>
            <a:fillRect/>
          </a:stretch>
        </p:blipFill>
        <p:spPr>
          <a:xfrm>
            <a:off x="6282372" y="1798235"/>
            <a:ext cx="5550237" cy="4423178"/>
          </a:xfrm>
          <a:prstGeom prst="rect">
            <a:avLst/>
          </a:prstGeom>
        </p:spPr>
      </p:pic>
    </p:spTree>
    <p:extLst>
      <p:ext uri="{BB962C8B-B14F-4D97-AF65-F5344CB8AC3E}">
        <p14:creationId xmlns:p14="http://schemas.microsoft.com/office/powerpoint/2010/main" val="2485621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1910711"/>
            <a:ext cx="5301776" cy="4310701"/>
          </a:xfrm>
        </p:spPr>
        <p:txBody>
          <a:bodyPr numCol="1">
            <a:noAutofit/>
          </a:bodyPr>
          <a:lstStyle/>
          <a:p>
            <a:r>
              <a:rPr lang="nl-NL"/>
              <a:t>Het model </a:t>
            </a:r>
            <a:r>
              <a:rPr lang="nl-NL">
                <a:solidFill>
                  <a:schemeClr val="tx2"/>
                </a:solidFill>
              </a:rPr>
              <a:t>GeoTOP</a:t>
            </a:r>
            <a:r>
              <a:rPr lang="nl-NL"/>
              <a:t> geeft informatie over de laagopbouw en grondsoort van de ondiepe ondergrond van Nederland. Het model wordt onder meer gebruikt voor infrastructurele werken, bouw, grondwaterstudies, voorspellen van bodemdaling en het berekenen van de volumes aan </a:t>
            </a:r>
            <a:r>
              <a:rPr lang="nl-NL" err="1"/>
              <a:t>oppervlakte-delfstoffen</a:t>
            </a:r>
            <a:r>
              <a:rPr lang="nl-NL"/>
              <a:t> (klei, zand en grind).</a:t>
            </a:r>
          </a:p>
          <a:p>
            <a:endParaRPr lang="nl-NL"/>
          </a:p>
        </p:txBody>
      </p:sp>
      <p:sp>
        <p:nvSpPr>
          <p:cNvPr id="3" name="Titel 2"/>
          <p:cNvSpPr>
            <a:spLocks noGrp="1"/>
          </p:cNvSpPr>
          <p:nvPr>
            <p:ph type="title"/>
          </p:nvPr>
        </p:nvSpPr>
        <p:spPr/>
        <p:txBody>
          <a:bodyPr>
            <a:normAutofit/>
          </a:bodyPr>
          <a:lstStyle/>
          <a:p>
            <a:r>
              <a:rPr lang="nl-NL">
                <a:solidFill>
                  <a:srgbClr val="E17000"/>
                </a:solidFill>
              </a:rPr>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42</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7" name="Afbeelding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57906" y="2478280"/>
            <a:ext cx="4380952" cy="3085714"/>
          </a:xfrm>
          <a:prstGeom prst="rect">
            <a:avLst/>
          </a:prstGeom>
        </p:spPr>
      </p:pic>
    </p:spTree>
    <p:extLst>
      <p:ext uri="{BB962C8B-B14F-4D97-AF65-F5344CB8AC3E}">
        <p14:creationId xmlns:p14="http://schemas.microsoft.com/office/powerpoint/2010/main" val="1684722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1910711"/>
            <a:ext cx="5397310" cy="4310701"/>
          </a:xfrm>
        </p:spPr>
        <p:txBody>
          <a:bodyPr numCol="1">
            <a:noAutofit/>
          </a:bodyPr>
          <a:lstStyle/>
          <a:p>
            <a:r>
              <a:rPr lang="nl-NL"/>
              <a:t>Het</a:t>
            </a:r>
            <a:r>
              <a:rPr lang="nl-NL">
                <a:solidFill>
                  <a:schemeClr val="tx2"/>
                </a:solidFill>
              </a:rPr>
              <a:t> Model Grondwaterspiegeldiepte </a:t>
            </a:r>
            <a:r>
              <a:rPr lang="nl-NL"/>
              <a:t>geeft voorspellingen van de diepte van de grondwaterspiegel van een locatie. Het model is geschikt voor vraagstukken over de conditie van de natuur op een bepaalde plek, berekeningen van gewasopbrengsten, uitspoeling van bestrijdingsmiddelen en ruimtelijke planvorming.</a:t>
            </a:r>
          </a:p>
        </p:txBody>
      </p:sp>
      <p:pic>
        <p:nvPicPr>
          <p:cNvPr id="6" name="Afbeelding 5"/>
          <p:cNvPicPr>
            <a:picLocks noChangeAspect="1"/>
          </p:cNvPicPr>
          <p:nvPr/>
        </p:nvPicPr>
        <p:blipFill>
          <a:blip r:embed="rId2"/>
          <a:stretch>
            <a:fillRect/>
          </a:stretch>
        </p:blipFill>
        <p:spPr>
          <a:xfrm>
            <a:off x="6781598" y="1658557"/>
            <a:ext cx="4027702" cy="4815010"/>
          </a:xfrm>
          <a:prstGeom prst="rect">
            <a:avLst/>
          </a:prstGeom>
        </p:spPr>
      </p:pic>
      <p:sp>
        <p:nvSpPr>
          <p:cNvPr id="3" name="Titel 2"/>
          <p:cNvSpPr>
            <a:spLocks noGrp="1"/>
          </p:cNvSpPr>
          <p:nvPr>
            <p:ph type="title"/>
          </p:nvPr>
        </p:nvSpPr>
        <p:spPr/>
        <p:txBody>
          <a:bodyPr>
            <a:normAutofit/>
          </a:bodyPr>
          <a:lstStyle/>
          <a:p>
            <a:r>
              <a:rPr lang="nl-NL">
                <a:solidFill>
                  <a:srgbClr val="E17000"/>
                </a:solidFill>
              </a:rPr>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43</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spTree>
    <p:extLst>
      <p:ext uri="{BB962C8B-B14F-4D97-AF65-F5344CB8AC3E}">
        <p14:creationId xmlns:p14="http://schemas.microsoft.com/office/powerpoint/2010/main" val="3316415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5000" y="1052513"/>
            <a:ext cx="6025107" cy="948047"/>
          </a:xfrm>
        </p:spPr>
        <p:txBody>
          <a:bodyPr>
            <a:normAutofit fontScale="90000"/>
          </a:bodyPr>
          <a:lstStyle/>
          <a:p>
            <a:r>
              <a:rPr lang="nl-NL">
                <a:solidFill>
                  <a:srgbClr val="E17000"/>
                </a:solidFill>
              </a:rPr>
              <a:t>Wie levert </a:t>
            </a:r>
            <a:br>
              <a:rPr lang="nl-NL">
                <a:solidFill>
                  <a:srgbClr val="E17000"/>
                </a:solidFill>
              </a:rPr>
            </a:br>
            <a:r>
              <a:rPr lang="nl-NL">
                <a:solidFill>
                  <a:srgbClr val="E17000"/>
                </a:solidFill>
              </a:rPr>
              <a:t>de BRO-gegevens?</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44</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86573" y="661010"/>
            <a:ext cx="4986338" cy="5641366"/>
          </a:xfrm>
          <a:prstGeom prst="rect">
            <a:avLst/>
          </a:prstGeom>
        </p:spPr>
      </p:pic>
      <p:sp>
        <p:nvSpPr>
          <p:cNvPr id="2" name="Tekstvak 1"/>
          <p:cNvSpPr txBox="1"/>
          <p:nvPr/>
        </p:nvSpPr>
        <p:spPr>
          <a:xfrm>
            <a:off x="634999" y="2486335"/>
            <a:ext cx="5337175" cy="1477328"/>
          </a:xfrm>
          <a:prstGeom prst="rect">
            <a:avLst/>
          </a:prstGeom>
          <a:noFill/>
        </p:spPr>
        <p:txBody>
          <a:bodyPr wrap="square" rtlCol="0">
            <a:spAutoFit/>
          </a:bodyPr>
          <a:lstStyle/>
          <a:p>
            <a:r>
              <a:rPr lang="nl-NL"/>
              <a:t>Overzicht van de opgaven bij overheden </a:t>
            </a:r>
          </a:p>
          <a:p>
            <a:r>
              <a:rPr lang="nl-NL"/>
              <a:t>die te maken hebben met registratieobjecten ondergrond.</a:t>
            </a:r>
          </a:p>
          <a:p>
            <a:endParaRPr lang="nl-NL"/>
          </a:p>
          <a:p>
            <a:r>
              <a:rPr lang="nl-NL" b="1"/>
              <a:t>Dat zijn er erg veel!</a:t>
            </a:r>
          </a:p>
        </p:txBody>
      </p:sp>
    </p:spTree>
    <p:extLst>
      <p:ext uri="{BB962C8B-B14F-4D97-AF65-F5344CB8AC3E}">
        <p14:creationId xmlns:p14="http://schemas.microsoft.com/office/powerpoint/2010/main" val="3703742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Bodem en ondergrond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5</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2" name="Rechthoek 1"/>
          <p:cNvSpPr/>
          <p:nvPr/>
        </p:nvSpPr>
        <p:spPr>
          <a:xfrm>
            <a:off x="635000" y="1999848"/>
            <a:ext cx="10923588" cy="4616648"/>
          </a:xfrm>
          <a:prstGeom prst="rect">
            <a:avLst/>
          </a:prstGeom>
        </p:spPr>
        <p:txBody>
          <a:bodyPr wrap="square">
            <a:spAutoFit/>
          </a:bodyPr>
          <a:lstStyle/>
          <a:p>
            <a:r>
              <a:rPr lang="nl-NL" sz="2300" b="1" dirty="0">
                <a:solidFill>
                  <a:srgbClr val="E17000"/>
                </a:solidFill>
              </a:rPr>
              <a:t>Vakgebieden 1</a:t>
            </a:r>
          </a:p>
          <a:p>
            <a:endParaRPr lang="nl-NL" sz="2300" b="1" dirty="0">
              <a:solidFill>
                <a:srgbClr val="000000"/>
              </a:solidFill>
              <a:latin typeface="Arial" panose="020B0604020202020204" pitchFamily="34" charset="0"/>
            </a:endParaRPr>
          </a:p>
          <a:p>
            <a:r>
              <a:rPr lang="nl-NL" sz="2300" b="1" dirty="0">
                <a:solidFill>
                  <a:srgbClr val="000000"/>
                </a:solidFill>
              </a:rPr>
              <a:t>Bodemkunde: </a:t>
            </a:r>
            <a:r>
              <a:rPr lang="nl-NL" sz="2300" dirty="0">
                <a:solidFill>
                  <a:srgbClr val="000000"/>
                </a:solidFill>
              </a:rPr>
              <a:t>Houdt zich bezig met de samenstelling, opbouw en vorming van bodem en de manier waarop deze gebruikt kan worden. </a:t>
            </a:r>
          </a:p>
          <a:p>
            <a:endParaRPr lang="nl-NL" sz="2300" dirty="0">
              <a:solidFill>
                <a:srgbClr val="000000"/>
              </a:solidFill>
            </a:endParaRPr>
          </a:p>
          <a:p>
            <a:r>
              <a:rPr lang="nl-NL" sz="2300" b="1" dirty="0">
                <a:solidFill>
                  <a:srgbClr val="000000"/>
                </a:solidFill>
              </a:rPr>
              <a:t>Geotechniek: </a:t>
            </a:r>
            <a:r>
              <a:rPr lang="nl-NL" sz="2300" dirty="0">
                <a:solidFill>
                  <a:srgbClr val="000000"/>
                </a:solidFill>
              </a:rPr>
              <a:t>Houdt zich bezig met de stevigheid van de grond en het gedrag dat die grond zal gaan vertonen bij bepaalde belastingen of het (tijdelijk) veranderen van de grondwatersituatie.</a:t>
            </a:r>
          </a:p>
          <a:p>
            <a:endParaRPr lang="nl-NL" sz="2300" dirty="0">
              <a:solidFill>
                <a:srgbClr val="000000"/>
              </a:solidFill>
            </a:endParaRPr>
          </a:p>
          <a:p>
            <a:r>
              <a:rPr lang="nl-NL" sz="2300" b="1" dirty="0">
                <a:solidFill>
                  <a:srgbClr val="000000"/>
                </a:solidFill>
              </a:rPr>
              <a:t>Geologie: </a:t>
            </a:r>
            <a:r>
              <a:rPr lang="nl-NL" sz="2300" dirty="0">
                <a:solidFill>
                  <a:srgbClr val="000000"/>
                </a:solidFill>
              </a:rPr>
              <a:t>Houdt zich bezig met de opbouw van de ondergrond in relatie tot de manier waarop deze is ontstaan/afgezet en de eigenschappen die daaruit voortvloeien.</a:t>
            </a:r>
          </a:p>
          <a:p>
            <a:endParaRPr lang="nl-NL" dirty="0">
              <a:solidFill>
                <a:srgbClr val="000000"/>
              </a:solidFill>
              <a:latin typeface="Arial" panose="020B0604020202020204" pitchFamily="34" charset="0"/>
            </a:endParaRPr>
          </a:p>
        </p:txBody>
      </p:sp>
      <p:pic>
        <p:nvPicPr>
          <p:cNvPr id="6" name="Tijdelijke aanduiding voor inhoud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spTree>
    <p:extLst>
      <p:ext uri="{BB962C8B-B14F-4D97-AF65-F5344CB8AC3E}">
        <p14:creationId xmlns:p14="http://schemas.microsoft.com/office/powerpoint/2010/main" val="2394555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Bodem en ondergrond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6</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2" name="Rechthoek 1"/>
          <p:cNvSpPr/>
          <p:nvPr/>
        </p:nvSpPr>
        <p:spPr>
          <a:xfrm>
            <a:off x="635000" y="1999848"/>
            <a:ext cx="10923588" cy="4616648"/>
          </a:xfrm>
          <a:prstGeom prst="rect">
            <a:avLst/>
          </a:prstGeom>
        </p:spPr>
        <p:txBody>
          <a:bodyPr wrap="square">
            <a:spAutoFit/>
          </a:bodyPr>
          <a:lstStyle/>
          <a:p>
            <a:r>
              <a:rPr lang="nl-NL" sz="2300" b="1" dirty="0">
                <a:solidFill>
                  <a:srgbClr val="E17000"/>
                </a:solidFill>
              </a:rPr>
              <a:t>Vakgebieden 2</a:t>
            </a:r>
          </a:p>
          <a:p>
            <a:endParaRPr lang="nl-NL" sz="2300" b="1" dirty="0">
              <a:solidFill>
                <a:srgbClr val="000000"/>
              </a:solidFill>
              <a:latin typeface="Arial" panose="020B0604020202020204" pitchFamily="34" charset="0"/>
            </a:endParaRPr>
          </a:p>
          <a:p>
            <a:r>
              <a:rPr lang="nl-NL" sz="2300" b="1" dirty="0"/>
              <a:t>Toegepaste geologie: </a:t>
            </a:r>
            <a:r>
              <a:rPr lang="nl-NL" sz="2300" dirty="0"/>
              <a:t>Gericht op het meer lokaal of regionaal in kaart brengen van de ondergrond. Vaak met een hydrologisch aspect waarbij een landelijk model als achtergrondkennis aanwezig is. Het wordt onder meer uitgevoerd bij het aanbrengen van constructies voor grondwater monitoring en/of -winning en WKO-installaties. </a:t>
            </a:r>
            <a:br>
              <a:rPr lang="nl-NL" sz="2300" dirty="0"/>
            </a:br>
            <a:r>
              <a:rPr lang="nl-NL" sz="2300" dirty="0"/>
              <a:t> </a:t>
            </a:r>
          </a:p>
          <a:p>
            <a:r>
              <a:rPr lang="nl-NL" sz="2300" b="1" dirty="0"/>
              <a:t>Cultuurtechniek: </a:t>
            </a:r>
            <a:r>
              <a:rPr lang="nl-NL" sz="2300" dirty="0"/>
              <a:t>gericht op het in cultuur brengen of houden van landoppervlakten, meestal in relatie tot aanpassingen hiervan. Het vakgebied heeft een nauwe verwantschap met bodemkunde en geotechniek.</a:t>
            </a:r>
            <a:endParaRPr lang="nl-NL" sz="2300" dirty="0">
              <a:solidFill>
                <a:srgbClr val="000000"/>
              </a:solidFill>
            </a:endParaRPr>
          </a:p>
          <a:p>
            <a:endParaRPr lang="nl-NL" dirty="0">
              <a:solidFill>
                <a:srgbClr val="000000"/>
              </a:solidFill>
              <a:latin typeface="Arial" panose="020B0604020202020204" pitchFamily="34" charset="0"/>
            </a:endParaRPr>
          </a:p>
        </p:txBody>
      </p:sp>
      <p:pic>
        <p:nvPicPr>
          <p:cNvPr id="6" name="Tijdelijke aanduiding voor inhoud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spTree>
    <p:extLst>
      <p:ext uri="{BB962C8B-B14F-4D97-AF65-F5344CB8AC3E}">
        <p14:creationId xmlns:p14="http://schemas.microsoft.com/office/powerpoint/2010/main" val="25323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Bodem en ondergrond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7</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2" name="Rechthoek 1"/>
          <p:cNvSpPr/>
          <p:nvPr/>
        </p:nvSpPr>
        <p:spPr>
          <a:xfrm>
            <a:off x="635000" y="2167278"/>
            <a:ext cx="10923588" cy="2923877"/>
          </a:xfrm>
          <a:prstGeom prst="rect">
            <a:avLst/>
          </a:prstGeom>
        </p:spPr>
        <p:txBody>
          <a:bodyPr wrap="square">
            <a:spAutoFit/>
          </a:bodyPr>
          <a:lstStyle/>
          <a:p>
            <a:r>
              <a:rPr lang="nl-NL" sz="2300" dirty="0">
                <a:solidFill>
                  <a:srgbClr val="E17000"/>
                </a:solidFill>
              </a:rPr>
              <a:t>Vakgebieden met objecten in de BRO:</a:t>
            </a:r>
          </a:p>
          <a:p>
            <a:endParaRPr lang="nl-NL" sz="2300" b="1" dirty="0">
              <a:solidFill>
                <a:schemeClr val="tx2"/>
              </a:solidFill>
            </a:endParaRPr>
          </a:p>
          <a:p>
            <a:endParaRPr lang="nl-NL" sz="2300" dirty="0">
              <a:solidFill>
                <a:srgbClr val="000000"/>
              </a:solidFill>
              <a:latin typeface="Arial" panose="020B0604020202020204" pitchFamily="34" charset="0"/>
            </a:endParaRPr>
          </a:p>
          <a:p>
            <a:pPr marL="342900" indent="-342900">
              <a:buFont typeface="Arial" panose="020B0604020202020204" pitchFamily="34" charset="0"/>
              <a:buChar char="•"/>
            </a:pPr>
            <a:r>
              <a:rPr lang="nl-NL" sz="2300" dirty="0">
                <a:solidFill>
                  <a:srgbClr val="000000"/>
                </a:solidFill>
              </a:rPr>
              <a:t>Bodemkunde </a:t>
            </a:r>
          </a:p>
          <a:p>
            <a:pPr marL="342900" indent="-342900">
              <a:buFont typeface="Arial" panose="020B0604020202020204" pitchFamily="34" charset="0"/>
              <a:buChar char="•"/>
            </a:pPr>
            <a:endParaRPr lang="nl-NL" sz="2300" dirty="0">
              <a:solidFill>
                <a:srgbClr val="000000"/>
              </a:solidFill>
            </a:endParaRPr>
          </a:p>
          <a:p>
            <a:pPr marL="342900" indent="-342900">
              <a:buFont typeface="Arial" panose="020B0604020202020204" pitchFamily="34" charset="0"/>
              <a:buChar char="•"/>
            </a:pPr>
            <a:r>
              <a:rPr lang="nl-NL" sz="2300" dirty="0">
                <a:solidFill>
                  <a:srgbClr val="000000"/>
                </a:solidFill>
              </a:rPr>
              <a:t>Geotechniek</a:t>
            </a:r>
          </a:p>
          <a:p>
            <a:pPr marL="342900" indent="-342900">
              <a:buFont typeface="Arial" panose="020B0604020202020204" pitchFamily="34" charset="0"/>
              <a:buChar char="•"/>
            </a:pPr>
            <a:endParaRPr lang="nl-NL" sz="2300" dirty="0">
              <a:solidFill>
                <a:srgbClr val="000000"/>
              </a:solidFill>
            </a:endParaRPr>
          </a:p>
          <a:p>
            <a:pPr marL="342900" indent="-342900">
              <a:buFont typeface="Arial" panose="020B0604020202020204" pitchFamily="34" charset="0"/>
              <a:buChar char="•"/>
            </a:pPr>
            <a:r>
              <a:rPr lang="nl-NL" sz="2300" dirty="0">
                <a:solidFill>
                  <a:srgbClr val="000000"/>
                </a:solidFill>
              </a:rPr>
              <a:t>Geologie</a:t>
            </a:r>
            <a:endParaRPr lang="nl-NL" dirty="0">
              <a:solidFill>
                <a:srgbClr val="000000"/>
              </a:solidFill>
              <a:latin typeface="Arial" panose="020B0604020202020204" pitchFamily="34" charset="0"/>
            </a:endParaRPr>
          </a:p>
        </p:txBody>
      </p:sp>
      <p:pic>
        <p:nvPicPr>
          <p:cNvPr id="6" name="Tijdelijke aanduiding voor inhoud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spTree>
    <p:extLst>
      <p:ext uri="{BB962C8B-B14F-4D97-AF65-F5344CB8AC3E}">
        <p14:creationId xmlns:p14="http://schemas.microsoft.com/office/powerpoint/2010/main" val="3616267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Bodem en ondergrond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8</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2" name="Rechthoek 1"/>
          <p:cNvSpPr/>
          <p:nvPr/>
        </p:nvSpPr>
        <p:spPr>
          <a:xfrm>
            <a:off x="635000" y="2166968"/>
            <a:ext cx="11557000" cy="3293209"/>
          </a:xfrm>
          <a:prstGeom prst="rect">
            <a:avLst/>
          </a:prstGeom>
        </p:spPr>
        <p:txBody>
          <a:bodyPr wrap="square">
            <a:spAutoFit/>
          </a:bodyPr>
          <a:lstStyle/>
          <a:p>
            <a:r>
              <a:rPr lang="nl-NL" sz="2400" dirty="0">
                <a:solidFill>
                  <a:srgbClr val="E17000"/>
                </a:solidFill>
                <a:latin typeface="+mj-lt"/>
              </a:rPr>
              <a:t>Vakgebieden met objecten in de BRO</a:t>
            </a:r>
          </a:p>
          <a:p>
            <a:endParaRPr lang="nl-NL" sz="2400" dirty="0">
              <a:solidFill>
                <a:schemeClr val="tx2"/>
              </a:solidFill>
              <a:latin typeface="Arial" panose="020B0604020202020204" pitchFamily="34" charset="0"/>
            </a:endParaRPr>
          </a:p>
          <a:p>
            <a:endParaRPr lang="nl-NL" sz="2400" dirty="0">
              <a:solidFill>
                <a:schemeClr val="tx2"/>
              </a:solidFill>
              <a:latin typeface="Arial" panose="020B0604020202020204" pitchFamily="34" charset="0"/>
            </a:endParaRPr>
          </a:p>
          <a:p>
            <a:endParaRPr lang="nl-NL" sz="2400" dirty="0">
              <a:solidFill>
                <a:schemeClr val="tx2"/>
              </a:solidFill>
              <a:latin typeface="Arial" panose="020B0604020202020204" pitchFamily="34" charset="0"/>
            </a:endParaRPr>
          </a:p>
          <a:p>
            <a:endParaRPr lang="nl-NL" sz="2400" dirty="0">
              <a:solidFill>
                <a:schemeClr val="tx2"/>
              </a:solidFill>
              <a:latin typeface="Arial" panose="020B0604020202020204" pitchFamily="34" charset="0"/>
            </a:endParaRPr>
          </a:p>
          <a:p>
            <a:endParaRPr lang="nl-NL" sz="2400" dirty="0">
              <a:solidFill>
                <a:schemeClr val="tx2"/>
              </a:solidFill>
              <a:latin typeface="Arial" panose="020B0604020202020204" pitchFamily="34" charset="0"/>
            </a:endParaRPr>
          </a:p>
          <a:p>
            <a:endParaRPr lang="nl-NL" sz="2400" dirty="0">
              <a:solidFill>
                <a:schemeClr val="tx2"/>
              </a:solidFill>
              <a:latin typeface="Arial" panose="020B0604020202020204" pitchFamily="34" charset="0"/>
            </a:endParaRPr>
          </a:p>
          <a:p>
            <a:endParaRPr lang="nl-NL" sz="2400" dirty="0">
              <a:solidFill>
                <a:schemeClr val="tx2"/>
              </a:solidFill>
              <a:latin typeface="Arial" panose="020B0604020202020204" pitchFamily="34" charset="0"/>
            </a:endParaRPr>
          </a:p>
          <a:p>
            <a:r>
              <a:rPr lang="nl-NL" sz="1600" b="1" dirty="0">
                <a:solidFill>
                  <a:srgbClr val="000000"/>
                </a:solidFill>
              </a:rPr>
              <a:t>        Bodemkunde                                  Geotechniek                                     Geologie</a:t>
            </a:r>
            <a:endParaRPr lang="nl-NL" sz="1600" dirty="0"/>
          </a:p>
        </p:txBody>
      </p:sp>
      <p:pic>
        <p:nvPicPr>
          <p:cNvPr id="12" name="Tijdelijke aanduiding voor inhoud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pic>
        <p:nvPicPr>
          <p:cNvPr id="6" name="Afbeelding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98336" y="2912629"/>
            <a:ext cx="2819683" cy="1869316"/>
          </a:xfrm>
          <a:prstGeom prst="rect">
            <a:avLst/>
          </a:prstGeom>
        </p:spPr>
      </p:pic>
      <p:pic>
        <p:nvPicPr>
          <p:cNvPr id="7" name="Afbeelding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52363" y="2849755"/>
            <a:ext cx="2819683" cy="1884519"/>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0271" y="2914415"/>
            <a:ext cx="2775802" cy="1789543"/>
          </a:xfrm>
          <a:prstGeom prst="rect">
            <a:avLst/>
          </a:prstGeom>
        </p:spPr>
      </p:pic>
    </p:spTree>
    <p:extLst>
      <p:ext uri="{BB962C8B-B14F-4D97-AF65-F5344CB8AC3E}">
        <p14:creationId xmlns:p14="http://schemas.microsoft.com/office/powerpoint/2010/main" val="43749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rgbClr val="E17000"/>
                </a:solidFill>
              </a:rPr>
              <a:t>Bodem- en grondonderzoek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9</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251095"/>
            <a:ext cx="11187112" cy="3985706"/>
          </a:xfrm>
          <a:prstGeom prst="rect">
            <a:avLst/>
          </a:prstGeom>
          <a:noFill/>
        </p:spPr>
        <p:txBody>
          <a:bodyPr wrap="square" rtlCol="0">
            <a:spAutoFit/>
          </a:bodyPr>
          <a:lstStyle/>
          <a:p>
            <a:r>
              <a:rPr lang="nl-NL" sz="2300" u="sng"/>
              <a:t>Wat is het:</a:t>
            </a:r>
          </a:p>
          <a:p>
            <a:r>
              <a:rPr lang="nl-NL" sz="2300"/>
              <a:t>Onderzoek van boormonsters.</a:t>
            </a:r>
            <a:br>
              <a:rPr lang="nl-NL" sz="2300"/>
            </a:br>
            <a:r>
              <a:rPr lang="nl-NL" sz="2300"/>
              <a:t>Gebruikt voor toepassingen in de diverse geologische, geotechnische, bodemkundige en cultuurtechnische vakgebieden. Maar bijvoorbeeld ook voor archeologische doeleinden.</a:t>
            </a:r>
          </a:p>
          <a:p>
            <a:endParaRPr lang="nl-NL" sz="2300"/>
          </a:p>
          <a:p>
            <a:r>
              <a:rPr lang="nl-NL" sz="2300" u="sng"/>
              <a:t>Toepassing: </a:t>
            </a:r>
          </a:p>
          <a:p>
            <a:pPr marL="457200" indent="-457200">
              <a:buFont typeface="Arial" panose="020B0604020202020204" pitchFamily="34" charset="0"/>
              <a:buChar char="•"/>
            </a:pPr>
            <a:r>
              <a:rPr lang="nl-NL" sz="2300"/>
              <a:t>Realisatie van projecten in de grond-, weg- en waterbouw, gebouwen</a:t>
            </a:r>
          </a:p>
          <a:p>
            <a:pPr marL="457200" indent="-457200">
              <a:buFont typeface="Arial" panose="020B0604020202020204" pitchFamily="34" charset="0"/>
              <a:buChar char="•"/>
            </a:pPr>
            <a:r>
              <a:rPr lang="nl-NL" sz="2300"/>
              <a:t>Landbouwkundige ontwikkeling</a:t>
            </a:r>
          </a:p>
          <a:p>
            <a:pPr marL="457200" indent="-457200">
              <a:buFont typeface="Arial" panose="020B0604020202020204" pitchFamily="34" charset="0"/>
              <a:buChar char="•"/>
            </a:pPr>
            <a:r>
              <a:rPr lang="nl-NL" sz="2300"/>
              <a:t>(Grond)waterbeheer</a:t>
            </a:r>
          </a:p>
          <a:p>
            <a:pPr marL="457200" indent="-457200">
              <a:buFont typeface="Arial" panose="020B0604020202020204" pitchFamily="34" charset="0"/>
              <a:buChar char="•"/>
            </a:pPr>
            <a:r>
              <a:rPr lang="nl-NL" sz="2300"/>
              <a:t>Onderhoud van bestaande infrastructuur en openbare buitenruimte</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3934" y="352447"/>
            <a:ext cx="2348178" cy="2348178"/>
          </a:xfrm>
          <a:prstGeom prst="rect">
            <a:avLst/>
          </a:prstGeom>
        </p:spPr>
      </p:pic>
    </p:spTree>
    <p:extLst>
      <p:ext uri="{BB962C8B-B14F-4D97-AF65-F5344CB8AC3E}">
        <p14:creationId xmlns:p14="http://schemas.microsoft.com/office/powerpoint/2010/main" val="2401730594"/>
      </p:ext>
    </p:extLst>
  </p:cSld>
  <p:clrMapOvr>
    <a:masterClrMapping/>
  </p:clrMapOvr>
</p:sld>
</file>

<file path=ppt/theme/theme1.xml><?xml version="1.0" encoding="utf-8"?>
<a:theme xmlns:a="http://schemas.openxmlformats.org/drawingml/2006/main" name="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0.xml><?xml version="1.0" encoding="utf-8"?>
<a:theme xmlns:a="http://schemas.openxmlformats.org/drawingml/2006/main" name="Algemeen - Duit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1.xml><?xml version="1.0" encoding="utf-8"?>
<a:theme xmlns:a="http://schemas.openxmlformats.org/drawingml/2006/main" name="Algemeen - Duit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2.xml><?xml version="1.0" encoding="utf-8"?>
<a:theme xmlns:a="http://schemas.openxmlformats.org/drawingml/2006/main" name="Algemeen - Duit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3.xml><?xml version="1.0" encoding="utf-8"?>
<a:theme xmlns:a="http://schemas.openxmlformats.org/drawingml/2006/main" name="VRO - Nederlands - Oranje">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gemeen - Nederland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3.xml><?xml version="1.0" encoding="utf-8"?>
<a:theme xmlns:a="http://schemas.openxmlformats.org/drawingml/2006/main" name="Algemeen - Nederland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4.xml><?xml version="1.0" encoding="utf-8"?>
<a:theme xmlns:a="http://schemas.openxmlformats.org/drawingml/2006/main" name="Algemeen - Engel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5.xml><?xml version="1.0" encoding="utf-8"?>
<a:theme xmlns:a="http://schemas.openxmlformats.org/drawingml/2006/main" name="Algemeen - Engel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6.xml><?xml version="1.0" encoding="utf-8"?>
<a:theme xmlns:a="http://schemas.openxmlformats.org/drawingml/2006/main" name="Algemeen - Engel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7.xml><?xml version="1.0" encoding="utf-8"?>
<a:theme xmlns:a="http://schemas.openxmlformats.org/drawingml/2006/main" name="Algemeen - Fran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8.xml><?xml version="1.0" encoding="utf-8"?>
<a:theme xmlns:a="http://schemas.openxmlformats.org/drawingml/2006/main" name="Algemeen - Fran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9.xml><?xml version="1.0" encoding="utf-8"?>
<a:theme xmlns:a="http://schemas.openxmlformats.org/drawingml/2006/main" name="Algemeen - Fran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CTU Blanco Document" ma:contentTypeID="0x010100CA9CDBB764D01E419D82B5B2D492A06E00E274A5A56AAA1E49A70873A1D7102129" ma:contentTypeVersion="8" ma:contentTypeDescription="Een nieuw document maken." ma:contentTypeScope="" ma:versionID="fecc6edb28bcfab52e46dd55b039f346">
  <xsd:schema xmlns:xsd="http://www.w3.org/2001/XMLSchema" xmlns:xs="http://www.w3.org/2001/XMLSchema" xmlns:p="http://schemas.microsoft.com/office/2006/metadata/properties" targetNamespace="http://schemas.microsoft.com/office/2006/metadata/properties" ma:root="true" ma:fieldsID="62e38ca02c9572662b3b962a3b8f732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a104d5ce-f540-4606-a78d-e5febbb9402b" ContentTypeId="0x010100CA9CDBB764D01E419D82B5B2D492A06E" PreviousValue="false"/>
</file>

<file path=customXml/itemProps1.xml><?xml version="1.0" encoding="utf-8"?>
<ds:datastoreItem xmlns:ds="http://schemas.openxmlformats.org/officeDocument/2006/customXml" ds:itemID="{16CD833B-DE76-42D0-98B2-23877C0CA720}">
  <ds:schemaRefs>
    <ds:schemaRef ds:uri="65a40ca3-8a26-4cd9-98bf-a842c74e88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08027B2-685C-467D-A74C-931524C7389D}">
  <ds:schemaRefs>
    <ds:schemaRef ds:uri="http://schemas.microsoft.com/sharepoint/v3/contenttype/forms"/>
  </ds:schemaRefs>
</ds:datastoreItem>
</file>

<file path=customXml/itemProps3.xml><?xml version="1.0" encoding="utf-8"?>
<ds:datastoreItem xmlns:ds="http://schemas.openxmlformats.org/officeDocument/2006/customXml" ds:itemID="{D560A6CC-EAA8-4231-B290-01CBDBEC72CA}">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D80E1AAD-CB2B-4BE1-8DB9-0A1FA2A80ED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BZK Presentatie - Algemeen</Template>
  <TotalTime>0</TotalTime>
  <Words>4635</Words>
  <Application>Microsoft Office PowerPoint</Application>
  <PresentationFormat>Breedbeeld</PresentationFormat>
  <Paragraphs>487</Paragraphs>
  <Slides>44</Slides>
  <Notes>36</Notes>
  <HiddenSlides>0</HiddenSlides>
  <MMClips>0</MMClips>
  <ScaleCrop>false</ScaleCrop>
  <HeadingPairs>
    <vt:vector size="6" baseType="variant">
      <vt:variant>
        <vt:lpstr>Gebruikte lettertypen</vt:lpstr>
      </vt:variant>
      <vt:variant>
        <vt:i4>6</vt:i4>
      </vt:variant>
      <vt:variant>
        <vt:lpstr>Thema</vt:lpstr>
      </vt:variant>
      <vt:variant>
        <vt:i4>13</vt:i4>
      </vt:variant>
      <vt:variant>
        <vt:lpstr>Diatitels</vt:lpstr>
      </vt:variant>
      <vt:variant>
        <vt:i4>44</vt:i4>
      </vt:variant>
    </vt:vector>
  </HeadingPairs>
  <TitlesOfParts>
    <vt:vector size="63" baseType="lpstr">
      <vt:lpstr>Arial</vt:lpstr>
      <vt:lpstr>Arial,Sans-Serif</vt:lpstr>
      <vt:lpstr>Calibri</vt:lpstr>
      <vt:lpstr>RO Sans</vt:lpstr>
      <vt:lpstr>Verdana</vt:lpstr>
      <vt:lpstr>Wingdings</vt:lpstr>
      <vt:lpstr>BZK Presentatie - Algemeen</vt:lpstr>
      <vt:lpstr>Algemeen - Nederlands - Groen</vt:lpstr>
      <vt:lpstr>Algemeen - Nederlands - Rood</vt:lpstr>
      <vt:lpstr>Algemeen - Engels - Hemelblauw</vt:lpstr>
      <vt:lpstr>Algemeen - Engels - Groen</vt:lpstr>
      <vt:lpstr>Algemeen - Engels - Rood</vt:lpstr>
      <vt:lpstr>Algemeen - Frans - Hemelblauw</vt:lpstr>
      <vt:lpstr>Algemeen - Frans - Groen</vt:lpstr>
      <vt:lpstr>Algemeen - Frans - Rood</vt:lpstr>
      <vt:lpstr>Algemeen - Duits - Hemelblauw</vt:lpstr>
      <vt:lpstr>Algemeen - Duits - Groen</vt:lpstr>
      <vt:lpstr>Algemeen - Duits - Rood</vt:lpstr>
      <vt:lpstr>VRO - Nederlands - Oranje</vt:lpstr>
      <vt:lpstr>PowerPoint-presentatie</vt:lpstr>
      <vt:lpstr>Inhoud van de BRO</vt:lpstr>
      <vt:lpstr>Inhoud van deze presentatie</vt:lpstr>
      <vt:lpstr>Domeinen van de BRO</vt:lpstr>
      <vt:lpstr>Bodem en ondergrond</vt:lpstr>
      <vt:lpstr>Bodem en ondergrond</vt:lpstr>
      <vt:lpstr>Bodem en ondergrond</vt:lpstr>
      <vt:lpstr>Bodem en ondergrond</vt:lpstr>
      <vt:lpstr>Bodem- en grondonderzoek</vt:lpstr>
      <vt:lpstr>Bodem- en grondonderzoek</vt:lpstr>
      <vt:lpstr>Sondering, boring, wandonderzoek</vt:lpstr>
      <vt:lpstr>Bodem en ondergrond praktijkvoorbeeld</vt:lpstr>
      <vt:lpstr>Milieukwaliteit</vt:lpstr>
      <vt:lpstr>Milieukwaliteit</vt:lpstr>
      <vt:lpstr>Milieukwaliteit</vt:lpstr>
      <vt:lpstr>Praktijkvoorbeeld Circulaire Grondstromen</vt:lpstr>
      <vt:lpstr>Grondwater</vt:lpstr>
      <vt:lpstr>Wat is grondwater?</vt:lpstr>
      <vt:lpstr>PowerPoint-presentatie</vt:lpstr>
      <vt:lpstr>Grondwatermonitoring</vt:lpstr>
      <vt:lpstr>Grondwatermonitoring</vt:lpstr>
      <vt:lpstr>Grondwatermonitoring praktijkvoorbeeld</vt:lpstr>
      <vt:lpstr>Grondwaterputten met meetapparatuur</vt:lpstr>
      <vt:lpstr>Grondwatergebruik</vt:lpstr>
      <vt:lpstr>Grondwatergebruik</vt:lpstr>
      <vt:lpstr>Grondwatergebruik praktijkvoorbeeld</vt:lpstr>
      <vt:lpstr>Mijnbouw</vt:lpstr>
      <vt:lpstr>Mijnbouw: winning en gebruik</vt:lpstr>
      <vt:lpstr>Mijnbouwwet</vt:lpstr>
      <vt:lpstr>Mijnbouwwet</vt:lpstr>
      <vt:lpstr>Mijnbouw praktijkvoorbeeld</vt:lpstr>
      <vt:lpstr>BRO-modellen</vt:lpstr>
      <vt:lpstr>Modellen lezen</vt:lpstr>
      <vt:lpstr>Modellen</vt:lpstr>
      <vt:lpstr>Modellen</vt:lpstr>
      <vt:lpstr>Soorten modellen </vt:lpstr>
      <vt:lpstr>Soorten modellen </vt:lpstr>
      <vt:lpstr>Toepassing modellen</vt:lpstr>
      <vt:lpstr>Toepassing modellen</vt:lpstr>
      <vt:lpstr>Toepassing modellen</vt:lpstr>
      <vt:lpstr>Toepassing modellen</vt:lpstr>
      <vt:lpstr>Toepassing modellen</vt:lpstr>
      <vt:lpstr>Toepassing modellen</vt:lpstr>
      <vt:lpstr>Wie levert  de BRO-gegevens?</vt:lpstr>
    </vt:vector>
  </TitlesOfParts>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Berendse, Ingrid</dc:creator>
  <cp:lastModifiedBy>Bartman, Linda</cp:lastModifiedBy>
  <cp:revision>39</cp:revision>
  <dcterms:created xsi:type="dcterms:W3CDTF">2017-02-27T13:28:55Z</dcterms:created>
  <dcterms:modified xsi:type="dcterms:W3CDTF">2024-10-10T09:48:54Z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0x010100CA9CDBB764D01E419D82B5B2D492A06E00E274A5A56AAA1E49A70873A1D7102129</vt:lpwstr>
  </property>
</Properties>
</file>