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6.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7.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8.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9.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10.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theme/theme11.xml" ContentType="application/vnd.openxmlformats-officedocument.theme+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12.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5" r:id="rId5"/>
    <p:sldMasterId id="2147483893" r:id="rId6"/>
    <p:sldMasterId id="2147483930" r:id="rId7"/>
    <p:sldMasterId id="2147484004" r:id="rId8"/>
    <p:sldMasterId id="2147484041" r:id="rId9"/>
    <p:sldMasterId id="2147484078" r:id="rId10"/>
    <p:sldMasterId id="2147484152" r:id="rId11"/>
    <p:sldMasterId id="2147484189" r:id="rId12"/>
    <p:sldMasterId id="2147484226" r:id="rId13"/>
    <p:sldMasterId id="2147484300" r:id="rId14"/>
    <p:sldMasterId id="2147484337" r:id="rId15"/>
    <p:sldMasterId id="2147484374" r:id="rId16"/>
    <p:sldMasterId id="2147484460" r:id="rId17"/>
  </p:sldMasterIdLst>
  <p:notesMasterIdLst>
    <p:notesMasterId r:id="rId39"/>
  </p:notesMasterIdLst>
  <p:handoutMasterIdLst>
    <p:handoutMasterId r:id="rId40"/>
  </p:handoutMasterIdLst>
  <p:sldIdLst>
    <p:sldId id="332" r:id="rId18"/>
    <p:sldId id="278" r:id="rId19"/>
    <p:sldId id="345" r:id="rId20"/>
    <p:sldId id="309" r:id="rId21"/>
    <p:sldId id="338" r:id="rId22"/>
    <p:sldId id="343" r:id="rId23"/>
    <p:sldId id="337" r:id="rId24"/>
    <p:sldId id="280" r:id="rId25"/>
    <p:sldId id="324" r:id="rId26"/>
    <p:sldId id="282" r:id="rId27"/>
    <p:sldId id="340" r:id="rId28"/>
    <p:sldId id="287" r:id="rId29"/>
    <p:sldId id="312" r:id="rId30"/>
    <p:sldId id="344" r:id="rId31"/>
    <p:sldId id="313" r:id="rId32"/>
    <p:sldId id="333" r:id="rId33"/>
    <p:sldId id="288" r:id="rId34"/>
    <p:sldId id="319" r:id="rId35"/>
    <p:sldId id="335" r:id="rId36"/>
    <p:sldId id="342" r:id="rId37"/>
    <p:sldId id="321"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33EE4-F530-CED2-E35E-6B9A3D66DEB1}" name="Anne Ruth Schalk" initials="ARS" userId="S::Anneruth.Schalk@ictu.nl::beb742f7-5b0d-4910-b144-60265003d6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2CF"/>
    <a:srgbClr val="003048"/>
    <a:srgbClr val="E17000"/>
    <a:srgbClr val="D52A1C"/>
    <a:srgbClr val="D52B1E"/>
    <a:srgbClr val="38870D"/>
    <a:srgbClr val="154273"/>
    <a:srgbClr val="F2D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0DEBC-4EDB-9C35-6A68-F6B8578ED051}" v="19" dt="2024-02-05T12:36:56.281"/>
    <p1510:client id="{4D43D39C-796B-9271-B1CC-4CD7B6A3949D}" v="24" dt="2024-02-05T12:40:06.94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518"/>
        <p:guide orient="horz" pos="2160"/>
        <p:guide orient="horz" pos="1036"/>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notesMaster" Target="notesMasters/notesMaster1.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6.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microsoft.com/office/2015/10/relationships/revisionInfo" Target="revisionInfo.xml"/><Relationship Id="rId20" Type="http://schemas.openxmlformats.org/officeDocument/2006/relationships/slide" Target="slides/slide3.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pPr/>
              <a:t>7-2-2024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pPr/>
              <a:t>7-2-2024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a:t>
            </a:fld>
            <a:endParaRPr lang="nl-NL"/>
          </a:p>
        </p:txBody>
      </p:sp>
    </p:spTree>
    <p:extLst>
      <p:ext uri="{BB962C8B-B14F-4D97-AF65-F5344CB8AC3E}">
        <p14:creationId xmlns:p14="http://schemas.microsoft.com/office/powerpoint/2010/main" val="1891893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BRO registreert gegevens (beschrijvingen, analyses en metingen) die afkomstig zijn van veld- en laboratoriumonderzoek zoals bijv. sonderingen, boringen, monitoringsputten (peilbuizen), grond- en grondwatermonsters, analyseresultaten.</a:t>
            </a:r>
          </a:p>
          <a:p>
            <a:endParaRPr lang="nl-NL" baseline="0"/>
          </a:p>
          <a:p>
            <a:r>
              <a:rPr lang="nl-NL" baseline="0"/>
              <a:t>Deze objecten registreren de samenstelling en draagvermogen van de ondergrond. Daarom worden deze objecten registratieobjecten genoemd. </a:t>
            </a:r>
          </a:p>
          <a:p>
            <a:r>
              <a:rPr lang="nl-NL" baseline="0"/>
              <a:t>De gegevens worden per registratieobject aangeleverd.</a:t>
            </a:r>
          </a:p>
          <a:p>
            <a:r>
              <a:rPr lang="nl-NL" baseline="0"/>
              <a:t>Er zijn in principe 20 registratieobjecten + de objecten uit het booronderzoek dat diverse soorten kent. In totaal: 24 objecten.</a:t>
            </a:r>
          </a:p>
          <a:p>
            <a:endParaRPr lang="nl-NL" baseline="0"/>
          </a:p>
          <a:p>
            <a:endParaRPr lang="nl-NL" baseline="0"/>
          </a:p>
          <a:p>
            <a:r>
              <a:rPr lang="nl-NL" b="1" baseline="0"/>
              <a:t>Standaarden</a:t>
            </a:r>
          </a:p>
          <a:p>
            <a:r>
              <a:rPr lang="nl-NL"/>
              <a:t>Door</a:t>
            </a:r>
            <a:r>
              <a:rPr lang="nl-NL" baseline="0"/>
              <a:t> gebruik te maken van standaarden worden dezelfde objecten op dezelfde manier geregistreerd en kunnen de gegevens goed worden verwerkt in modellen en berekeningen. Er wordt zoveel mogelijk aangesloten op bestaande protocollen, standaarden en normen. Per registratieobject worden de standaarden samen met een groep gebruikers bepaald en beschreven in een catalogus.</a:t>
            </a:r>
            <a:endParaRPr lang="nl-NL"/>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10</a:t>
            </a:fld>
            <a:endParaRPr lang="nl-NL"/>
          </a:p>
        </p:txBody>
      </p:sp>
    </p:spTree>
    <p:extLst>
      <p:ext uri="{BB962C8B-B14F-4D97-AF65-F5344CB8AC3E}">
        <p14:creationId xmlns:p14="http://schemas.microsoft.com/office/powerpoint/2010/main" val="2583078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Niet in de BRO</a:t>
            </a:r>
          </a:p>
          <a:p>
            <a:r>
              <a:rPr lang="nl-NL"/>
              <a:t>De BRO bevat </a:t>
            </a:r>
            <a:r>
              <a:rPr lang="nl-NL" u="sng"/>
              <a:t>geen </a:t>
            </a:r>
            <a:r>
              <a:rPr lang="nl-NL"/>
              <a:t>gegevens over ondergrondse structuren</a:t>
            </a:r>
            <a:r>
              <a:rPr lang="nl-NL" baseline="0"/>
              <a:t> als kelders, parkeergarages, damwanden, funderingen, ondergrondse vuilcontainers, </a:t>
            </a:r>
            <a:r>
              <a:rPr lang="nl-NL"/>
              <a:t>tunnels en</a:t>
            </a:r>
            <a:r>
              <a:rPr lang="nl-NL" baseline="0"/>
              <a:t> dergelijke. Gegevens over deze objecten zijn opgenomen in de Basisregistratie Grootschalige Topografie en Basisregistratie Adressen en Gebouwen. </a:t>
            </a:r>
          </a:p>
          <a:p>
            <a:r>
              <a:rPr lang="nl-NL" baseline="0"/>
              <a:t>Gegevens over </a:t>
            </a:r>
            <a:r>
              <a:rPr lang="nl-NL"/>
              <a:t>kabels en leidingen worden beschikbaar</a:t>
            </a:r>
            <a:r>
              <a:rPr lang="nl-NL" baseline="0"/>
              <a:t> gesteld via de Wet informatie-uitwisseling bovengrondse en ondergrondse netwerken (WIBON) en zijn dus ook geen onderdeel van de BRO.</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11</a:t>
            </a:fld>
            <a:endParaRPr lang="nl-NL"/>
          </a:p>
        </p:txBody>
      </p:sp>
    </p:spTree>
    <p:extLst>
      <p:ext uri="{BB962C8B-B14F-4D97-AF65-F5344CB8AC3E}">
        <p14:creationId xmlns:p14="http://schemas.microsoft.com/office/powerpoint/2010/main" val="30150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a:t>De basisregistratie wordt stap voor stap (in tranches) opgebouwd. </a:t>
            </a:r>
          </a:p>
          <a:p>
            <a:pPr marL="171450" indent="-171450">
              <a:buFont typeface="Arial" panose="020B0604020202020204" pitchFamily="34" charset="0"/>
              <a:buChar char="•"/>
            </a:pPr>
            <a:r>
              <a:rPr lang="nl-NL"/>
              <a:t>In de eerste fase zijn 4 tranches opgeleverd. Met iedere tranche bevat de BRO steeds meer gegevens en modellen over de ondergrond. </a:t>
            </a:r>
          </a:p>
          <a:p>
            <a:pPr marL="171450" indent="-171450">
              <a:buFont typeface="Arial" panose="020B0604020202020204" pitchFamily="34" charset="0"/>
              <a:buChar char="•"/>
            </a:pPr>
            <a:r>
              <a:rPr lang="nl-NL"/>
              <a:t>Na inwerkingtreding</a:t>
            </a:r>
            <a:r>
              <a:rPr lang="nl-NL" baseline="0"/>
              <a:t> van een tranche, zijn de objecten en de standaarden in beheer bij TNO.</a:t>
            </a:r>
            <a:endParaRPr lang="nl-NL"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nl-NL" sz="1200" b="0" i="0" u="none" strike="noStrike" kern="1200" baseline="0">
                <a:solidFill>
                  <a:schemeClr val="tx1"/>
                </a:solidFill>
                <a:latin typeface="+mn-lt"/>
                <a:ea typeface="+mn-ea"/>
                <a:cs typeface="+mn-cs"/>
              </a:rPr>
              <a:t>Momenteel is een tweede fase aangebroken en wordt er gewerkt aan tranche 5: Milieukwaliteit. Hier zie je de planning daarvan.</a:t>
            </a:r>
            <a:endParaRPr lang="nl-NL" sz="1200" b="0" i="0" u="none" strike="noStrike" kern="1200" baseline="0">
              <a:solidFill>
                <a:schemeClr val="tx1"/>
              </a:solidFill>
              <a:latin typeface="+mn-lt"/>
              <a:cs typeface="Calibri"/>
            </a:endParaRPr>
          </a:p>
          <a:p>
            <a:pPr marL="171450" indent="-171450">
              <a:buFont typeface="Arial" panose="020B0604020202020204" pitchFamily="34" charset="0"/>
              <a:buChar char="•"/>
            </a:pPr>
            <a:r>
              <a:rPr lang="nl-NL" sz="1200" b="0" i="0" u="none" strike="noStrike" kern="1200" baseline="0">
                <a:solidFill>
                  <a:schemeClr val="tx1"/>
                </a:solidFill>
                <a:latin typeface="+mn-lt"/>
                <a:ea typeface="+mn-ea"/>
                <a:cs typeface="+mn-cs"/>
              </a:rPr>
              <a:t>Alle andere onderwerpen zijn al gerealiseerd. Bronhouders moeten voor al deze registratieobjecten dus data aanleveren en moeten deze data ook gebruiken.</a:t>
            </a:r>
            <a:endParaRPr lang="nl-NL" sz="1200" b="0" i="0" u="none" strike="noStrike" kern="1200" baseline="0">
              <a:solidFill>
                <a:schemeClr val="tx1"/>
              </a:solidFill>
              <a:latin typeface="+mn-lt"/>
              <a:cs typeface="Calibri"/>
            </a:endParaRPr>
          </a:p>
          <a:p>
            <a:pPr marL="0" indent="0">
              <a:buFont typeface="+mj-lt"/>
              <a:buNone/>
            </a:pPr>
            <a:endParaRPr lang="nl-NL" baseline="0"/>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12</a:t>
            </a:fld>
            <a:endParaRPr lang="nl-NL"/>
          </a:p>
        </p:txBody>
      </p:sp>
    </p:spTree>
    <p:extLst>
      <p:ext uri="{BB962C8B-B14F-4D97-AF65-F5344CB8AC3E}">
        <p14:creationId xmlns:p14="http://schemas.microsoft.com/office/powerpoint/2010/main" val="1043820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Dit onderwerp is nieuw in de BRO. Er wordt momenteel aan gewerkt.</a:t>
            </a:r>
          </a:p>
          <a:p>
            <a:endParaRPr lang="nl-NL"/>
          </a:p>
          <a:p>
            <a:r>
              <a:rPr lang="nl-NL"/>
              <a:t>Met het onderzoek naar milieukwaliteit wordt de bodem (grond en grondwater) onderzocht op de aanwezigheid van verontreinigende chemische stoffen. Dit heet milieuhygiënische bodemkwaliteit.</a:t>
            </a:r>
          </a:p>
          <a:p>
            <a:r>
              <a:rPr lang="nl-NL"/>
              <a:t>Inzicht in de bodemkwaliteit is verplicht:</a:t>
            </a:r>
          </a:p>
          <a:p>
            <a:pPr marL="171450" indent="-171450">
              <a:buFontTx/>
              <a:buChar char="-"/>
            </a:pPr>
            <a:r>
              <a:rPr lang="nl-NL"/>
              <a:t>Als het gaat om graafwerkzaamheden: veiligheid van medewerkers</a:t>
            </a:r>
          </a:p>
          <a:p>
            <a:pPr marL="171450" indent="-171450">
              <a:buFontTx/>
              <a:buChar char="-"/>
            </a:pPr>
            <a:r>
              <a:rPr lang="nl-NL"/>
              <a:t>Bij aanvraag van een bouw- of milieuvergunning of het maken van grotere plannen: wat kan waar? Soms is grond schoon genoeg voor bedrijfsbebouwing, maar niet voor woningbouw bijvoorbeeld.</a:t>
            </a:r>
          </a:p>
          <a:p>
            <a:pPr marL="171450" indent="-171450">
              <a:buFontTx/>
              <a:buChar char="-"/>
            </a:pPr>
            <a:r>
              <a:rPr lang="nl-NL"/>
              <a:t>Om te weten wat er moet gebeuren met afgegraven grond. Kan die gebruikt worden voor bijvoorbeeld wegenaanleg of moet er eerst gesaneerd worden?</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13</a:t>
            </a:fld>
            <a:endParaRPr lang="nl-NL"/>
          </a:p>
        </p:txBody>
      </p:sp>
    </p:spTree>
    <p:extLst>
      <p:ext uri="{BB962C8B-B14F-4D97-AF65-F5344CB8AC3E}">
        <p14:creationId xmlns:p14="http://schemas.microsoft.com/office/powerpoint/2010/main" val="4276537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de BRO registreren we daarom eerst de putten/peilbuizen voor grondwatermonitoring. Daarna zijn andere objecten toegevoegd:</a:t>
            </a:r>
            <a:endParaRPr lang="nl-NL" baseline="0"/>
          </a:p>
          <a:p>
            <a:pPr marL="171450" indent="-171450">
              <a:buFont typeface="Arial" panose="020B0604020202020204" pitchFamily="34" charset="0"/>
              <a:buChar char="•"/>
            </a:pPr>
            <a:r>
              <a:rPr lang="nl-NL" baseline="0"/>
              <a:t>Grondwatersamenstellingsonderzoek</a:t>
            </a:r>
          </a:p>
          <a:p>
            <a:pPr marL="171450" indent="-171450">
              <a:buFont typeface="Arial" panose="020B0604020202020204" pitchFamily="34" charset="0"/>
              <a:buChar char="•"/>
            </a:pPr>
            <a:r>
              <a:rPr lang="nl-NL" baseline="0"/>
              <a:t>Grondwaterstandonderzoek</a:t>
            </a:r>
          </a:p>
          <a:p>
            <a:pPr marL="171450" indent="-171450">
              <a:buFont typeface="Arial" panose="020B0604020202020204" pitchFamily="34" charset="0"/>
              <a:buChar char="•"/>
            </a:pPr>
            <a:r>
              <a:rPr lang="nl-NL" baseline="0"/>
              <a:t>Grondwatermonitoringnet</a:t>
            </a:r>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14</a:t>
            </a:fld>
            <a:endParaRPr lang="nl-NL"/>
          </a:p>
        </p:txBody>
      </p:sp>
    </p:spTree>
    <p:extLst>
      <p:ext uri="{BB962C8B-B14F-4D97-AF65-F5344CB8AC3E}">
        <p14:creationId xmlns:p14="http://schemas.microsoft.com/office/powerpoint/2010/main" val="4125590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de BRO registreren we daarom eerst de sonderingen en boor- en wandonderzoek. Daarna zijn de </a:t>
            </a:r>
            <a:r>
              <a:rPr lang="nl-NL" baseline="0"/>
              <a:t>beschrijvingen en analyses die bij het onderzoek horen gevolgd.</a:t>
            </a:r>
          </a:p>
          <a:p>
            <a:endParaRPr lang="nl-NL" baseline="0"/>
          </a:p>
          <a:p>
            <a:r>
              <a:rPr lang="nl-NL" baseline="0"/>
              <a:t>Dat zijn:</a:t>
            </a:r>
          </a:p>
          <a:p>
            <a:pPr marL="171450" indent="-171450">
              <a:buFont typeface="Arial" panose="020B0604020202020204" pitchFamily="34" charset="0"/>
              <a:buChar char="•"/>
            </a:pPr>
            <a:r>
              <a:rPr lang="nl-NL" baseline="0"/>
              <a:t>Bodemkundige wandmonsteranalyse</a:t>
            </a:r>
          </a:p>
          <a:p>
            <a:pPr marL="171450" indent="-171450">
              <a:buFont typeface="Arial" panose="020B0604020202020204" pitchFamily="34" charset="0"/>
              <a:buChar char="•"/>
            </a:pPr>
            <a:r>
              <a:rPr lang="nl-NL" baseline="0"/>
              <a:t>Bodemkundige boormonsteranalyse</a:t>
            </a:r>
          </a:p>
          <a:p>
            <a:pPr marL="171450" indent="-171450">
              <a:buFont typeface="Arial" panose="020B0604020202020204" pitchFamily="34" charset="0"/>
              <a:buChar char="•"/>
            </a:pPr>
            <a:r>
              <a:rPr lang="nl-NL" baseline="0"/>
              <a:t>Geotechnische boormonsteranalyse</a:t>
            </a:r>
          </a:p>
          <a:p>
            <a:pPr marL="171450" indent="-171450">
              <a:buFont typeface="Arial" panose="020B0604020202020204" pitchFamily="34" charset="0"/>
              <a:buChar char="•"/>
            </a:pPr>
            <a:r>
              <a:rPr lang="nl-NL" baseline="0"/>
              <a:t>Geologische boormonsterbeschrijving</a:t>
            </a:r>
          </a:p>
          <a:p>
            <a:endParaRPr lang="nl-NL"/>
          </a:p>
          <a:p>
            <a:r>
              <a:rPr lang="nl-NL" sz="1200" kern="1200">
                <a:solidFill>
                  <a:schemeClr val="tx1"/>
                </a:solidFill>
                <a:effectLst/>
                <a:latin typeface="+mn-lt"/>
                <a:ea typeface="+mn-ea"/>
                <a:cs typeface="+mn-cs"/>
              </a:rPr>
              <a:t>Bij Wandonderzoek wordt de bodemkundige opbouw van de ondergrond door een ontgraving onderzocht</a:t>
            </a:r>
            <a:endParaRPr lang="nl-NL" baseline="0"/>
          </a:p>
          <a:p>
            <a:r>
              <a:rPr lang="nl-NL" baseline="0"/>
              <a:t>.</a:t>
            </a:r>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15</a:t>
            </a:fld>
            <a:endParaRPr lang="nl-NL"/>
          </a:p>
        </p:txBody>
      </p:sp>
    </p:spTree>
    <p:extLst>
      <p:ext uri="{BB962C8B-B14F-4D97-AF65-F5344CB8AC3E}">
        <p14:creationId xmlns:p14="http://schemas.microsoft.com/office/powerpoint/2010/main" val="438518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is goed om te weten wat de verschillen zijn tussen de modellen en hoe je de modellen kunt gebruiken. Er is namelijk ook voor modellen een gebruiksplicht</a:t>
            </a:r>
            <a:r>
              <a:rPr lang="nl-NL" baseline="0"/>
              <a:t> (zie ook de basispresentatie over de Wet Bro).</a:t>
            </a:r>
          </a:p>
          <a:p>
            <a:endParaRPr lang="nl-NL" baseline="0"/>
          </a:p>
          <a:p>
            <a:r>
              <a:rPr lang="nl-NL" baseline="0"/>
              <a:t>Modellen zijn ‘slechts’ </a:t>
            </a:r>
            <a:r>
              <a:rPr lang="nl-NL"/>
              <a:t>schematische weergaves van de werkelijkheid. Vergelijk het maar met een weersvoorspelling.</a:t>
            </a:r>
            <a:r>
              <a:rPr lang="nl-NL" baseline="0"/>
              <a:t> </a:t>
            </a:r>
            <a:r>
              <a:rPr lang="nl-NL"/>
              <a:t>De modellen geven een voorspelling van de opbouw van de bodem; het is niet een exacte weergave van de werkelijkheid. Daarom is het belangrijk om gepast om te gaan met de onzekerheid die dat oplevert. Het vraagt dan ook de nodige expertise om de modellen op de juiste manier te interpreteren en toe te passen.</a:t>
            </a:r>
          </a:p>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Hoe meer er gemeten wordt en</a:t>
            </a:r>
            <a:r>
              <a:rPr lang="nl-NL" sz="1200" baseline="0"/>
              <a:t> hoe meer gegevens er in de BRO komen, hoe</a:t>
            </a:r>
            <a:r>
              <a:rPr lang="nl-NL" sz="1200"/>
              <a:t> gedetailleerder de modellen kunnen worden. En hoe beter ze kunnen voorspellen wat we in de ondergrond</a:t>
            </a:r>
            <a:r>
              <a:rPr lang="nl-NL" sz="1200" baseline="0"/>
              <a:t> tegen kunnen komen.</a:t>
            </a:r>
            <a:endParaRPr lang="nl-NL" sz="1200"/>
          </a:p>
          <a:p>
            <a:endParaRPr lang="nl-NL"/>
          </a:p>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16</a:t>
            </a:fld>
            <a:endParaRPr lang="nl-NL"/>
          </a:p>
        </p:txBody>
      </p:sp>
    </p:spTree>
    <p:extLst>
      <p:ext uri="{BB962C8B-B14F-4D97-AF65-F5344CB8AC3E}">
        <p14:creationId xmlns:p14="http://schemas.microsoft.com/office/powerpoint/2010/main" val="2230203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Waarom ook</a:t>
            </a:r>
            <a:r>
              <a:rPr lang="nl-NL" baseline="0"/>
              <a:t> alweer de BRO?</a:t>
            </a:r>
          </a:p>
          <a:p>
            <a:endParaRPr lang="nl-NL" baseline="0"/>
          </a:p>
          <a:p>
            <a:r>
              <a:rPr lang="nl-NL" baseline="0"/>
              <a:t>De ondergrond speelt een rol bij veel maatschappelijke opgaven.</a:t>
            </a:r>
          </a:p>
          <a:p>
            <a:r>
              <a:rPr lang="nl-NL" baseline="0"/>
              <a:t>Klimaatadaptatie, energietransitie, de bouwopgave: door alle activiteiten wordt het steeds drukker in de ondergrond. Kennis van zowel de bovengrond als ondergrond wordt steeds belangrijker.</a:t>
            </a:r>
          </a:p>
          <a:p>
            <a:pPr marL="0" marR="0" indent="0" algn="l" defTabSz="913334" rtl="0" eaLnBrk="1" fontAlgn="auto" latinLnBrk="0" hangingPunct="1">
              <a:lnSpc>
                <a:spcPct val="100000"/>
              </a:lnSpc>
              <a:spcBef>
                <a:spcPts val="0"/>
              </a:spcBef>
              <a:spcAft>
                <a:spcPts val="0"/>
              </a:spcAft>
              <a:buClrTx/>
              <a:buSzTx/>
              <a:buFontTx/>
              <a:buNone/>
              <a:tabLst/>
              <a:defRPr/>
            </a:pPr>
            <a:r>
              <a:rPr lang="nl-NL" baseline="0"/>
              <a:t>Hierdoor wordt b</a:t>
            </a:r>
            <a:r>
              <a:rPr lang="nl-NL"/>
              <a:t>ehoefte aan transparante,</a:t>
            </a:r>
            <a:r>
              <a:rPr lang="nl-NL" baseline="0"/>
              <a:t> inzichtelijke en toegankelijke data steeds groter.</a:t>
            </a:r>
          </a:p>
          <a:p>
            <a:pPr marL="0" marR="0" indent="0" algn="l" defTabSz="913334" rtl="0" eaLnBrk="1" fontAlgn="auto" latinLnBrk="0" hangingPunct="1">
              <a:lnSpc>
                <a:spcPct val="100000"/>
              </a:lnSpc>
              <a:spcBef>
                <a:spcPts val="0"/>
              </a:spcBef>
              <a:spcAft>
                <a:spcPts val="0"/>
              </a:spcAft>
              <a:buClrTx/>
              <a:buSzTx/>
              <a:buFontTx/>
              <a:buNone/>
              <a:tabLst/>
              <a:defRPr/>
            </a:pPr>
            <a:endParaRPr lang="nl-NL" baseline="0"/>
          </a:p>
          <a:p>
            <a:pPr marL="0" marR="0" indent="0" algn="l" defTabSz="913334" rtl="0" eaLnBrk="1" fontAlgn="auto" latinLnBrk="0" hangingPunct="1">
              <a:lnSpc>
                <a:spcPct val="100000"/>
              </a:lnSpc>
              <a:spcBef>
                <a:spcPts val="0"/>
              </a:spcBef>
              <a:spcAft>
                <a:spcPts val="0"/>
              </a:spcAft>
              <a:buClrTx/>
              <a:buSzTx/>
              <a:buFontTx/>
              <a:buNone/>
              <a:tabLst/>
              <a:defRPr/>
            </a:pPr>
            <a:r>
              <a:rPr lang="nl-NL" baseline="0"/>
              <a:t>Hoe meer data hoe nauwkeuriger de informatie en het beeld van de ondergrond wordt. </a:t>
            </a:r>
          </a:p>
          <a:p>
            <a:pPr marL="0" marR="0" indent="0" algn="l" defTabSz="913334" rtl="0" eaLnBrk="1" fontAlgn="auto" latinLnBrk="0" hangingPunct="1">
              <a:lnSpc>
                <a:spcPct val="100000"/>
              </a:lnSpc>
              <a:spcBef>
                <a:spcPts val="0"/>
              </a:spcBef>
              <a:spcAft>
                <a:spcPts val="0"/>
              </a:spcAft>
              <a:buClrTx/>
              <a:buSzTx/>
              <a:buFontTx/>
              <a:buNone/>
              <a:tabLst/>
              <a:defRPr/>
            </a:pPr>
            <a:endParaRPr lang="nl-NL" baseline="0"/>
          </a:p>
          <a:p>
            <a:pPr marL="0" marR="0" indent="0" algn="l" defTabSz="913334" rtl="0" eaLnBrk="1" fontAlgn="auto" latinLnBrk="0" hangingPunct="1">
              <a:lnSpc>
                <a:spcPct val="100000"/>
              </a:lnSpc>
              <a:spcBef>
                <a:spcPts val="0"/>
              </a:spcBef>
              <a:spcAft>
                <a:spcPts val="0"/>
              </a:spcAft>
              <a:buClrTx/>
              <a:buSzTx/>
              <a:buFontTx/>
              <a:buNone/>
              <a:tabLst/>
              <a:defRPr/>
            </a:pPr>
            <a:endParaRPr lang="nl-NL" baseline="0"/>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17</a:t>
            </a:fld>
            <a:endParaRPr lang="nl-NL"/>
          </a:p>
        </p:txBody>
      </p:sp>
    </p:spTree>
    <p:extLst>
      <p:ext uri="{BB962C8B-B14F-4D97-AF65-F5344CB8AC3E}">
        <p14:creationId xmlns:p14="http://schemas.microsoft.com/office/powerpoint/2010/main" val="998334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a:t>Een geïntegreerd beeld van zowel de boven- </a:t>
            </a:r>
            <a:r>
              <a:rPr lang="nl-NL"/>
              <a:t>als</a:t>
            </a:r>
            <a:r>
              <a:rPr lang="nl-NL" baseline="0"/>
              <a:t> de ondergrond van de </a:t>
            </a:r>
            <a:r>
              <a:rPr lang="nl-NL" baseline="0" err="1"/>
              <a:t>Lekdijk</a:t>
            </a:r>
            <a:r>
              <a:rPr lang="nl-NL" baseline="0"/>
              <a:t>. Bij de dijkversterkingsplannen voor de </a:t>
            </a:r>
            <a:r>
              <a:rPr lang="nl-NL" baseline="0" err="1"/>
              <a:t>Lekdijk</a:t>
            </a:r>
            <a:r>
              <a:rPr lang="nl-NL" baseline="0"/>
              <a:t> bleek dat de dijk op veel plekken sterk genoeg was. Daarom: sterk waar het moet, slank waar het kan.</a:t>
            </a:r>
          </a:p>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18</a:t>
            </a:fld>
            <a:endParaRPr lang="nl-NL"/>
          </a:p>
        </p:txBody>
      </p:sp>
    </p:spTree>
    <p:extLst>
      <p:ext uri="{BB962C8B-B14F-4D97-AF65-F5344CB8AC3E}">
        <p14:creationId xmlns:p14="http://schemas.microsoft.com/office/powerpoint/2010/main" val="2661331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a:solidFill>
                  <a:schemeClr val="tx1"/>
                </a:solidFill>
                <a:effectLst/>
                <a:latin typeface="+mn-lt"/>
                <a:ea typeface="+mn-ea"/>
                <a:cs typeface="+mn-cs"/>
              </a:rPr>
              <a:t>Casus uitgebreider</a:t>
            </a:r>
            <a:r>
              <a:rPr lang="nl-NL" sz="1200" b="1" kern="1200" baseline="0">
                <a:solidFill>
                  <a:schemeClr val="tx1"/>
                </a:solidFill>
                <a:effectLst/>
                <a:latin typeface="+mn-lt"/>
                <a:ea typeface="+mn-ea"/>
                <a:cs typeface="+mn-cs"/>
              </a:rPr>
              <a:t> verteld:</a:t>
            </a:r>
            <a:endParaRPr lang="nl-NL" sz="1200" b="1" kern="1200">
              <a:solidFill>
                <a:schemeClr val="tx1"/>
              </a:solidFill>
              <a:effectLst/>
              <a:latin typeface="+mn-lt"/>
              <a:ea typeface="+mn-ea"/>
              <a:cs typeface="+mn-cs"/>
            </a:endParaRPr>
          </a:p>
          <a:p>
            <a:r>
              <a:rPr lang="nl-NL" sz="1200" kern="1200">
                <a:solidFill>
                  <a:schemeClr val="tx1"/>
                </a:solidFill>
                <a:effectLst/>
                <a:latin typeface="+mn-lt"/>
                <a:ea typeface="+mn-ea"/>
                <a:cs typeface="+mn-cs"/>
              </a:rPr>
              <a:t>In het Paasheuvelweggebied is onderzocht of de ondergrond geschikt is voor een nieuw warmtenet (open bodemenergiesysteem, OBES) en of er in de ondiepe ondergrond voldoende ruimte is voor de benodigde infrastructuur. Daar is het in de bovenste 2 meter immers al druk met boomwortels, funderingen, kabels en leidingen. Bovendien wil de gemeente in de toekomst nog meer OBES aanleggen, en het is de vraag of en hoe al die systemen met elkaar samen kunnen gaan. Voor OBES is een bepaald soort zandlaag nodig om het warme water in op te kunnen slaan. Het is nodig te weten waar en hoe diep die zandlaag precies zit. Conclusie uit de 3D-modellen van de ondergrond (BRO 3D </a:t>
            </a:r>
            <a:r>
              <a:rPr lang="nl-NL" sz="1200" kern="1200" err="1">
                <a:solidFill>
                  <a:schemeClr val="tx1"/>
                </a:solidFill>
                <a:effectLst/>
                <a:latin typeface="+mn-lt"/>
                <a:ea typeface="+mn-ea"/>
                <a:cs typeface="+mn-cs"/>
              </a:rPr>
              <a:t>webservices</a:t>
            </a:r>
            <a:r>
              <a:rPr lang="nl-NL" sz="1200" kern="1200">
                <a:solidFill>
                  <a:schemeClr val="tx1"/>
                </a:solidFill>
                <a:effectLst/>
                <a:latin typeface="+mn-lt"/>
                <a:ea typeface="+mn-ea"/>
                <a:cs typeface="+mn-cs"/>
              </a:rPr>
              <a:t>, </a:t>
            </a:r>
            <a:r>
              <a:rPr lang="nl-NL" sz="1200" kern="1200" err="1">
                <a:solidFill>
                  <a:schemeClr val="tx1"/>
                </a:solidFill>
                <a:effectLst/>
                <a:latin typeface="+mn-lt"/>
                <a:ea typeface="+mn-ea"/>
                <a:cs typeface="+mn-cs"/>
              </a:rPr>
              <a:t>GeoTOP</a:t>
            </a:r>
            <a:r>
              <a:rPr lang="nl-NL" sz="1200" kern="1200">
                <a:solidFill>
                  <a:schemeClr val="tx1"/>
                </a:solidFill>
                <a:effectLst/>
                <a:latin typeface="+mn-lt"/>
                <a:ea typeface="+mn-ea"/>
                <a:cs typeface="+mn-cs"/>
              </a:rPr>
              <a:t> en REGIS) is dat de ondergrond in het Paasheuvelweggebied variabeler van samenstelling blijkt te zijn dan gedacht. Bovendien wordt de zandlaag in een gedeelte van het projectgebied door een minder goed doorlaatbare kleilaag in tweeën gedeeld. Deze informatie is nodig om te bepalen hoe de voor OBES aanwezige capaciteit in de ondergrond benut kan worden. De OBES-systemen kunnen nu efficiënter worden aangelegd en op elkaar worden afgestemd, waardoor de woningen uiteindelijk over meer bodemenergie kunnen beschikken.</a:t>
            </a:r>
          </a:p>
          <a:p>
            <a:r>
              <a:rPr lang="nl-NL" sz="1200" kern="1200">
                <a:solidFill>
                  <a:schemeClr val="tx1"/>
                </a:solidFill>
                <a:effectLst/>
                <a:latin typeface="+mn-lt"/>
                <a:ea typeface="+mn-ea"/>
                <a:cs typeface="+mn-cs"/>
              </a:rPr>
              <a:t> </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19</a:t>
            </a:fld>
            <a:endParaRPr lang="nl-NL"/>
          </a:p>
        </p:txBody>
      </p:sp>
    </p:spTree>
    <p:extLst>
      <p:ext uri="{BB962C8B-B14F-4D97-AF65-F5344CB8AC3E}">
        <p14:creationId xmlns:p14="http://schemas.microsoft.com/office/powerpoint/2010/main" val="4101706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3334" rtl="0" eaLnBrk="1" fontAlgn="auto" latinLnBrk="0" hangingPunct="1">
              <a:lnSpc>
                <a:spcPct val="100000"/>
              </a:lnSpc>
              <a:spcBef>
                <a:spcPts val="0"/>
              </a:spcBef>
              <a:spcAft>
                <a:spcPts val="0"/>
              </a:spcAft>
              <a:buClrTx/>
              <a:buSzTx/>
              <a:buFontTx/>
              <a:buNone/>
              <a:tabLst/>
              <a:defRPr/>
            </a:pPr>
            <a:r>
              <a:rPr lang="nl-NL" baseline="0"/>
              <a:t>Deze presentatie van het Programma BRO geeft een kort overzicht van diverse aspecten van de Basisregistratie Ondergrond.</a:t>
            </a:r>
          </a:p>
          <a:p>
            <a:pPr marL="0" marR="0" indent="0" algn="l" defTabSz="913334" rtl="0" eaLnBrk="1" fontAlgn="auto" latinLnBrk="0" hangingPunct="1">
              <a:lnSpc>
                <a:spcPct val="100000"/>
              </a:lnSpc>
              <a:spcBef>
                <a:spcPts val="0"/>
              </a:spcBef>
              <a:spcAft>
                <a:spcPts val="0"/>
              </a:spcAft>
              <a:buClrTx/>
              <a:buSzTx/>
              <a:buFontTx/>
              <a:buNone/>
              <a:tabLst/>
              <a:defRPr/>
            </a:pPr>
            <a:r>
              <a:rPr lang="nl-NL" baseline="0"/>
              <a:t>De presentatie gaat over wat de Basisregistratie Ondergrond is, licht toe wat de juridische aspecten zijn en laat zien hoe je de BRO in de praktijk kunt toepassen.  </a:t>
            </a:r>
          </a:p>
          <a:p>
            <a:endParaRPr lang="nl-NL" baseline="0"/>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2</a:t>
            </a:fld>
            <a:endParaRPr lang="nl-NL"/>
          </a:p>
        </p:txBody>
      </p:sp>
    </p:spTree>
    <p:extLst>
      <p:ext uri="{BB962C8B-B14F-4D97-AF65-F5344CB8AC3E}">
        <p14:creationId xmlns:p14="http://schemas.microsoft.com/office/powerpoint/2010/main" val="1277821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a:t>Deze</a:t>
            </a:r>
            <a:r>
              <a:rPr lang="nl-NL"/>
              <a:t> </a:t>
            </a:r>
            <a:r>
              <a:rPr lang="nl-NL" noProof="0"/>
              <a:t>afbeelding</a:t>
            </a:r>
            <a:r>
              <a:rPr lang="nl-NL" baseline="0"/>
              <a:t> </a:t>
            </a:r>
            <a:r>
              <a:rPr lang="nl-NL" baseline="0" noProof="0"/>
              <a:t>geeft</a:t>
            </a:r>
            <a:r>
              <a:rPr lang="nl-NL" baseline="0"/>
              <a:t> aan wat de stappen zijn in werken met de BRO. Het laat ook de samenhang zien tussen de 4 plichten van de </a:t>
            </a:r>
            <a:r>
              <a:rPr lang="nl-NL"/>
              <a:t>Wet</a:t>
            </a:r>
            <a:r>
              <a:rPr lang="nl-NL" baseline="0"/>
              <a:t> </a:t>
            </a:r>
            <a:r>
              <a:rPr lang="nl-NL" baseline="0" err="1"/>
              <a:t>Bro</a:t>
            </a:r>
            <a:r>
              <a:rPr lang="nl-NL" baseline="0"/>
              <a:t>.</a:t>
            </a:r>
          </a:p>
          <a:p>
            <a:endParaRPr lang="nl-NL" baseline="0"/>
          </a:p>
          <a:p>
            <a:pPr marL="228600" indent="-228600">
              <a:buAutoNum type="arabicPeriod"/>
            </a:pPr>
            <a:r>
              <a:rPr lang="nl-NL" baseline="0" noProof="0"/>
              <a:t>Sinds</a:t>
            </a:r>
            <a:r>
              <a:rPr lang="nl-NL" baseline="0"/>
              <a:t> de wet van kracht is geworden, worden gegevens die bij bronhouders ingewonnen worden, in de BRO geregistreerd. </a:t>
            </a:r>
          </a:p>
          <a:p>
            <a:pPr marL="228600" indent="-228600">
              <a:buAutoNum type="arabicPeriod"/>
            </a:pPr>
            <a:endParaRPr lang="nl-NL" baseline="0"/>
          </a:p>
          <a:p>
            <a:pPr marL="228600" indent="-228600">
              <a:buAutoNum type="arabicPeriod"/>
            </a:pPr>
            <a:r>
              <a:rPr lang="nl-NL" baseline="0"/>
              <a:t>Dat </a:t>
            </a:r>
            <a:r>
              <a:rPr lang="nl-NL" baseline="0" noProof="0"/>
              <a:t>gebeurt via het Bronhouderportaal.</a:t>
            </a:r>
          </a:p>
          <a:p>
            <a:r>
              <a:rPr lang="nl-NL" noProof="0"/>
              <a:t>De</a:t>
            </a:r>
            <a:r>
              <a:rPr lang="nl-NL" baseline="0" noProof="0"/>
              <a:t> gegevens worden gecontroleerd</a:t>
            </a:r>
            <a:r>
              <a:rPr lang="nl-NL" baseline="0"/>
              <a:t>, goedgekeurd door de bronhouder en vervolgens opgenomen in de database van de BRO.</a:t>
            </a:r>
          </a:p>
          <a:p>
            <a:endParaRPr lang="nl-NL" baseline="0"/>
          </a:p>
          <a:p>
            <a:r>
              <a:rPr lang="nl-NL" baseline="0"/>
              <a:t>3. In de volgende fase, het gebruik, worden de gegevens uit de database BRO gehaald en toegepast in de dagelijkse opgaven: bij onderzoeken naar nieuwe infrastructurele projecten of grotere maatschappelijke opgaven. </a:t>
            </a:r>
          </a:p>
          <a:p>
            <a:endParaRPr lang="nl-NL" baseline="0"/>
          </a:p>
          <a:p>
            <a:r>
              <a:rPr lang="nl-NL" baseline="0"/>
              <a:t>4. Wanneer bij het gebruiken van de gegevens twijfels ontstaan over de juistheid van een gegeven, kan dit worden gemeld bij de beheerder van de BRO. Voor bestuursorganen is het verplicht om te melden.</a:t>
            </a:r>
          </a:p>
          <a:p>
            <a:endParaRPr lang="nl-NL" baseline="0"/>
          </a:p>
          <a:p>
            <a:r>
              <a:rPr lang="nl-NL" baseline="0"/>
              <a:t>5. De bronhouder, eigenaar van de registratie, wordt geïnformeerd over de terugmelding en is verplicht het gegeven te controleren en zo nodig te corrigeren.</a:t>
            </a:r>
          </a:p>
          <a:p>
            <a:endParaRPr lang="nl-NL" baseline="0"/>
          </a:p>
          <a:p>
            <a:r>
              <a:rPr lang="nl-NL" baseline="0"/>
              <a:t>Terugmelden kan via het formulier op de website : basisregistratieondergrond. Daar staat ook het proces verder uitgelegd</a:t>
            </a:r>
          </a:p>
          <a:p>
            <a:endParaRPr lang="en-US" baseline="0"/>
          </a:p>
          <a:p>
            <a:r>
              <a:rPr lang="nl-NL" baseline="0"/>
              <a:t>Het is overbodig om te benoemen dat hoe meer verkenningen worden geregistreerd hoe meer en </a:t>
            </a:r>
            <a:r>
              <a:rPr lang="nl-NL" baseline="0" noProof="0"/>
              <a:t>beter</a:t>
            </a:r>
            <a:r>
              <a:rPr lang="nl-NL" baseline="0"/>
              <a:t> de BRO gebruikt kan worden</a:t>
            </a:r>
            <a:r>
              <a:rPr lang="en-US" baseline="0"/>
              <a:t>.</a:t>
            </a:r>
            <a:endParaRPr lang="nl-NL"/>
          </a:p>
          <a:p>
            <a:endParaRPr lang="nl-NL"/>
          </a:p>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20</a:t>
            </a:fld>
            <a:endParaRPr lang="nl-NL"/>
          </a:p>
        </p:txBody>
      </p:sp>
    </p:spTree>
    <p:extLst>
      <p:ext uri="{BB962C8B-B14F-4D97-AF65-F5344CB8AC3E}">
        <p14:creationId xmlns:p14="http://schemas.microsoft.com/office/powerpoint/2010/main" val="632648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3334" rtl="0" eaLnBrk="1" fontAlgn="auto" latinLnBrk="0" hangingPunct="1">
              <a:lnSpc>
                <a:spcPct val="100000"/>
              </a:lnSpc>
              <a:spcBef>
                <a:spcPts val="0"/>
              </a:spcBef>
              <a:spcAft>
                <a:spcPts val="0"/>
              </a:spcAft>
              <a:buClrTx/>
              <a:buSzTx/>
              <a:buFontTx/>
              <a:buNone/>
              <a:tabLst/>
              <a:defRPr/>
            </a:pPr>
            <a:r>
              <a:rPr lang="nl-NL" baseline="0"/>
              <a:t>Iedere overheidsorganisatie heeft met de ondergrond te maken. Een screening van de werkprocessen leert dat de ondergrond op meer plaatsen raakvlakken heeft dan je in eerste instantie zou denken. </a:t>
            </a:r>
          </a:p>
          <a:p>
            <a:pPr marL="0" marR="0" lvl="0" indent="0" algn="l" defTabSz="913334" rtl="0" eaLnBrk="1" fontAlgn="auto" latinLnBrk="0" hangingPunct="1">
              <a:lnSpc>
                <a:spcPct val="100000"/>
              </a:lnSpc>
              <a:spcBef>
                <a:spcPts val="0"/>
              </a:spcBef>
              <a:spcAft>
                <a:spcPts val="0"/>
              </a:spcAft>
              <a:buClrTx/>
              <a:buSzTx/>
              <a:buFontTx/>
              <a:buNone/>
              <a:tabLst/>
              <a:defRPr/>
            </a:pPr>
            <a:endParaRPr lang="nl-NL"/>
          </a:p>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21</a:t>
            </a:fld>
            <a:endParaRPr lang="nl-NL"/>
          </a:p>
        </p:txBody>
      </p:sp>
    </p:spTree>
    <p:extLst>
      <p:ext uri="{BB962C8B-B14F-4D97-AF65-F5344CB8AC3E}">
        <p14:creationId xmlns:p14="http://schemas.microsoft.com/office/powerpoint/2010/main" val="154317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3334" rtl="0" eaLnBrk="1" fontAlgn="auto" latinLnBrk="0" hangingPunct="1">
              <a:lnSpc>
                <a:spcPct val="100000"/>
              </a:lnSpc>
              <a:spcBef>
                <a:spcPts val="0"/>
              </a:spcBef>
              <a:spcAft>
                <a:spcPts val="0"/>
              </a:spcAft>
              <a:buClrTx/>
              <a:buSzTx/>
              <a:buFontTx/>
              <a:buNone/>
              <a:tabLst/>
              <a:defRPr/>
            </a:pPr>
            <a:r>
              <a:rPr lang="en-US" baseline="0"/>
              <a:t>In deze presentatie gaan we verder in op het aanleveren van gegevens aan de BRO en over het afnemen of gebruiken van gegevens en modellen uit de BRO</a:t>
            </a:r>
            <a:endParaRPr lang="nl-NL" baseline="0"/>
          </a:p>
          <a:p>
            <a:pPr defTabSz="913334">
              <a:defRPr/>
            </a:pPr>
            <a:r>
              <a:rPr lang="en-US" baseline="0"/>
              <a:t>We </a:t>
            </a:r>
            <a:r>
              <a:rPr lang="nl-NL" baseline="0" noProof="0"/>
              <a:t>bekijken</a:t>
            </a:r>
            <a:r>
              <a:rPr lang="en-US" baseline="0"/>
              <a:t> hierbij de </a:t>
            </a:r>
            <a:r>
              <a:rPr lang="nl-NL" baseline="0" noProof="0"/>
              <a:t>verschillende</a:t>
            </a:r>
            <a:r>
              <a:rPr lang="en-US" baseline="0"/>
              <a:t> </a:t>
            </a:r>
            <a:r>
              <a:rPr lang="en-US" baseline="0" err="1"/>
              <a:t>mogelijkheden</a:t>
            </a:r>
            <a:r>
              <a:rPr lang="en-US" baseline="0"/>
              <a:t>.</a:t>
            </a:r>
            <a:r>
              <a:rPr lang="en-US"/>
              <a:t> Dit </a:t>
            </a:r>
            <a:r>
              <a:rPr lang="en-US" err="1"/>
              <a:t>filmpje</a:t>
            </a:r>
            <a:r>
              <a:rPr lang="en-US"/>
              <a:t> </a:t>
            </a:r>
            <a:r>
              <a:rPr lang="en-US" err="1"/>
              <a:t>laat</a:t>
            </a:r>
            <a:r>
              <a:rPr lang="en-US"/>
              <a:t> </a:t>
            </a:r>
            <a:r>
              <a:rPr lang="en-US" err="1"/>
              <a:t>goed</a:t>
            </a:r>
            <a:r>
              <a:rPr lang="en-US"/>
              <a:t> </a:t>
            </a:r>
            <a:r>
              <a:rPr lang="en-US" err="1"/>
              <a:t>zien</a:t>
            </a:r>
            <a:r>
              <a:rPr lang="en-US"/>
              <a:t> </a:t>
            </a:r>
            <a:r>
              <a:rPr lang="en-US" err="1"/>
              <a:t>waarom</a:t>
            </a:r>
            <a:r>
              <a:rPr lang="en-US"/>
              <a:t> </a:t>
            </a:r>
            <a:r>
              <a:rPr lang="en-US" err="1"/>
              <a:t>datagedreven</a:t>
            </a:r>
            <a:r>
              <a:rPr lang="en-US"/>
              <a:t> </a:t>
            </a:r>
            <a:r>
              <a:rPr lang="en-US" err="1"/>
              <a:t>werken</a:t>
            </a:r>
            <a:r>
              <a:rPr lang="en-US"/>
              <a:t> zo </a:t>
            </a:r>
            <a:r>
              <a:rPr lang="en-US" err="1"/>
              <a:t>belangrijk</a:t>
            </a:r>
            <a:r>
              <a:rPr lang="en-US"/>
              <a:t> is. En </a:t>
            </a:r>
            <a:r>
              <a:rPr lang="en-US" err="1"/>
              <a:t>dat</a:t>
            </a:r>
            <a:r>
              <a:rPr lang="en-US"/>
              <a:t> je </a:t>
            </a:r>
            <a:r>
              <a:rPr lang="en-US" err="1"/>
              <a:t>daarbij</a:t>
            </a:r>
            <a:r>
              <a:rPr lang="en-US"/>
              <a:t> de </a:t>
            </a:r>
            <a:r>
              <a:rPr lang="en-US" err="1"/>
              <a:t>bovengrond</a:t>
            </a:r>
            <a:r>
              <a:rPr lang="en-US"/>
              <a:t> in </a:t>
            </a:r>
            <a:r>
              <a:rPr lang="en-US" err="1"/>
              <a:t>combinatie</a:t>
            </a:r>
            <a:r>
              <a:rPr lang="en-US"/>
              <a:t> met de </a:t>
            </a:r>
            <a:r>
              <a:rPr lang="en-US" err="1"/>
              <a:t>ondergrond</a:t>
            </a:r>
            <a:r>
              <a:rPr lang="en-US"/>
              <a:t> </a:t>
            </a:r>
            <a:r>
              <a:rPr lang="en-US" err="1"/>
              <a:t>moet</a:t>
            </a:r>
            <a:r>
              <a:rPr lang="en-US"/>
              <a:t> bekijken.</a:t>
            </a:r>
            <a:endParaRPr lang="en-US" baseline="0" err="1">
              <a:cs typeface="Calibri"/>
            </a:endParaRPr>
          </a:p>
          <a:p>
            <a:pPr marL="0" marR="0" indent="0" algn="l" defTabSz="913334" rtl="0" eaLnBrk="1" fontAlgn="auto" latinLnBrk="0" hangingPunct="1">
              <a:lnSpc>
                <a:spcPct val="100000"/>
              </a:lnSpc>
              <a:spcBef>
                <a:spcPts val="0"/>
              </a:spcBef>
              <a:spcAft>
                <a:spcPts val="0"/>
              </a:spcAft>
              <a:buClrTx/>
              <a:buSzTx/>
              <a:buFontTx/>
              <a:buNone/>
              <a:tabLst/>
              <a:defRPr/>
            </a:pPr>
            <a:endParaRPr lang="en-US" baseline="0"/>
          </a:p>
          <a:p>
            <a:pPr marL="0" marR="0" indent="0" algn="l" defTabSz="913334" rtl="0" eaLnBrk="1" fontAlgn="auto" latinLnBrk="0" hangingPunct="1">
              <a:lnSpc>
                <a:spcPct val="100000"/>
              </a:lnSpc>
              <a:spcBef>
                <a:spcPts val="0"/>
              </a:spcBef>
              <a:spcAft>
                <a:spcPts val="0"/>
              </a:spcAft>
              <a:buClrTx/>
              <a:buSzTx/>
              <a:buFontTx/>
              <a:buNone/>
              <a:tabLst/>
              <a:defRPr/>
            </a:pPr>
            <a:endParaRPr lang="nl-NL" baseline="0"/>
          </a:p>
          <a:p>
            <a:endParaRPr lang="en-US" baseline="0"/>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3</a:t>
            </a:fld>
            <a:endParaRPr lang="nl-NL"/>
          </a:p>
        </p:txBody>
      </p:sp>
    </p:spTree>
    <p:extLst>
      <p:ext uri="{BB962C8B-B14F-4D97-AF65-F5344CB8AC3E}">
        <p14:creationId xmlns:p14="http://schemas.microsoft.com/office/powerpoint/2010/main" val="60246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Nederland heeft een aantal grote maatschappelijke opgaven die zijn vastgelegd in de Nationale Omgevingsvisie: </a:t>
            </a:r>
          </a:p>
          <a:p>
            <a:r>
              <a:rPr lang="nl-NL"/>
              <a:t>•Ruimte voor klimaatadaptatie en energietransitie</a:t>
            </a:r>
          </a:p>
          <a:p>
            <a:r>
              <a:rPr lang="nl-NL"/>
              <a:t>•Duurzaam economisch groeipotentieel</a:t>
            </a:r>
          </a:p>
          <a:p>
            <a:r>
              <a:rPr lang="nl-NL"/>
              <a:t>•Sterke en gezonde steden en regio's</a:t>
            </a:r>
          </a:p>
          <a:p>
            <a:r>
              <a:rPr lang="nl-NL"/>
              <a:t>•Toekomstbestendige ontwikkeling van het landelijk gebied</a:t>
            </a:r>
          </a:p>
          <a:p>
            <a:endParaRPr lang="nl-NL"/>
          </a:p>
          <a:p>
            <a:r>
              <a:rPr lang="nl-NL"/>
              <a:t>Al die opgaven zoeken oplossingen in de</a:t>
            </a:r>
            <a:r>
              <a:rPr lang="nl-NL" baseline="0"/>
              <a:t> ondergrond. En daar is het al heel druk. Betrouwbare ondergrondgegevens spelen een steeds belangrijkere rol. Daarom is er een basisregistratie ondergrond.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kern="1200">
                <a:solidFill>
                  <a:schemeClr val="tx1"/>
                </a:solidFill>
                <a:effectLst/>
                <a:latin typeface="+mn-lt"/>
                <a:ea typeface="+mn-ea"/>
                <a:cs typeface="+mn-cs"/>
              </a:rPr>
              <a:t>Integrale ruimtelijke ordening wordt steeds belangrijker. In relatie tot bodem en ondergrond betekent dit dat er verschillende disciplines bij projecten betrokken moeten zijn. En dat beheer en uitvoering van de openbare ruimte veel meer met het beleid van het fysiek domein verbonden moet worden. Kansen en risico’s in de ondergrond kunnen zo eerder benut en/of gesignaleerd worden en betrokken worden bij de plan- of beleidsvorming.</a:t>
            </a:r>
          </a:p>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4</a:t>
            </a:fld>
            <a:endParaRPr lang="nl-NL"/>
          </a:p>
        </p:txBody>
      </p:sp>
    </p:spTree>
    <p:extLst>
      <p:ext uri="{BB962C8B-B14F-4D97-AF65-F5344CB8AC3E}">
        <p14:creationId xmlns:p14="http://schemas.microsoft.com/office/powerpoint/2010/main" val="351917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registers die samengevoegd</a:t>
            </a:r>
            <a:r>
              <a:rPr lang="nl-NL" baseline="0"/>
              <a:t> zijn: </a:t>
            </a:r>
            <a:r>
              <a:rPr lang="nl-NL" baseline="0" err="1"/>
              <a:t>Nlog</a:t>
            </a:r>
            <a:r>
              <a:rPr lang="nl-NL" baseline="0"/>
              <a:t>, BIS en Dino.</a:t>
            </a:r>
          </a:p>
          <a:p>
            <a:endParaRPr lang="nl-NL" baseline="0"/>
          </a:p>
          <a:p>
            <a:pPr marL="0" marR="0" indent="0" algn="l" defTabSz="913334" rtl="0" eaLnBrk="1" fontAlgn="auto" latinLnBrk="0" hangingPunct="1">
              <a:lnSpc>
                <a:spcPct val="100000"/>
              </a:lnSpc>
              <a:spcBef>
                <a:spcPts val="0"/>
              </a:spcBef>
              <a:spcAft>
                <a:spcPts val="0"/>
              </a:spcAft>
              <a:buClrTx/>
              <a:buSzTx/>
              <a:buFontTx/>
              <a:buNone/>
              <a:tabLst/>
              <a:defRPr/>
            </a:pPr>
            <a:r>
              <a:rPr lang="nl-NL"/>
              <a:t>De BRO is de laatste toevoeging aan het stelsel van basisregistraties en biedt gestandaardiseerde en gevalideerde en betrouwbare gegevens aan.</a:t>
            </a:r>
            <a:r>
              <a:rPr lang="nl-NL" baseline="0"/>
              <a:t> </a:t>
            </a:r>
          </a:p>
          <a:p>
            <a:pPr marL="0" marR="0" indent="0" algn="l" defTabSz="913334" rtl="0" eaLnBrk="1" fontAlgn="auto" latinLnBrk="0" hangingPunct="1">
              <a:lnSpc>
                <a:spcPct val="100000"/>
              </a:lnSpc>
              <a:spcBef>
                <a:spcPts val="0"/>
              </a:spcBef>
              <a:spcAft>
                <a:spcPts val="0"/>
              </a:spcAft>
              <a:buClrTx/>
              <a:buSzTx/>
              <a:buFontTx/>
              <a:buNone/>
              <a:tabLst/>
              <a:defRPr/>
            </a:pPr>
            <a:r>
              <a:rPr lang="nl-NL" baseline="0"/>
              <a:t>Betrouwbaar, </a:t>
            </a:r>
            <a:r>
              <a:rPr lang="nl-NL" noProof="0"/>
              <a:t>omdat</a:t>
            </a:r>
            <a:r>
              <a:rPr lang="en-US"/>
              <a:t> :</a:t>
            </a:r>
          </a:p>
          <a:p>
            <a:pPr marL="171450" marR="0" indent="-171450" algn="l" defTabSz="9133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noProof="1"/>
              <a:t>hierover</a:t>
            </a:r>
            <a:r>
              <a:rPr lang="en-US" baseline="0"/>
              <a:t> </a:t>
            </a:r>
            <a:r>
              <a:rPr lang="nl-NL" baseline="0" noProof="0"/>
              <a:t>afspraken zijn gemaakt </a:t>
            </a:r>
            <a:r>
              <a:rPr lang="nl-NL"/>
              <a:t>in het standaardisatietraject met het werkveld. Deze afspraken zijn transparant voor iedere leverancier en gebruiker. </a:t>
            </a:r>
          </a:p>
          <a:p>
            <a:pPr marL="171450" indent="-171450">
              <a:buFont typeface="Arial" panose="020B0604020202020204" pitchFamily="34" charset="0"/>
              <a:buChar char="•"/>
            </a:pPr>
            <a:r>
              <a:rPr lang="nl-NL"/>
              <a:t>de gebruikers meehelpen om de gegevens betrouwbaarder te maken door geconstateerde fouten terug te</a:t>
            </a:r>
            <a:r>
              <a:rPr lang="nl-NL" baseline="0"/>
              <a:t> melden aan de BRO. Gebruik zorgt</a:t>
            </a:r>
            <a:r>
              <a:rPr lang="nl-NL"/>
              <a:t> er dus voor dat de inhoud van het systeem steeds beter wordt.</a:t>
            </a:r>
          </a:p>
          <a:p>
            <a:pPr marL="171450" indent="-171450">
              <a:buFont typeface="Arial" panose="020B0604020202020204" pitchFamily="34" charset="0"/>
              <a:buChar char="•"/>
            </a:pPr>
            <a:r>
              <a:rPr lang="nl-NL"/>
              <a:t>aangeleverde gegevens grondig gescreend worden vóórdat deze in de BRO worden opgenomen; eventuele systematische fouten zullen daardoor tijdig worden opgespoord.</a:t>
            </a:r>
          </a:p>
          <a:p>
            <a:pPr marL="0" marR="0" indent="0" algn="l" defTabSz="913334" rtl="0" eaLnBrk="1" fontAlgn="auto" latinLnBrk="0" hangingPunct="1">
              <a:lnSpc>
                <a:spcPct val="100000"/>
              </a:lnSpc>
              <a:spcBef>
                <a:spcPts val="0"/>
              </a:spcBef>
              <a:spcAft>
                <a:spcPts val="0"/>
              </a:spcAft>
              <a:buClrTx/>
              <a:buSzTx/>
              <a:buFontTx/>
              <a:buNone/>
              <a:tabLst/>
              <a:defRPr/>
            </a:pPr>
            <a:endParaRPr lang="en-US"/>
          </a:p>
          <a:p>
            <a:endParaRPr lang="nl-NL" baseline="0"/>
          </a:p>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5</a:t>
            </a:fld>
            <a:endParaRPr lang="nl-NL"/>
          </a:p>
        </p:txBody>
      </p:sp>
    </p:spTree>
    <p:extLst>
      <p:ext uri="{BB962C8B-B14F-4D97-AF65-F5344CB8AC3E}">
        <p14:creationId xmlns:p14="http://schemas.microsoft.com/office/powerpoint/2010/main" val="410276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basisregistratie</a:t>
            </a:r>
            <a:r>
              <a:rPr lang="nl-NL" baseline="0"/>
              <a:t> Ondergrond staat niet op zichtzelf, maar maakt deel uit van het stelsel basisregistraties.</a:t>
            </a:r>
            <a:r>
              <a:rPr lang="nl-NL"/>
              <a:t> De BRO is de laatste</a:t>
            </a:r>
            <a:r>
              <a:rPr lang="nl-NL" baseline="0"/>
              <a:t> toevoeging aan het stelsel.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a:t>De ontwikkelingen staan niet stil. </a:t>
            </a:r>
            <a:r>
              <a:rPr lang="nl-NL"/>
              <a:t>De Basisregistraties zijn op zichzelf nu al nuttige en veelgebruikte instrumenten voor tal van processen binnen en buiten de overheid. </a:t>
            </a:r>
            <a:r>
              <a:rPr lang="nl-NL" baseline="0"/>
              <a:t>Het ministerie van BZK heeft</a:t>
            </a:r>
            <a:r>
              <a:rPr lang="nl-NL"/>
              <a:t> het initiatief genomen om voor de </a:t>
            </a:r>
            <a:r>
              <a:rPr lang="nl-NL" err="1"/>
              <a:t>Geo</a:t>
            </a:r>
            <a:r>
              <a:rPr lang="nl-NL"/>
              <a:t>-basisregistraties BAG, BRT, BGT,</a:t>
            </a:r>
            <a:r>
              <a:rPr lang="nl-NL" baseline="0"/>
              <a:t> </a:t>
            </a:r>
            <a:r>
              <a:rPr lang="nl-NL"/>
              <a:t>BRK en ook de BRO) verschillende ontwikkelingen op dit gebied gecombineerd op te pakken. Dit gebeurt onder de naam Zicht op Nederland – datafundament (</a:t>
            </a:r>
            <a:r>
              <a:rPr lang="nl-NL" err="1"/>
              <a:t>ZoN</a:t>
            </a:r>
            <a:r>
              <a:rPr lang="nl-NL"/>
              <a:t>-DF). </a:t>
            </a:r>
          </a:p>
          <a:p>
            <a:r>
              <a:rPr lang="nl-NL"/>
              <a:t>Er wordt gekeken hoe het inwinnen en beheren van gegevens gecombineerd kan worden ten behoeve van de efficiency, uniformiteit, samenhang, actualiteit en het vergroten van de gebruikstoepassingen.</a:t>
            </a:r>
          </a:p>
          <a:p>
            <a:r>
              <a:rPr lang="nl-NL"/>
              <a:t>.</a:t>
            </a:r>
          </a:p>
          <a:p>
            <a:endParaRPr lang="nl-NL"/>
          </a:p>
          <a:p>
            <a:r>
              <a:rPr lang="nl-NL" b="1"/>
              <a:t>Alle registraties uitgelegd op een rij:</a:t>
            </a:r>
          </a:p>
          <a:p>
            <a:endParaRPr lang="nl-NL"/>
          </a:p>
          <a:p>
            <a:r>
              <a:rPr lang="nl-NL" b="1"/>
              <a:t>BRP </a:t>
            </a:r>
            <a:r>
              <a:rPr lang="nl-NL"/>
              <a:t>Basisregistratie Personen bevat persoonsgegevens van inwoners van Nederland (ingezetenen) en van personen die Nederland hebben verlaten (niet ingezetenen) of anderszins een relatie met Nederlandse overheden hebben.</a:t>
            </a:r>
          </a:p>
          <a:p>
            <a:r>
              <a:rPr lang="nl-NL" b="1"/>
              <a:t>BAG</a:t>
            </a:r>
            <a:r>
              <a:rPr lang="nl-NL"/>
              <a:t> Basisregistratie Adressen en Gebouwen bevat de basisgegevens van alle adressen en gebouwen in Nederland, zoals bouwjaar, oppervlakte, gebruiksdoel en locatie op de kaart.</a:t>
            </a:r>
          </a:p>
          <a:p>
            <a:r>
              <a:rPr lang="nl-NL" b="1"/>
              <a:t>BRK</a:t>
            </a:r>
            <a:r>
              <a:rPr lang="nl-NL" b="1" baseline="0"/>
              <a:t> </a:t>
            </a:r>
            <a:r>
              <a:rPr lang="nl-NL"/>
              <a:t>De Basisregistratie Kadaster bevat informatie over percelen, eigendom, hypotheken, beperkte rechten (zoals recht van erfpacht, opstal en vruchtgebruik) en leidingnetwerken.</a:t>
            </a:r>
          </a:p>
          <a:p>
            <a:r>
              <a:rPr lang="nl-NL" b="1"/>
              <a:t>BRI</a:t>
            </a:r>
            <a:r>
              <a:rPr lang="nl-NL" b="1" baseline="0"/>
              <a:t> </a:t>
            </a:r>
            <a:r>
              <a:rPr lang="nl-NL"/>
              <a:t>Basisregistratie Inkomen bevat van ongeveer 13 miljoen burgers het (vastgestelde) verzamelinkomen of het belastbaar jaarloon.</a:t>
            </a:r>
          </a:p>
          <a:p>
            <a:r>
              <a:rPr lang="nl-NL" b="1"/>
              <a:t>BGT</a:t>
            </a:r>
            <a:r>
              <a:rPr lang="nl-NL" b="1" baseline="0"/>
              <a:t> </a:t>
            </a:r>
            <a:r>
              <a:rPr lang="nl-NL"/>
              <a:t>De Basisregistratie Grootschalige Topografie is een digitale kaart van Nederland waarop gebouwen, wegen, waterlopen, terreinen en spoorlijnen eenduidig zijn vastgelegd.</a:t>
            </a:r>
          </a:p>
          <a:p>
            <a:r>
              <a:rPr lang="nl-NL" b="1"/>
              <a:t>BRV</a:t>
            </a:r>
            <a:r>
              <a:rPr lang="nl-NL" b="1" baseline="0"/>
              <a:t> </a:t>
            </a:r>
            <a:r>
              <a:rPr lang="nl-NL"/>
              <a:t>In de Basisregistratie Voertuigen staan gegevens van voertuigen, kentekenbewijzen en personen aan wie het kentekenbewijs is afgegeven.</a:t>
            </a:r>
          </a:p>
          <a:p>
            <a:r>
              <a:rPr lang="nl-NL" b="1"/>
              <a:t>HR</a:t>
            </a:r>
            <a:r>
              <a:rPr lang="nl-NL" b="1" baseline="0"/>
              <a:t> </a:t>
            </a:r>
            <a:r>
              <a:rPr lang="nl-NL"/>
              <a:t>In het Handelsregister staan gegevens van ingeschreven ondernemingen en rechtspersonen in Nederland, zoals tekeningsbevoegdheid of datum faillissement.</a:t>
            </a:r>
          </a:p>
          <a:p>
            <a:r>
              <a:rPr lang="nl-NL" b="1"/>
              <a:t>WOZ</a:t>
            </a:r>
            <a:r>
              <a:rPr lang="nl-NL" b="1" baseline="0"/>
              <a:t> </a:t>
            </a:r>
            <a:r>
              <a:rPr lang="nl-NL"/>
              <a:t>De Basisregistratie Waardering Onroerende Zaken bevat de ‘vastgestelde WOZ-waarde’ en gegevens om deze waarde aan zowel een onroerende zaak te relateren als aan een belanghebbende.</a:t>
            </a:r>
          </a:p>
          <a:p>
            <a:r>
              <a:rPr lang="nl-NL" b="1"/>
              <a:t>BRT</a:t>
            </a:r>
            <a:r>
              <a:rPr lang="nl-NL" b="1" baseline="0"/>
              <a:t> </a:t>
            </a:r>
            <a:r>
              <a:rPr lang="nl-NL"/>
              <a:t>De Basisregistratie Topografie bestaat uit digitale topografische bestanden op verschillende schaalniveaus.</a:t>
            </a:r>
          </a:p>
          <a:p>
            <a:r>
              <a:rPr lang="nl-NL" b="1"/>
              <a:t>BRO</a:t>
            </a:r>
            <a:r>
              <a:rPr lang="nl-NL" b="1" baseline="0"/>
              <a:t> </a:t>
            </a:r>
            <a:r>
              <a:rPr lang="nl-NL"/>
              <a:t>Basisregistratie Ondergrond bevat gegevens over geologische en bodemkundige opbouw van de Nederlandse ondergrond.</a:t>
            </a:r>
            <a:endParaRPr lang="nl-NL" baseline="0"/>
          </a:p>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6</a:t>
            </a:fld>
            <a:endParaRPr lang="nl-NL"/>
          </a:p>
        </p:txBody>
      </p:sp>
    </p:spTree>
    <p:extLst>
      <p:ext uri="{BB962C8B-B14F-4D97-AF65-F5344CB8AC3E}">
        <p14:creationId xmlns:p14="http://schemas.microsoft.com/office/powerpoint/2010/main" val="415827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het werk met de ondergrond zijn veel rollen te onderscheiden</a:t>
            </a:r>
            <a:r>
              <a:rPr lang="nl-NL" baseline="0"/>
              <a:t>. Iedere rol heeft zijn eigen taken en verantwoordelijkheden in relatie met de BRO.</a:t>
            </a:r>
          </a:p>
          <a:p>
            <a:endParaRPr lang="nl-NL" b="1" baseline="0"/>
          </a:p>
          <a:p>
            <a:pPr marL="0" indent="0">
              <a:buFont typeface="Arial" panose="020B0604020202020204" pitchFamily="34" charset="0"/>
              <a:buNone/>
            </a:pPr>
            <a:r>
              <a:rPr lang="nl-NL" b="1" baseline="0"/>
              <a:t>De bronhouder </a:t>
            </a:r>
            <a:r>
              <a:rPr lang="nl-NL" baseline="0"/>
              <a:t>is verantwoordelijk voor het opnemen van gegevens in de BRO en de kwaliteit van de gegevens. De bronhouder is ook verplicht de gegevens uit de BRO te gebruiken. </a:t>
            </a:r>
          </a:p>
          <a:p>
            <a:pPr marL="0" indent="0">
              <a:buFont typeface="Arial" panose="020B0604020202020204" pitchFamily="34" charset="0"/>
              <a:buNone/>
            </a:pPr>
            <a:endParaRPr lang="nl-NL" baseline="0"/>
          </a:p>
          <a:p>
            <a:r>
              <a:rPr lang="nl-NL" b="0" baseline="0"/>
              <a:t>De</a:t>
            </a:r>
            <a:r>
              <a:rPr lang="nl-NL" b="1" baseline="0"/>
              <a:t> BRO-coördinator</a:t>
            </a:r>
            <a:r>
              <a:rPr lang="nl-NL" b="0" baseline="0"/>
              <a:t> is aangewezen door de </a:t>
            </a:r>
            <a:r>
              <a:rPr lang="nl-NL" b="1" baseline="0"/>
              <a:t>Bronhouder</a:t>
            </a:r>
            <a:r>
              <a:rPr lang="nl-NL" b="0" baseline="0"/>
              <a:t>. De BRO-coördinator moet zorgen dat BRO-gegevens aangeleverd worden bij de BRO en heeft daarvoor de bevoegdheid gekregen. Hij/zij is spin in het web en zorgt dat gegevens van collega’s van onder meer RO, infra, natuur, erfgoed en beheer in de BRO komen.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a:t>Alle bronhouders zijn inmiddels aangesloten op de BRO. Het is nu voor de BRO-coördinator belangrijk dat het aanleveren en gebruiken van gegevens goed in de alle processen worden opgenomen.</a:t>
            </a:r>
          </a:p>
          <a:p>
            <a:r>
              <a:rPr lang="nl-NL" baseline="0"/>
              <a:t>De functie van BRO-coördinator is niet zozeer een inhoudelijke functie, maar bestaat vooral uit coördineren, verbinden en monitoren. De rol van BRO-coördinator kan verschillend worden ingevuld, afhankelijk van de wensen van zijn organisatie.</a:t>
            </a:r>
          </a:p>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a:solidFill>
                  <a:schemeClr val="tx1"/>
                </a:solidFill>
                <a:effectLst/>
                <a:latin typeface="+mn-lt"/>
                <a:ea typeface="+mn-ea"/>
                <a:cs typeface="+mn-cs"/>
              </a:rPr>
              <a:t>Een </a:t>
            </a:r>
            <a:r>
              <a:rPr lang="nl-NL" sz="1200" b="1" kern="1200">
                <a:solidFill>
                  <a:schemeClr val="tx1"/>
                </a:solidFill>
                <a:effectLst/>
                <a:latin typeface="+mn-lt"/>
                <a:ea typeface="+mn-ea"/>
                <a:cs typeface="+mn-cs"/>
              </a:rPr>
              <a:t>afnemer van BRO- gegevens </a:t>
            </a:r>
            <a:r>
              <a:rPr lang="nl-NL" sz="1200" b="0" kern="1200">
                <a:solidFill>
                  <a:schemeClr val="tx1"/>
                </a:solidFill>
                <a:effectLst/>
                <a:latin typeface="+mn-lt"/>
                <a:ea typeface="+mn-ea"/>
                <a:cs typeface="+mn-cs"/>
              </a:rPr>
              <a:t>raadpleegt of maakt</a:t>
            </a:r>
            <a:r>
              <a:rPr lang="nl-NL" sz="1200" b="0" kern="1200" baseline="0">
                <a:solidFill>
                  <a:schemeClr val="tx1"/>
                </a:solidFill>
                <a:effectLst/>
                <a:latin typeface="+mn-lt"/>
                <a:ea typeface="+mn-ea"/>
                <a:cs typeface="+mn-cs"/>
              </a:rPr>
              <a:t> gebruik van of </a:t>
            </a:r>
            <a:r>
              <a:rPr lang="nl-NL" b="0" baseline="0"/>
              <a:t> BRO data. Hij/zij </a:t>
            </a:r>
            <a:r>
              <a:rPr lang="nl-NL" sz="1200" kern="1200">
                <a:solidFill>
                  <a:schemeClr val="tx1"/>
                </a:solidFill>
                <a:effectLst/>
                <a:latin typeface="+mn-lt"/>
                <a:ea typeface="+mn-ea"/>
                <a:cs typeface="+mn-cs"/>
              </a:rPr>
              <a:t>is bekend met de verschillende mogelijkheden om BRO gegevens en modellen te raadplegen en downloaden. Voorbeelden zijn </a:t>
            </a:r>
            <a:r>
              <a:rPr lang="nl-NL" sz="1200" kern="1200" err="1">
                <a:solidFill>
                  <a:schemeClr val="tx1"/>
                </a:solidFill>
                <a:effectLst/>
                <a:latin typeface="+mn-lt"/>
                <a:ea typeface="+mn-ea"/>
                <a:cs typeface="+mn-cs"/>
              </a:rPr>
              <a:t>BROloket</a:t>
            </a:r>
            <a:r>
              <a:rPr lang="nl-NL" sz="1200" kern="1200">
                <a:solidFill>
                  <a:schemeClr val="tx1"/>
                </a:solidFill>
                <a:effectLst/>
                <a:latin typeface="+mn-lt"/>
                <a:ea typeface="+mn-ea"/>
                <a:cs typeface="+mn-cs"/>
              </a:rPr>
              <a:t> en PDOK.</a:t>
            </a:r>
          </a:p>
          <a:p>
            <a:r>
              <a:rPr lang="nl-NL" b="0" baseline="0"/>
              <a:t>Hij/zij kan bijvoorbeeld gebruik maken van deze data in het plangebied waar een project gerealiseerd moet worden. Hij/zij kan zo rekening houden met de kansen en risico’s van de ondergrond en dit meenemen in de exploitatie.</a:t>
            </a:r>
          </a:p>
          <a:p>
            <a:endParaRPr lang="nl-NL"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a:t>De informatie en daarmee extra kennis over de ondergrond is vooral erg belangrijk voor </a:t>
            </a:r>
            <a:r>
              <a:rPr lang="nl-NL" b="1" baseline="0"/>
              <a:t>de beleidsmaker en projectleider</a:t>
            </a:r>
            <a:r>
              <a:rPr lang="nl-NL" baseline="0"/>
              <a:t>. De eigenschappen van de bodem, ondergrond en grondwater zijn belangrijk bij het vooronderzoek van bijvoorbeeld een infraproject, een dijkversterking, woonwijk of rotonde. Hij/zij </a:t>
            </a:r>
            <a:r>
              <a:rPr lang="nl-NL" b="0" baseline="0"/>
              <a:t>raadpleegt de BRO aan het begin van het project of beleidsproces. Hij/zij krijgt zo inzicht in mogelijkheden en onmogelijkheden van de ondergrond. Zo zijn kansen en risico’s in vroeg stadium in kaart.</a:t>
            </a:r>
          </a:p>
          <a:p>
            <a:endParaRPr lang="nl-NL"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a:t>Bronhouders kunnen het aanleveren van de gegevens uitbesteden aan een andere organisatie, </a:t>
            </a:r>
            <a:r>
              <a:rPr lang="nl-NL" b="1" baseline="0"/>
              <a:t>de gegevensleverancier</a:t>
            </a:r>
            <a:r>
              <a:rPr lang="nl-NL" baseline="0"/>
              <a:t>. Dat kan een ingenieursbureau, en adviesbureau of een bedrijf zijn dat de gegevens inwint. Hij/zij</a:t>
            </a:r>
            <a:r>
              <a:rPr lang="nl-NL" sz="1200" kern="1200">
                <a:solidFill>
                  <a:schemeClr val="tx1"/>
                </a:solidFill>
                <a:effectLst/>
                <a:latin typeface="+mn-lt"/>
                <a:ea typeface="+mn-ea"/>
                <a:cs typeface="+mn-cs"/>
              </a:rPr>
              <a:t> </a:t>
            </a:r>
            <a:r>
              <a:rPr lang="nl-NL"/>
              <a:t>genereert ondergrondgegevens en levert deze volgens afspraak en eisen aan bij de projectleider van de bronhouder.</a:t>
            </a:r>
            <a:r>
              <a:rPr lang="nl-NL" baseline="0"/>
              <a:t> De opdracht wordt meestal opgenomen in de contracten. </a:t>
            </a:r>
            <a:r>
              <a:rPr lang="nl-NL"/>
              <a:t>Het komt voor dat bronhouders hem of haar vragen de gegevens rechtstreeks aan te leveren aan de BRO.</a:t>
            </a:r>
            <a:r>
              <a:rPr lang="nl-NL" b="0" baseline="0"/>
              <a:t> Een</a:t>
            </a:r>
            <a:r>
              <a:rPr lang="nl-NL" b="1" baseline="0"/>
              <a:t> softwareleverancier </a:t>
            </a:r>
            <a:r>
              <a:rPr lang="nl-NL" sz="1200" b="0" kern="1200">
                <a:solidFill>
                  <a:schemeClr val="tx1"/>
                </a:solidFill>
                <a:effectLst/>
                <a:latin typeface="+mn-lt"/>
                <a:ea typeface="+mn-ea"/>
                <a:cs typeface="+mn-cs"/>
              </a:rPr>
              <a:t>maakt </a:t>
            </a:r>
            <a:r>
              <a:rPr lang="nl-NL" sz="1200" kern="1200">
                <a:solidFill>
                  <a:schemeClr val="tx1"/>
                </a:solidFill>
                <a:effectLst/>
                <a:latin typeface="+mn-lt"/>
                <a:ea typeface="+mn-ea"/>
                <a:cs typeface="+mn-cs"/>
              </a:rPr>
              <a:t>de processen en systemen in uw organisatie geschikt voor de BRO.</a:t>
            </a:r>
            <a:endParaRPr lang="nl-NL"/>
          </a:p>
          <a:p>
            <a:endParaRPr lang="nl-NL"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a:t>Omdat het thema ondergrond de komende tijd steeds belangrijker wordt voor de grote opgaven van de organisatie, wordt de kennis en mogelijkheden over de ondergrond steeds belangrijk voor de </a:t>
            </a:r>
            <a:r>
              <a:rPr lang="nl-NL" b="1" baseline="0"/>
              <a:t>bestuurder</a:t>
            </a:r>
            <a:r>
              <a:rPr lang="nl-NL" baseline="0"/>
              <a:t>. Met de BRO kan hij/zij onder grasmat kijken en de kansen zien voor integraal afgewogen gebiedsinrichting. </a:t>
            </a:r>
          </a:p>
          <a:p>
            <a:r>
              <a:rPr lang="nl-NL" b="0" baseline="0"/>
              <a:t>Een bestuurder van een van de bestuursorganen werkt vanuit zijn of haar eigen portefeuille. Voor hem of haar hangt de BRO vaak samen met </a:t>
            </a:r>
            <a:r>
              <a:rPr lang="nl-NL" b="0" baseline="0" err="1"/>
              <a:t>datagedreven</a:t>
            </a:r>
            <a:r>
              <a:rPr lang="nl-NL" b="0" baseline="0"/>
              <a:t> werken of realisatie van maatschappelijke opgaven. Hij of zij wil geen verrassingen die vooraf bekend konden zijn. En wil kansen benutten om eigen doelstellingen te halen. Bijvoorbeeld voor energie of woningbouw. </a:t>
            </a:r>
          </a:p>
          <a:p>
            <a:endParaRPr lang="nl-NL" b="1" baseline="0"/>
          </a:p>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7</a:t>
            </a:fld>
            <a:endParaRPr lang="nl-NL"/>
          </a:p>
        </p:txBody>
      </p:sp>
    </p:spTree>
    <p:extLst>
      <p:ext uri="{BB962C8B-B14F-4D97-AF65-F5344CB8AC3E}">
        <p14:creationId xmlns:p14="http://schemas.microsoft.com/office/powerpoint/2010/main" val="1455127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a:t>Bronhouders zijn bestuursorganen</a:t>
            </a:r>
            <a:r>
              <a:rPr lang="en-US" b="1" baseline="0"/>
              <a:t> </a:t>
            </a:r>
            <a:r>
              <a:rPr lang="en-US" baseline="0"/>
              <a:t>zoals gemeenten, </a:t>
            </a:r>
            <a:r>
              <a:rPr lang="nl-NL" baseline="0" noProof="0"/>
              <a:t>waterschappen</a:t>
            </a:r>
            <a:r>
              <a:rPr lang="en-US" baseline="0"/>
              <a:t> </a:t>
            </a:r>
            <a:r>
              <a:rPr lang="nl-NL" baseline="0" noProof="0"/>
              <a:t>en</a:t>
            </a:r>
            <a:r>
              <a:rPr lang="en-US" baseline="0"/>
              <a:t> </a:t>
            </a:r>
            <a:r>
              <a:rPr lang="nl-NL" baseline="0" noProof="0"/>
              <a:t>provincies</a:t>
            </a:r>
            <a:r>
              <a:rPr lang="en-US" baseline="0"/>
              <a:t>.</a:t>
            </a:r>
          </a:p>
          <a:p>
            <a:endParaRPr lang="nl-NL"/>
          </a:p>
          <a:p>
            <a:r>
              <a:rPr lang="nl-NL"/>
              <a:t>De </a:t>
            </a:r>
            <a:r>
              <a:rPr lang="nl-NL" b="1"/>
              <a:t>Wet Bro </a:t>
            </a:r>
            <a:r>
              <a:rPr lang="nl-NL"/>
              <a:t>bepaalt dat bestuursorganen</a:t>
            </a:r>
            <a:r>
              <a:rPr lang="nl-NL" baseline="0"/>
              <a:t> verplicht zijn om gegevens over de ondergrond aan te leveren </a:t>
            </a:r>
            <a:r>
              <a:rPr lang="nl-NL" u="none" baseline="0"/>
              <a:t>wanneer deze zijn ontstaan door zelf uitgevoerde onderzoeken of onderzoeken die in opdracht van een overheid zijn uitgevoerd. Maar overheden zijn ook verplicht om de gegevens te gebruiken. En als een bestuursorgaan vermoedt dat een gegeven ontbreekt of niet juist is, dan is het verplicht dat te melden bij de beheerder van de BRO. Als een bronhouder de melding ontvangt dat een gegeven ontbreekt of niet juist is, dan moeten zij deze melding controleren en indien nodig aanpassen. Daarnaast kan iedereen een tergmelding doen op de BRO. Ook dan is de bronhouder verplicht deze melding te onderzoeken in geval van gerede twijfel en indien nodig de gegevens aan te passen </a:t>
            </a:r>
          </a:p>
          <a:p>
            <a:endParaRPr lang="nl-NL" u="none" baseline="0"/>
          </a:p>
          <a:p>
            <a:endParaRPr lang="nl-NL" baseline="0"/>
          </a:p>
          <a:p>
            <a:r>
              <a:rPr lang="nl-NL" baseline="0"/>
              <a:t>De Wet Bro is een kaderwet, </a:t>
            </a:r>
            <a:r>
              <a:rPr lang="nl-NL"/>
              <a:t>die de structuur, de rollen en de verantwoordelijkheden vastlegt voor de BRO. De aanwijzing van de specifieke gegevens die moeten worden aangeleverd, gebeurt in een aantal stappen (‘tranches’) via een Algemene Maatregel van Bestuur, het zogeheten </a:t>
            </a:r>
            <a:r>
              <a:rPr lang="nl-NL" i="1"/>
              <a:t>Besluit Bro</a:t>
            </a:r>
            <a:r>
              <a:rPr lang="nl-NL"/>
              <a:t>.</a:t>
            </a:r>
            <a:endParaRPr lang="nl-NL" baseline="0"/>
          </a:p>
          <a:p>
            <a:pPr marL="0" marR="0" lvl="0" indent="0" algn="l" defTabSz="913334" rtl="0" eaLnBrk="1" fontAlgn="auto" latinLnBrk="0" hangingPunct="1">
              <a:lnSpc>
                <a:spcPct val="100000"/>
              </a:lnSpc>
              <a:spcBef>
                <a:spcPts val="0"/>
              </a:spcBef>
              <a:spcAft>
                <a:spcPts val="0"/>
              </a:spcAft>
              <a:buClrTx/>
              <a:buSzTx/>
              <a:buFontTx/>
              <a:buNone/>
              <a:tabLst/>
              <a:defRPr/>
            </a:pPr>
            <a:endParaRPr lang="nl-NL"/>
          </a:p>
          <a:p>
            <a:r>
              <a:rPr lang="nl-NL"/>
              <a:t>In het </a:t>
            </a:r>
            <a:r>
              <a:rPr lang="nl-NL" b="1"/>
              <a:t>Besluit Bro </a:t>
            </a:r>
            <a:r>
              <a:rPr lang="nl-NL"/>
              <a:t>worden die brondocumenten (de </a:t>
            </a:r>
            <a:r>
              <a:rPr lang="nl-NL" err="1"/>
              <a:t>onderzoeksdata</a:t>
            </a:r>
            <a:r>
              <a:rPr lang="nl-NL"/>
              <a:t>) aangewezen waarmee de gegevens</a:t>
            </a:r>
            <a:r>
              <a:rPr lang="nl-NL" baseline="0"/>
              <a:t> worden aangeleverd</a:t>
            </a:r>
            <a:r>
              <a:rPr lang="nl-NL"/>
              <a:t>. Het Besluit regelt daarmee de feitelijke gegevensinhoud van de BRO. Elke keer als er een nieuw te registreren object aan de BRO wordt toegevoegd, wordt het desbetreffende brondocument in het Besluit opgenomen. </a:t>
            </a:r>
          </a:p>
          <a:p>
            <a:endParaRPr lang="nl-NL"/>
          </a:p>
          <a:p>
            <a:r>
              <a:rPr lang="nl-NL"/>
              <a:t>Daarnaast</a:t>
            </a:r>
            <a:r>
              <a:rPr lang="nl-NL" baseline="0"/>
              <a:t> is er nog een </a:t>
            </a:r>
            <a:r>
              <a:rPr lang="nl-NL" b="1"/>
              <a:t>Regeling Bro, </a:t>
            </a:r>
            <a:r>
              <a:rPr lang="nl-NL" b="0"/>
              <a:t>deze</a:t>
            </a:r>
            <a:r>
              <a:rPr lang="nl-NL" b="1" baseline="0"/>
              <a:t> </a:t>
            </a:r>
            <a:r>
              <a:rPr lang="nl-NL"/>
              <a:t>‘volgt’ het Besluit Bro, en wordt dus ook per tranche ingevoerd. In de Regeling staan bepalingen over onder andere:</a:t>
            </a:r>
          </a:p>
          <a:p>
            <a:pPr marL="171450" indent="-171450">
              <a:buFont typeface="Arial" panose="020B0604020202020204" pitchFamily="34" charset="0"/>
              <a:buChar char="•"/>
            </a:pPr>
            <a:r>
              <a:rPr lang="nl-NL"/>
              <a:t>de technische en administratieve inrichting van de BRO </a:t>
            </a:r>
          </a:p>
          <a:p>
            <a:pPr marL="171450" indent="-171450">
              <a:buFont typeface="Arial" panose="020B0604020202020204" pitchFamily="34" charset="0"/>
              <a:buChar char="•"/>
            </a:pPr>
            <a:r>
              <a:rPr lang="nl-NL"/>
              <a:t>de levering van brondocumenten via het bronhouderportaal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de inzage in en verstrekking van gegevens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de catalogus met gegevensstandaarden; dit zijn de eisen waaraan de aan te leveren gegevens moeten voldoen </a:t>
            </a:r>
          </a:p>
          <a:p>
            <a:pPr marL="171450" indent="-171450">
              <a:buFont typeface="Arial" panose="020B0604020202020204" pitchFamily="34" charset="0"/>
              <a:buChar char="•"/>
            </a:pPr>
            <a:endParaRPr lang="nl-NL"/>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8</a:t>
            </a:fld>
            <a:endParaRPr lang="nl-NL"/>
          </a:p>
        </p:txBody>
      </p:sp>
    </p:spTree>
    <p:extLst>
      <p:ext uri="{BB962C8B-B14F-4D97-AF65-F5344CB8AC3E}">
        <p14:creationId xmlns:p14="http://schemas.microsoft.com/office/powerpoint/2010/main" val="2664621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a:p>
          <a:p>
            <a:r>
              <a:rPr lang="nl-NL" baseline="0"/>
              <a:t>De registratieobjecten zijn verdeeld over 6 domeinen: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1"/>
              <a:t>Bodem- en grondonderzoek </a:t>
            </a:r>
            <a:br>
              <a:rPr lang="nl-NL" b="1"/>
            </a:br>
            <a:r>
              <a:rPr lang="nl-NL"/>
              <a:t>Dit</a:t>
            </a:r>
            <a:r>
              <a:rPr lang="nl-NL" baseline="0"/>
              <a:t> domein bevat gegevens over </a:t>
            </a:r>
            <a:r>
              <a:rPr lang="nl-NL"/>
              <a:t>de opbouw en de eigenschappen van bodem en ondergrond zonder dat daarvoor</a:t>
            </a:r>
            <a:r>
              <a:rPr lang="nl-NL" baseline="0"/>
              <a:t> direct een wettelijk of beleidsmatig kader bestaat. Vaak wordt nl onderzoek uitgevoerd omdat de eigenschappen van de ondergrond van belang zijn voor de realisatie van bijvoorbeeld weg- of waterbouw.</a:t>
            </a:r>
          </a:p>
          <a:p>
            <a:pPr marL="171450" indent="-171450">
              <a:buFont typeface="Arial" panose="020B0604020202020204" pitchFamily="34" charset="0"/>
              <a:buChar char="•"/>
            </a:pPr>
            <a:r>
              <a:rPr lang="nl-NL" b="1"/>
              <a:t>Grondwatermonitoring</a:t>
            </a:r>
            <a:br>
              <a:rPr lang="nl-NL"/>
            </a:br>
            <a:r>
              <a:rPr lang="nl-NL" u="none"/>
              <a:t>Dit domein</a:t>
            </a:r>
            <a:r>
              <a:rPr lang="nl-NL" u="none" baseline="0"/>
              <a:t> bevat </a:t>
            </a:r>
            <a:r>
              <a:rPr lang="nl-NL" u="none"/>
              <a:t>monitoringsputten die zijn aangelegd/geslagen</a:t>
            </a:r>
            <a:r>
              <a:rPr lang="nl-NL" u="none" baseline="0"/>
              <a:t> </a:t>
            </a:r>
            <a:r>
              <a:rPr lang="nl-NL" u="none"/>
              <a:t>om de grondwaterstand te kunnen</a:t>
            </a:r>
            <a:r>
              <a:rPr lang="nl-NL" u="none" baseline="0"/>
              <a:t> </a:t>
            </a:r>
            <a:r>
              <a:rPr lang="nl-NL" u="none"/>
              <a:t>meten.</a:t>
            </a:r>
            <a:br>
              <a:rPr lang="nl-NL" u="none"/>
            </a:br>
            <a:r>
              <a:rPr lang="nl-NL"/>
              <a:t>Dit domein</a:t>
            </a:r>
            <a:r>
              <a:rPr lang="nl-NL" baseline="0"/>
              <a:t> bevat </a:t>
            </a:r>
            <a:r>
              <a:rPr lang="nl-NL"/>
              <a:t>de netten van monitoringsputten die ingesteld zijn om het grondwater in Nederland te kunnen beheren.</a:t>
            </a:r>
            <a:br>
              <a:rPr lang="nl-NL"/>
            </a:br>
            <a:r>
              <a:rPr lang="nl-NL"/>
              <a:t>Het gaat in het algemeen om putten die zijn ingericht om de kwaliteit en de kwantiteit van het grondwater over langere tijd te kunnen monitoren.</a:t>
            </a:r>
          </a:p>
          <a:p>
            <a:pPr marL="171450" indent="-171450">
              <a:buFont typeface="Arial" panose="020B0604020202020204" pitchFamily="34" charset="0"/>
              <a:buChar char="•"/>
            </a:pPr>
            <a:r>
              <a:rPr lang="nl-NL" b="1"/>
              <a:t>Grondwatergebruik </a:t>
            </a:r>
            <a:br>
              <a:rPr lang="nl-NL"/>
            </a:br>
            <a:r>
              <a:rPr lang="nl-NL"/>
              <a:t>Dit domein gaat het over het onttrekken van grondwater en het toevoegen van water aan de ondergrond. Want dit heeft invloed op de omvang en kwaliteit van de voorraad grondwater. Daarom is voor onttrekking en toevoeging een vergunning nodig op basis van de Waterwet. </a:t>
            </a:r>
          </a:p>
          <a:p>
            <a:pPr marL="171450" indent="-171450">
              <a:buFont typeface="Arial" panose="020B0604020202020204" pitchFamily="34" charset="0"/>
              <a:buChar char="•"/>
            </a:pPr>
            <a:r>
              <a:rPr lang="nl-NL" b="1"/>
              <a:t>Mijnbouwwet </a:t>
            </a:r>
            <a:br>
              <a:rPr lang="nl-NL"/>
            </a:br>
            <a:r>
              <a:rPr lang="nl-NL"/>
              <a:t>Dit domein bevat</a:t>
            </a:r>
            <a:r>
              <a:rPr lang="nl-NL" baseline="0"/>
              <a:t> onder andere </a:t>
            </a:r>
            <a:r>
              <a:rPr lang="nl-NL"/>
              <a:t>de vergunningen die onder deze wet worden verleend voor opsporing, winning en opslag. Waarbij</a:t>
            </a:r>
            <a:r>
              <a:rPr lang="nl-NL" baseline="0"/>
              <a:t> het gaat om delfstoffen als gas en warmte. Ook de locatie van mijnbouwwerken vallen onder dit domein.</a:t>
            </a:r>
          </a:p>
          <a:p>
            <a:pPr marL="171450" indent="-171450">
              <a:buFont typeface="Arial" panose="020B0604020202020204" pitchFamily="34" charset="0"/>
              <a:buChar char="•"/>
            </a:pPr>
            <a:r>
              <a:rPr lang="nl-NL" b="1" baseline="0"/>
              <a:t>Milieukwaliteit</a:t>
            </a:r>
            <a:br>
              <a:rPr lang="nl-NL" b="1" baseline="0"/>
            </a:br>
            <a:r>
              <a:rPr lang="nl-NL" b="0" baseline="0"/>
              <a:t>Dit domein bevat het onderzoek naar stoffen in de bodem met als doel vast te stellen of er sprake is van bodemverontreiniging. Ook hoort hier het overheidsbesluit bij over een onderzoeklocatie.</a:t>
            </a:r>
            <a:endParaRPr lang="nl-NL" b="1" baseline="0"/>
          </a:p>
          <a:p>
            <a:pPr marL="171450" indent="-171450">
              <a:buFont typeface="Arial" panose="020B0604020202020204" pitchFamily="34" charset="0"/>
              <a:buChar char="•"/>
            </a:pPr>
            <a:r>
              <a:rPr lang="nl-NL" b="1" baseline="0"/>
              <a:t>Modellen</a:t>
            </a:r>
            <a:br>
              <a:rPr lang="nl-NL" b="1" baseline="0"/>
            </a:br>
            <a:r>
              <a:rPr lang="nl-NL" b="0" baseline="0"/>
              <a:t>N</a:t>
            </a:r>
            <a:r>
              <a:rPr lang="nl-NL" baseline="0"/>
              <a:t>aast de gegevens zijn ook modellen van de ondergrond onderdeel van de BRO. Modellen zijn </a:t>
            </a:r>
            <a:r>
              <a:rPr lang="nl-NL"/>
              <a:t>schematische weergaves van de opbouw van de bodem of ondergrond in twee of drie dimensies en bevat informatie over de eigenschappen ervan. Dit zijn Bodemkaart,</a:t>
            </a:r>
            <a:r>
              <a:rPr lang="nl-NL" baseline="0"/>
              <a:t> </a:t>
            </a:r>
            <a:r>
              <a:rPr lang="nl-NL" baseline="0" err="1"/>
              <a:t>Regis</a:t>
            </a:r>
            <a:r>
              <a:rPr lang="nl-NL" baseline="0"/>
              <a:t> II, </a:t>
            </a:r>
            <a:r>
              <a:rPr lang="nl-NL"/>
              <a:t>GeoTOP, Digitaal geologisch model (DGM),</a:t>
            </a:r>
            <a:r>
              <a:rPr lang="nl-NL" baseline="0"/>
              <a:t> Geomofologische kaart, Model Grondwaterspiegeldiepte.</a:t>
            </a:r>
            <a:br>
              <a:rPr lang="nl-NL" baseline="0"/>
            </a:br>
            <a:r>
              <a:rPr lang="nl-NL" baseline="0"/>
              <a:t>De modellen beslaan heel Nederland, het Nederlands Continentaal Plat (het Nederlandse deel van de Noordzee) of beiden. </a:t>
            </a:r>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9</a:t>
            </a:fld>
            <a:endParaRPr lang="nl-NL"/>
          </a:p>
        </p:txBody>
      </p:sp>
    </p:spTree>
    <p:extLst>
      <p:ext uri="{BB962C8B-B14F-4D97-AF65-F5344CB8AC3E}">
        <p14:creationId xmlns:p14="http://schemas.microsoft.com/office/powerpoint/2010/main" val="195897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6" name="Afbeelding 5"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6262234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0659736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609945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 februari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lvl1pPr>
              <a:defRPr/>
            </a:lvl1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en.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 februari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en.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 februari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7" name="Afbeelding 6" descr="RO_BZK_Logo_2_RGB_diap_fr.png"/>
          <p:cNvPicPr>
            <a:picLocks noChangeAspect="1"/>
          </p:cNvPicPr>
          <p:nvPr userDrawn="1"/>
        </p:nvPicPr>
        <p:blipFill>
          <a:blip r:embed="rId2" cstate="print"/>
          <a:stretch>
            <a:fillRect/>
          </a:stretch>
        </p:blipFill>
        <p:spPr>
          <a:xfrm>
            <a:off x="0" y="0"/>
            <a:ext cx="12192000" cy="1783080"/>
          </a:xfrm>
          <a:prstGeom prst="rect">
            <a:avLst/>
          </a:prstGeom>
        </p:spPr>
      </p:pic>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 februari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b="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fr.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 februari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fr.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 februari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lvl1pPr>
              <a:defRPr/>
            </a:lvl1pPr>
          </a:lstStyle>
          <a:p>
            <a:pPr lvl="0"/>
            <a:r>
              <a:rPr lang="nl-NL"/>
              <a:t>Klik om tekst of beeld toe te voegen </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de.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2" name="Afbeelding 11"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 februari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de.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 februari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6" name="Afbeelding 5"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8"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de.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 februari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 februari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83307" y="0"/>
            <a:ext cx="6108700" cy="6858000"/>
          </a:xfrm>
          <a:prstGeom prst="rect">
            <a:avLst/>
          </a:prstGeom>
          <a:solidFill>
            <a:srgbClr val="007BC7"/>
          </a:solidFill>
          <a:ln w="9525">
            <a:noFill/>
            <a:miter lim="800000"/>
            <a:headEnd/>
            <a:tailEnd/>
          </a:ln>
          <a:effectLst/>
        </p:spPr>
        <p:txBody>
          <a:bodyPr wrap="none" anchor="ctr"/>
          <a:lstStyle/>
          <a:p>
            <a:endParaRPr lang="nl-NL" sz="2400"/>
          </a:p>
        </p:txBody>
      </p:sp>
      <p:sp>
        <p:nvSpPr>
          <p:cNvPr id="10243" name="Rectangle 3"/>
          <p:cNvSpPr>
            <a:spLocks noGrp="1" noChangeArrowheads="1"/>
          </p:cNvSpPr>
          <p:nvPr>
            <p:ph type="ctrTitle"/>
          </p:nvPr>
        </p:nvSpPr>
        <p:spPr>
          <a:xfrm>
            <a:off x="6716184" y="2878137"/>
            <a:ext cx="4798483" cy="857251"/>
          </a:xfrm>
        </p:spPr>
        <p:txBody>
          <a:bodyPr/>
          <a:lstStyle>
            <a:lvl1pPr defTabSz="81066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4" y="3778251"/>
            <a:ext cx="4798483" cy="1752600"/>
          </a:xfrm>
        </p:spPr>
        <p:txBody>
          <a:bodyPr/>
          <a:lstStyle>
            <a:lvl1pPr marL="0" indent="2117" defTabSz="81066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6716191" y="6515103"/>
            <a:ext cx="5242983" cy="209551"/>
          </a:xfrm>
        </p:spPr>
        <p:txBody>
          <a:bodyPr anchor="t"/>
          <a:lstStyle>
            <a:lvl1pPr algn="l">
              <a:defRPr/>
            </a:lvl1pPr>
          </a:lstStyle>
          <a:p>
            <a:r>
              <a:rPr lang="nl-NL"/>
              <a:t>16 februari 2018</a:t>
            </a:r>
          </a:p>
        </p:txBody>
      </p:sp>
      <p:pic>
        <p:nvPicPr>
          <p:cNvPr id="10246" name="Picture 6" descr="Z:\KA\Carma\DocSys\Customers\VenW Rijksbreed\Models\Presentaties\background_pictures\logo wit\RO_VW_diap.png"/>
          <p:cNvPicPr>
            <a:picLocks noChangeAspect="1" noChangeArrowheads="1"/>
          </p:cNvPicPr>
          <p:nvPr/>
        </p:nvPicPr>
        <p:blipFill>
          <a:blip r:embed="rId2" cstate="print"/>
          <a:srcRect l="46451" r="45684" b="20656"/>
          <a:stretch>
            <a:fillRect/>
          </a:stretch>
        </p:blipFill>
        <p:spPr bwMode="auto">
          <a:xfrm>
            <a:off x="5683251" y="3"/>
            <a:ext cx="892803" cy="1479551"/>
          </a:xfrm>
          <a:prstGeom prst="rect">
            <a:avLst/>
          </a:prstGeom>
          <a:noFill/>
          <a:ln w="9525">
            <a:noFill/>
            <a:miter lim="800000"/>
            <a:headEnd/>
            <a:tailEnd/>
          </a:ln>
        </p:spPr>
      </p:pic>
      <p:sp>
        <p:nvSpPr>
          <p:cNvPr id="2" name="TextBox 1">
            <a:extLst>
              <a:ext uri="{FF2B5EF4-FFF2-40B4-BE49-F238E27FC236}">
                <a16:creationId xmlns:a16="http://schemas.microsoft.com/office/drawing/2014/main" id="{25C1FA61-EE2E-48EF-9891-DBC466B494E0}"/>
              </a:ext>
            </a:extLst>
          </p:cNvPr>
          <p:cNvSpPr txBox="1"/>
          <p:nvPr userDrawn="1"/>
        </p:nvSpPr>
        <p:spPr>
          <a:xfrm>
            <a:off x="6724268" y="473037"/>
            <a:ext cx="4608512" cy="502766"/>
          </a:xfrm>
          <a:prstGeom prst="rect">
            <a:avLst/>
          </a:prstGeom>
          <a:noFill/>
        </p:spPr>
        <p:txBody>
          <a:bodyPr wrap="square" rtlCol="0">
            <a:spAutoFit/>
          </a:bodyPr>
          <a:lstStyle/>
          <a:p>
            <a:r>
              <a:rPr lang="nl-NL" sz="2667">
                <a:solidFill>
                  <a:schemeClr val="bg1"/>
                </a:solidFill>
                <a:latin typeface="+mj-lt"/>
                <a:ea typeface="+mj-ea"/>
                <a:cs typeface="+mj-cs"/>
              </a:rPr>
              <a:t>Ministerie van BZK</a:t>
            </a:r>
          </a:p>
        </p:txBody>
      </p:sp>
    </p:spTree>
    <p:extLst>
      <p:ext uri="{BB962C8B-B14F-4D97-AF65-F5344CB8AC3E}">
        <p14:creationId xmlns:p14="http://schemas.microsoft.com/office/powerpoint/2010/main" val="255624346"/>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r>
              <a:rPr lang="nl-NL"/>
              <a:t>4 april 2017 </a:t>
            </a:r>
          </a:p>
        </p:txBody>
      </p:sp>
      <p:sp>
        <p:nvSpPr>
          <p:cNvPr id="12"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1687509228"/>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33"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r>
              <a:rPr lang="nl-NL"/>
              <a:t>4 april 2017 </a:t>
            </a:r>
          </a:p>
        </p:txBody>
      </p:sp>
      <p:sp>
        <p:nvSpPr>
          <p:cNvPr id="7" name="Footer Placeholder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4272072039"/>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r>
              <a:rPr lang="nl-NL"/>
              <a:t>4 april 2017 </a:t>
            </a:r>
          </a:p>
        </p:txBody>
      </p:sp>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57690602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nchor="t" anchorCtr="0"/>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4" y="2060849"/>
            <a:ext cx="5389033" cy="639763"/>
          </a:xfrm>
        </p:spPr>
        <p:txBody>
          <a:bodyPr anchor="t" anchorCtr="0"/>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Klik om de modelstijlen te bewerken</a:t>
            </a:r>
          </a:p>
        </p:txBody>
      </p:sp>
      <p:sp>
        <p:nvSpPr>
          <p:cNvPr id="6" name="Tijdelijke aanduiding voor inhoud 5"/>
          <p:cNvSpPr>
            <a:spLocks noGrp="1"/>
          </p:cNvSpPr>
          <p:nvPr>
            <p:ph sz="quarter" idx="4"/>
          </p:nvPr>
        </p:nvSpPr>
        <p:spPr>
          <a:xfrm>
            <a:off x="6193374" y="2852937"/>
            <a:ext cx="5389033" cy="3273227"/>
          </a:xfrm>
        </p:spPr>
        <p:txBody>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r>
              <a:rPr lang="nl-NL"/>
              <a:t>4 april 2017 </a:t>
            </a:r>
          </a:p>
        </p:txBody>
      </p:sp>
      <p:sp>
        <p:nvSpPr>
          <p:cNvPr id="10" name="Rectangle 6"/>
          <p:cNvSpPr>
            <a:spLocks noGrp="1" noChangeArrowheads="1"/>
          </p:cNvSpPr>
          <p:nvPr>
            <p:ph type="ftr" sz="quarter" idx="1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
        <p:nvSpPr>
          <p:cNvPr id="12" name="Titel 1"/>
          <p:cNvSpPr>
            <a:spLocks noGrp="1"/>
          </p:cNvSpPr>
          <p:nvPr>
            <p:ph type="title"/>
          </p:nvPr>
        </p:nvSpPr>
        <p:spPr>
          <a:xfrm>
            <a:off x="622307" y="1340768"/>
            <a:ext cx="11042319" cy="492125"/>
          </a:xfrm>
        </p:spPr>
        <p:txBody>
          <a:bodyPr/>
          <a:lstStyle/>
          <a:p>
            <a:r>
              <a:rPr lang="nl-NL"/>
              <a:t>Klik om de stijl te bewerken</a:t>
            </a:r>
          </a:p>
        </p:txBody>
      </p:sp>
    </p:spTree>
    <p:extLst>
      <p:ext uri="{BB962C8B-B14F-4D97-AF65-F5344CB8AC3E}">
        <p14:creationId xmlns:p14="http://schemas.microsoft.com/office/powerpoint/2010/main" val="1974796542"/>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r>
              <a:rPr lang="nl-NL"/>
              <a:t>4 april 2017 </a:t>
            </a:r>
          </a:p>
        </p:txBody>
      </p:sp>
      <p:sp>
        <p:nvSpPr>
          <p:cNvPr id="6"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56949203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r>
              <a:rPr lang="nl-NL"/>
              <a:t>4 april 2017 </a:t>
            </a:r>
          </a:p>
        </p:txBody>
      </p:sp>
      <p:sp>
        <p:nvSpPr>
          <p:cNvPr id="5"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40180626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
        <p:nvSpPr>
          <p:cNvPr id="2" name="Titel 1"/>
          <p:cNvSpPr>
            <a:spLocks noGrp="1"/>
          </p:cNvSpPr>
          <p:nvPr>
            <p:ph type="title"/>
          </p:nvPr>
        </p:nvSpPr>
        <p:spPr>
          <a:xfrm>
            <a:off x="624425" y="1341442"/>
            <a:ext cx="4011084" cy="719137"/>
          </a:xfrm>
        </p:spPr>
        <p:txBody>
          <a:bodyPr anchor="t" anchorCtr="0"/>
          <a:lstStyle>
            <a:lvl1pPr algn="l">
              <a:defRPr sz="2667"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667"/>
            </a:lvl2pPr>
            <a:lvl3pPr>
              <a:defRPr sz="2400"/>
            </a:lvl3pPr>
            <a:lvl4pPr>
              <a:defRPr sz="2133"/>
            </a:lvl4pPr>
            <a:lvl5pPr>
              <a:defRPr sz="2133"/>
            </a:lvl5pPr>
            <a:lvl6pPr>
              <a:defRPr sz="2667"/>
            </a:lvl6pPr>
            <a:lvl7pPr>
              <a:defRPr sz="2667"/>
            </a:lvl7pPr>
            <a:lvl8pPr>
              <a:defRPr sz="2667"/>
            </a:lvl8pPr>
            <a:lvl9pPr>
              <a:defRPr sz="2667"/>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r>
              <a:rPr lang="nl-NL"/>
              <a:t>4 april 2017 </a:t>
            </a:r>
          </a:p>
        </p:txBody>
      </p:sp>
    </p:spTree>
    <p:extLst>
      <p:ext uri="{BB962C8B-B14F-4D97-AF65-F5344CB8AC3E}">
        <p14:creationId xmlns:p14="http://schemas.microsoft.com/office/powerpoint/2010/main" val="7731473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44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667" b="1"/>
            </a:lvl1pPr>
          </a:lstStyle>
          <a:p>
            <a:r>
              <a:rPr lang="nl-NL"/>
              <a:t>Klik om de stijl te bewerken</a:t>
            </a:r>
          </a:p>
        </p:txBody>
      </p:sp>
      <p:sp>
        <p:nvSpPr>
          <p:cNvPr id="3" name="Tijdelijke aanduiding voor afbeelding 2"/>
          <p:cNvSpPr>
            <a:spLocks noGrp="1"/>
          </p:cNvSpPr>
          <p:nvPr>
            <p:ph type="pic" idx="1"/>
          </p:nvPr>
        </p:nvSpPr>
        <p:spPr>
          <a:xfrm>
            <a:off x="2389717" y="1341441"/>
            <a:ext cx="7315200" cy="3386137"/>
          </a:xfrm>
        </p:spPr>
        <p:txBody>
          <a:bodyPr/>
          <a:lstStyle>
            <a:lvl1pPr marL="0" indent="0">
              <a:buNone/>
              <a:defRPr sz="24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41"/>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r>
              <a:rPr lang="nl-NL"/>
              <a:t>4 april 2017 </a:t>
            </a:r>
          </a:p>
        </p:txBody>
      </p:sp>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295153829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r>
              <a:rPr lang="nl-NL"/>
              <a:t>4 april 2017 </a:t>
            </a:r>
          </a:p>
        </p:txBody>
      </p:sp>
      <p:sp>
        <p:nvSpPr>
          <p:cNvPr id="7" name="Footer Placeholder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4082321636"/>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1" y="1341441"/>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0" y="1341441"/>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r>
              <a:rPr lang="nl-NL"/>
              <a:t>4 april 2017 </a:t>
            </a:r>
          </a:p>
        </p:txBody>
      </p:sp>
      <p:sp>
        <p:nvSpPr>
          <p:cNvPr id="7" name="Footer Placeholder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1373248054"/>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622300" y="6611941"/>
            <a:ext cx="2540000" cy="119063"/>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9685874" y="6611941"/>
            <a:ext cx="2010833" cy="119063"/>
          </a:xfrm>
        </p:spPr>
        <p:txBody>
          <a:bodyPr/>
          <a:lstStyle>
            <a:lvl1pPr>
              <a:defRPr/>
            </a:lvl1pPr>
          </a:lstStyle>
          <a:p>
            <a:r>
              <a:rPr lang="nl-NL"/>
              <a:t>4 april 2017 </a:t>
            </a:r>
          </a:p>
        </p:txBody>
      </p:sp>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309909512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userDrawn="1">
  <p:cSld name="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err="1"/>
              <a:t>Add</a:t>
            </a:r>
            <a:r>
              <a:rPr lang="nl-NL"/>
              <a:t> </a:t>
            </a:r>
            <a:r>
              <a:rPr lang="nl-NL" err="1"/>
              <a:t>title</a:t>
            </a:r>
            <a:endParaRPr lang="nl-NL"/>
          </a:p>
        </p:txBody>
      </p:sp>
      <p:sp>
        <p:nvSpPr>
          <p:cNvPr id="3" name="Content Placeholder 2"/>
          <p:cNvSpPr>
            <a:spLocks noGrp="1"/>
          </p:cNvSpPr>
          <p:nvPr>
            <p:ph sz="half" idx="1"/>
          </p:nvPr>
        </p:nvSpPr>
        <p:spPr>
          <a:xfrm>
            <a:off x="539752" y="1656002"/>
            <a:ext cx="5418137" cy="3862151"/>
          </a:xfrm>
        </p:spPr>
        <p:txBody>
          <a:bodyPr>
            <a:normAutofit/>
          </a:bodyPr>
          <a:lstStyle>
            <a:lvl1pPr>
              <a:defRPr sz="1867"/>
            </a:lvl1pPr>
            <a:lvl2pPr>
              <a:defRPr sz="1600"/>
            </a:lvl2pPr>
            <a:lvl3pPr>
              <a:defRPr sz="1467"/>
            </a:lvl3pPr>
            <a:lvl4pPr>
              <a:defRPr sz="1200"/>
            </a:lvl4pPr>
            <a:lvl5pPr>
              <a:defRPr sz="1200"/>
            </a:lvl5pPr>
            <a:lvl6pPr>
              <a:defRPr sz="1200"/>
            </a:lvl6pPr>
            <a:lvl7pPr>
              <a:defRPr sz="1200" baseline="0"/>
            </a:lvl7pPr>
            <a:lvl8pPr>
              <a:defRPr sz="1200" baseline="0"/>
            </a:lvl8pPr>
            <a:lvl9pPr>
              <a:defRPr sz="1200" baseline="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6208713" y="1656002"/>
            <a:ext cx="5418136" cy="3862151"/>
          </a:xfrm>
        </p:spPr>
        <p:txBody>
          <a:bodyPr>
            <a:normAutofit/>
          </a:bodyPr>
          <a:lstStyle>
            <a:lvl1pPr>
              <a:defRPr sz="1867"/>
            </a:lvl1pPr>
            <a:lvl2pPr>
              <a:defRPr sz="1600"/>
            </a:lvl2pPr>
            <a:lvl3pPr>
              <a:defRPr sz="1467"/>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p:cNvSpPr>
          <p:nvPr>
            <p:ph type="dt" sz="half" idx="10"/>
          </p:nvPr>
        </p:nvSpPr>
        <p:spPr/>
        <p:txBody>
          <a:bodyPr/>
          <a:lstStyle/>
          <a:p>
            <a:fld id="{548A52B9-D91E-41DB-9BEE-856ED9C57045}" type="datetimeFigureOut">
              <a:rPr lang="nl-NL" smtClean="0"/>
              <a:t>7-2-2024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C1CACA2-8807-444A-80EF-366DD6953B54}" type="slidenum">
              <a:rPr lang="nl-NL" smtClean="0"/>
              <a:t>‹nr.›</a:t>
            </a:fld>
            <a:endParaRPr lang="nl-NL"/>
          </a:p>
        </p:txBody>
      </p:sp>
      <p:sp>
        <p:nvSpPr>
          <p:cNvPr id="9" name="Text Placeholder 10"/>
          <p:cNvSpPr>
            <a:spLocks noGrp="1"/>
          </p:cNvSpPr>
          <p:nvPr>
            <p:ph type="body" sz="quarter" idx="13" hasCustomPrompt="1"/>
          </p:nvPr>
        </p:nvSpPr>
        <p:spPr bwMode="ltGray">
          <a:xfrm>
            <a:off x="539751" y="5614663"/>
            <a:ext cx="11087099" cy="702000"/>
          </a:xfrm>
          <a:solidFill>
            <a:schemeClr val="tx2"/>
          </a:solidFill>
        </p:spPr>
        <p:txBody>
          <a:bodyPr anchor="ctr" anchorCtr="0"/>
          <a:lstStyle>
            <a:lvl1pPr algn="ctr">
              <a:buNone/>
              <a:defRPr sz="2267" b="1">
                <a:solidFill>
                  <a:schemeClr val="bg1"/>
                </a:solidFill>
              </a:defRPr>
            </a:lvl1pPr>
            <a:lvl2pPr marL="0" indent="0">
              <a:buNone/>
              <a:defRPr/>
            </a:lvl2pPr>
            <a:lvl3pPr marL="269993" indent="0">
              <a:buNone/>
              <a:defRPr/>
            </a:lvl3pPr>
            <a:lvl4pPr marL="539987" indent="0">
              <a:buNone/>
              <a:defRPr/>
            </a:lvl4pPr>
            <a:lvl5pPr marL="809980" indent="0">
              <a:buNone/>
              <a:defRPr/>
            </a:lvl5pPr>
          </a:lstStyle>
          <a:p>
            <a:pPr lvl="0"/>
            <a:r>
              <a:rPr lang="nl-NL"/>
              <a:t>Click to </a:t>
            </a:r>
            <a:r>
              <a:rPr lang="nl-NL" err="1"/>
              <a:t>add</a:t>
            </a:r>
            <a:r>
              <a:rPr lang="nl-NL"/>
              <a:t> kicker or ‘</a:t>
            </a:r>
            <a:r>
              <a:rPr lang="nl-NL" err="1"/>
              <a:t>so</a:t>
            </a:r>
            <a:r>
              <a:rPr lang="nl-NL"/>
              <a:t> what’. Delete </a:t>
            </a:r>
            <a:r>
              <a:rPr lang="nl-NL" err="1"/>
              <a:t>if</a:t>
            </a:r>
            <a:r>
              <a:rPr lang="nl-NL"/>
              <a:t> not </a:t>
            </a:r>
            <a:r>
              <a:rPr lang="nl-NL" err="1"/>
              <a:t>required</a:t>
            </a:r>
            <a:r>
              <a:rPr lang="nl-NL"/>
              <a:t>.</a:t>
            </a:r>
          </a:p>
        </p:txBody>
      </p:sp>
    </p:spTree>
    <p:extLst>
      <p:ext uri="{BB962C8B-B14F-4D97-AF65-F5344CB8AC3E}">
        <p14:creationId xmlns:p14="http://schemas.microsoft.com/office/powerpoint/2010/main" val="708982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strike="noStrik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 februari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7" name="Afbeelding 6"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 februari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lvl1pPr>
              <a:defRPr baseline="0"/>
            </a:lvl1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37.xml"/><Relationship Id="rId18" Type="http://schemas.openxmlformats.org/officeDocument/2006/relationships/slideLayout" Target="../slideLayouts/slideLayout342.xml"/><Relationship Id="rId26" Type="http://schemas.openxmlformats.org/officeDocument/2006/relationships/slideLayout" Target="../slideLayouts/slideLayout350.xml"/><Relationship Id="rId21" Type="http://schemas.openxmlformats.org/officeDocument/2006/relationships/slideLayout" Target="../slideLayouts/slideLayout345.xml"/><Relationship Id="rId34" Type="http://schemas.openxmlformats.org/officeDocument/2006/relationships/slideLayout" Target="../slideLayouts/slideLayout358.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17" Type="http://schemas.openxmlformats.org/officeDocument/2006/relationships/slideLayout" Target="../slideLayouts/slideLayout341.xml"/><Relationship Id="rId25" Type="http://schemas.openxmlformats.org/officeDocument/2006/relationships/slideLayout" Target="../slideLayouts/slideLayout349.xml"/><Relationship Id="rId33" Type="http://schemas.openxmlformats.org/officeDocument/2006/relationships/slideLayout" Target="../slideLayouts/slideLayout357.xml"/><Relationship Id="rId38" Type="http://schemas.openxmlformats.org/officeDocument/2006/relationships/image" Target="../media/image1.png"/><Relationship Id="rId2" Type="http://schemas.openxmlformats.org/officeDocument/2006/relationships/slideLayout" Target="../slideLayouts/slideLayout326.xml"/><Relationship Id="rId16" Type="http://schemas.openxmlformats.org/officeDocument/2006/relationships/slideLayout" Target="../slideLayouts/slideLayout340.xml"/><Relationship Id="rId20" Type="http://schemas.openxmlformats.org/officeDocument/2006/relationships/slideLayout" Target="../slideLayouts/slideLayout344.xml"/><Relationship Id="rId29" Type="http://schemas.openxmlformats.org/officeDocument/2006/relationships/slideLayout" Target="../slideLayouts/slideLayout353.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24" Type="http://schemas.openxmlformats.org/officeDocument/2006/relationships/slideLayout" Target="../slideLayouts/slideLayout348.xml"/><Relationship Id="rId32" Type="http://schemas.openxmlformats.org/officeDocument/2006/relationships/slideLayout" Target="../slideLayouts/slideLayout356.xml"/><Relationship Id="rId37" Type="http://schemas.openxmlformats.org/officeDocument/2006/relationships/theme" Target="../theme/theme10.xml"/><Relationship Id="rId5" Type="http://schemas.openxmlformats.org/officeDocument/2006/relationships/slideLayout" Target="../slideLayouts/slideLayout329.xml"/><Relationship Id="rId15" Type="http://schemas.openxmlformats.org/officeDocument/2006/relationships/slideLayout" Target="../slideLayouts/slideLayout339.xml"/><Relationship Id="rId23" Type="http://schemas.openxmlformats.org/officeDocument/2006/relationships/slideLayout" Target="../slideLayouts/slideLayout347.xml"/><Relationship Id="rId28" Type="http://schemas.openxmlformats.org/officeDocument/2006/relationships/slideLayout" Target="../slideLayouts/slideLayout352.xml"/><Relationship Id="rId36" Type="http://schemas.openxmlformats.org/officeDocument/2006/relationships/slideLayout" Target="../slideLayouts/slideLayout360.xml"/><Relationship Id="rId10" Type="http://schemas.openxmlformats.org/officeDocument/2006/relationships/slideLayout" Target="../slideLayouts/slideLayout334.xml"/><Relationship Id="rId19" Type="http://schemas.openxmlformats.org/officeDocument/2006/relationships/slideLayout" Target="../slideLayouts/slideLayout343.xml"/><Relationship Id="rId31" Type="http://schemas.openxmlformats.org/officeDocument/2006/relationships/slideLayout" Target="../slideLayouts/slideLayout355.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slideLayout" Target="../slideLayouts/slideLayout338.xml"/><Relationship Id="rId22" Type="http://schemas.openxmlformats.org/officeDocument/2006/relationships/slideLayout" Target="../slideLayouts/slideLayout346.xml"/><Relationship Id="rId27" Type="http://schemas.openxmlformats.org/officeDocument/2006/relationships/slideLayout" Target="../slideLayouts/slideLayout351.xml"/><Relationship Id="rId30" Type="http://schemas.openxmlformats.org/officeDocument/2006/relationships/slideLayout" Target="../slideLayouts/slideLayout354.xml"/><Relationship Id="rId35" Type="http://schemas.openxmlformats.org/officeDocument/2006/relationships/slideLayout" Target="../slideLayouts/slideLayout359.xml"/><Relationship Id="rId8" Type="http://schemas.openxmlformats.org/officeDocument/2006/relationships/slideLayout" Target="../slideLayouts/slideLayout332.xml"/><Relationship Id="rId3" Type="http://schemas.openxmlformats.org/officeDocument/2006/relationships/slideLayout" Target="../slideLayouts/slideLayout327.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73.xml"/><Relationship Id="rId18" Type="http://schemas.openxmlformats.org/officeDocument/2006/relationships/slideLayout" Target="../slideLayouts/slideLayout378.xml"/><Relationship Id="rId26" Type="http://schemas.openxmlformats.org/officeDocument/2006/relationships/slideLayout" Target="../slideLayouts/slideLayout386.xml"/><Relationship Id="rId21" Type="http://schemas.openxmlformats.org/officeDocument/2006/relationships/slideLayout" Target="../slideLayouts/slideLayout381.xml"/><Relationship Id="rId34" Type="http://schemas.openxmlformats.org/officeDocument/2006/relationships/slideLayout" Target="../slideLayouts/slideLayout394.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17" Type="http://schemas.openxmlformats.org/officeDocument/2006/relationships/slideLayout" Target="../slideLayouts/slideLayout377.xml"/><Relationship Id="rId25" Type="http://schemas.openxmlformats.org/officeDocument/2006/relationships/slideLayout" Target="../slideLayouts/slideLayout385.xml"/><Relationship Id="rId33" Type="http://schemas.openxmlformats.org/officeDocument/2006/relationships/slideLayout" Target="../slideLayouts/slideLayout393.xml"/><Relationship Id="rId2" Type="http://schemas.openxmlformats.org/officeDocument/2006/relationships/slideLayout" Target="../slideLayouts/slideLayout362.xml"/><Relationship Id="rId16" Type="http://schemas.openxmlformats.org/officeDocument/2006/relationships/slideLayout" Target="../slideLayouts/slideLayout376.xml"/><Relationship Id="rId20" Type="http://schemas.openxmlformats.org/officeDocument/2006/relationships/slideLayout" Target="../slideLayouts/slideLayout380.xml"/><Relationship Id="rId29" Type="http://schemas.openxmlformats.org/officeDocument/2006/relationships/slideLayout" Target="../slideLayouts/slideLayout389.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24" Type="http://schemas.openxmlformats.org/officeDocument/2006/relationships/slideLayout" Target="../slideLayouts/slideLayout384.xml"/><Relationship Id="rId32" Type="http://schemas.openxmlformats.org/officeDocument/2006/relationships/slideLayout" Target="../slideLayouts/slideLayout392.xml"/><Relationship Id="rId37" Type="http://schemas.openxmlformats.org/officeDocument/2006/relationships/image" Target="../media/image1.png"/><Relationship Id="rId5" Type="http://schemas.openxmlformats.org/officeDocument/2006/relationships/slideLayout" Target="../slideLayouts/slideLayout365.xml"/><Relationship Id="rId15" Type="http://schemas.openxmlformats.org/officeDocument/2006/relationships/slideLayout" Target="../slideLayouts/slideLayout375.xml"/><Relationship Id="rId23" Type="http://schemas.openxmlformats.org/officeDocument/2006/relationships/slideLayout" Target="../slideLayouts/slideLayout383.xml"/><Relationship Id="rId28" Type="http://schemas.openxmlformats.org/officeDocument/2006/relationships/slideLayout" Target="../slideLayouts/slideLayout388.xml"/><Relationship Id="rId36" Type="http://schemas.openxmlformats.org/officeDocument/2006/relationships/theme" Target="../theme/theme11.xml"/><Relationship Id="rId10" Type="http://schemas.openxmlformats.org/officeDocument/2006/relationships/slideLayout" Target="../slideLayouts/slideLayout370.xml"/><Relationship Id="rId19" Type="http://schemas.openxmlformats.org/officeDocument/2006/relationships/slideLayout" Target="../slideLayouts/slideLayout379.xml"/><Relationship Id="rId31" Type="http://schemas.openxmlformats.org/officeDocument/2006/relationships/slideLayout" Target="../slideLayouts/slideLayout391.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slideLayout" Target="../slideLayouts/slideLayout374.xml"/><Relationship Id="rId22" Type="http://schemas.openxmlformats.org/officeDocument/2006/relationships/slideLayout" Target="../slideLayouts/slideLayout382.xml"/><Relationship Id="rId27" Type="http://schemas.openxmlformats.org/officeDocument/2006/relationships/slideLayout" Target="../slideLayouts/slideLayout387.xml"/><Relationship Id="rId30" Type="http://schemas.openxmlformats.org/officeDocument/2006/relationships/slideLayout" Target="../slideLayouts/slideLayout390.xml"/><Relationship Id="rId35" Type="http://schemas.openxmlformats.org/officeDocument/2006/relationships/slideLayout" Target="../slideLayouts/slideLayout395.xml"/><Relationship Id="rId8" Type="http://schemas.openxmlformats.org/officeDocument/2006/relationships/slideLayout" Target="../slideLayouts/slideLayout368.xml"/><Relationship Id="rId3" Type="http://schemas.openxmlformats.org/officeDocument/2006/relationships/slideLayout" Target="../slideLayouts/slideLayout363.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408.xml"/><Relationship Id="rId18" Type="http://schemas.openxmlformats.org/officeDocument/2006/relationships/slideLayout" Target="../slideLayouts/slideLayout413.xml"/><Relationship Id="rId26" Type="http://schemas.openxmlformats.org/officeDocument/2006/relationships/slideLayout" Target="../slideLayouts/slideLayout421.xml"/><Relationship Id="rId21" Type="http://schemas.openxmlformats.org/officeDocument/2006/relationships/slideLayout" Target="../slideLayouts/slideLayout416.xml"/><Relationship Id="rId34" Type="http://schemas.openxmlformats.org/officeDocument/2006/relationships/slideLayout" Target="../slideLayouts/slideLayout429.xml"/><Relationship Id="rId7" Type="http://schemas.openxmlformats.org/officeDocument/2006/relationships/slideLayout" Target="../slideLayouts/slideLayout402.xml"/><Relationship Id="rId12" Type="http://schemas.openxmlformats.org/officeDocument/2006/relationships/slideLayout" Target="../slideLayouts/slideLayout407.xml"/><Relationship Id="rId17" Type="http://schemas.openxmlformats.org/officeDocument/2006/relationships/slideLayout" Target="../slideLayouts/slideLayout412.xml"/><Relationship Id="rId25" Type="http://schemas.openxmlformats.org/officeDocument/2006/relationships/slideLayout" Target="../slideLayouts/slideLayout420.xml"/><Relationship Id="rId33" Type="http://schemas.openxmlformats.org/officeDocument/2006/relationships/slideLayout" Target="../slideLayouts/slideLayout428.xml"/><Relationship Id="rId38" Type="http://schemas.openxmlformats.org/officeDocument/2006/relationships/image" Target="../media/image1.png"/><Relationship Id="rId2" Type="http://schemas.openxmlformats.org/officeDocument/2006/relationships/slideLayout" Target="../slideLayouts/slideLayout397.xml"/><Relationship Id="rId16" Type="http://schemas.openxmlformats.org/officeDocument/2006/relationships/slideLayout" Target="../slideLayouts/slideLayout411.xml"/><Relationship Id="rId20" Type="http://schemas.openxmlformats.org/officeDocument/2006/relationships/slideLayout" Target="../slideLayouts/slideLayout415.xml"/><Relationship Id="rId29" Type="http://schemas.openxmlformats.org/officeDocument/2006/relationships/slideLayout" Target="../slideLayouts/slideLayout424.xml"/><Relationship Id="rId1" Type="http://schemas.openxmlformats.org/officeDocument/2006/relationships/slideLayout" Target="../slideLayouts/slideLayout396.xml"/><Relationship Id="rId6" Type="http://schemas.openxmlformats.org/officeDocument/2006/relationships/slideLayout" Target="../slideLayouts/slideLayout401.xml"/><Relationship Id="rId11" Type="http://schemas.openxmlformats.org/officeDocument/2006/relationships/slideLayout" Target="../slideLayouts/slideLayout406.xml"/><Relationship Id="rId24" Type="http://schemas.openxmlformats.org/officeDocument/2006/relationships/slideLayout" Target="../slideLayouts/slideLayout419.xml"/><Relationship Id="rId32" Type="http://schemas.openxmlformats.org/officeDocument/2006/relationships/slideLayout" Target="../slideLayouts/slideLayout427.xml"/><Relationship Id="rId37" Type="http://schemas.openxmlformats.org/officeDocument/2006/relationships/theme" Target="../theme/theme12.xml"/><Relationship Id="rId5" Type="http://schemas.openxmlformats.org/officeDocument/2006/relationships/slideLayout" Target="../slideLayouts/slideLayout400.xml"/><Relationship Id="rId15" Type="http://schemas.openxmlformats.org/officeDocument/2006/relationships/slideLayout" Target="../slideLayouts/slideLayout410.xml"/><Relationship Id="rId23" Type="http://schemas.openxmlformats.org/officeDocument/2006/relationships/slideLayout" Target="../slideLayouts/slideLayout418.xml"/><Relationship Id="rId28" Type="http://schemas.openxmlformats.org/officeDocument/2006/relationships/slideLayout" Target="../slideLayouts/slideLayout423.xml"/><Relationship Id="rId36" Type="http://schemas.openxmlformats.org/officeDocument/2006/relationships/slideLayout" Target="../slideLayouts/slideLayout431.xml"/><Relationship Id="rId10" Type="http://schemas.openxmlformats.org/officeDocument/2006/relationships/slideLayout" Target="../slideLayouts/slideLayout405.xml"/><Relationship Id="rId19" Type="http://schemas.openxmlformats.org/officeDocument/2006/relationships/slideLayout" Target="../slideLayouts/slideLayout414.xml"/><Relationship Id="rId31" Type="http://schemas.openxmlformats.org/officeDocument/2006/relationships/slideLayout" Target="../slideLayouts/slideLayout426.xml"/><Relationship Id="rId4" Type="http://schemas.openxmlformats.org/officeDocument/2006/relationships/slideLayout" Target="../slideLayouts/slideLayout399.xml"/><Relationship Id="rId9" Type="http://schemas.openxmlformats.org/officeDocument/2006/relationships/slideLayout" Target="../slideLayouts/slideLayout404.xml"/><Relationship Id="rId14" Type="http://schemas.openxmlformats.org/officeDocument/2006/relationships/slideLayout" Target="../slideLayouts/slideLayout409.xml"/><Relationship Id="rId22" Type="http://schemas.openxmlformats.org/officeDocument/2006/relationships/slideLayout" Target="../slideLayouts/slideLayout417.xml"/><Relationship Id="rId27" Type="http://schemas.openxmlformats.org/officeDocument/2006/relationships/slideLayout" Target="../slideLayouts/slideLayout422.xml"/><Relationship Id="rId30" Type="http://schemas.openxmlformats.org/officeDocument/2006/relationships/slideLayout" Target="../slideLayouts/slideLayout425.xml"/><Relationship Id="rId35" Type="http://schemas.openxmlformats.org/officeDocument/2006/relationships/slideLayout" Target="../slideLayouts/slideLayout430.xml"/><Relationship Id="rId8" Type="http://schemas.openxmlformats.org/officeDocument/2006/relationships/slideLayout" Target="../slideLayouts/slideLayout403.xml"/><Relationship Id="rId3" Type="http://schemas.openxmlformats.org/officeDocument/2006/relationships/slideLayout" Target="../slideLayouts/slideLayout39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39.xml"/><Relationship Id="rId13" Type="http://schemas.openxmlformats.org/officeDocument/2006/relationships/slideLayout" Target="../slideLayouts/slideLayout444.xml"/><Relationship Id="rId3" Type="http://schemas.openxmlformats.org/officeDocument/2006/relationships/slideLayout" Target="../slideLayouts/slideLayout434.xml"/><Relationship Id="rId7" Type="http://schemas.openxmlformats.org/officeDocument/2006/relationships/slideLayout" Target="../slideLayouts/slideLayout438.xml"/><Relationship Id="rId12" Type="http://schemas.openxmlformats.org/officeDocument/2006/relationships/slideLayout" Target="../slideLayouts/slideLayout443.xml"/><Relationship Id="rId2" Type="http://schemas.openxmlformats.org/officeDocument/2006/relationships/slideLayout" Target="../slideLayouts/slideLayout433.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5" Type="http://schemas.openxmlformats.org/officeDocument/2006/relationships/slideLayout" Target="../slideLayouts/slideLayout436.xml"/><Relationship Id="rId15" Type="http://schemas.openxmlformats.org/officeDocument/2006/relationships/image" Target="../media/image14.png"/><Relationship Id="rId10" Type="http://schemas.openxmlformats.org/officeDocument/2006/relationships/slideLayout" Target="../slideLayouts/slideLayout441.xml"/><Relationship Id="rId4" Type="http://schemas.openxmlformats.org/officeDocument/2006/relationships/slideLayout" Target="../slideLayouts/slideLayout435.xml"/><Relationship Id="rId9" Type="http://schemas.openxmlformats.org/officeDocument/2006/relationships/slideLayout" Target="../slideLayouts/slideLayout440.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image" Target="../media/image1.pn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image" Target="../media/image1.png"/><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theme" Target="../theme/theme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 Id="rId8" Type="http://schemas.openxmlformats.org/officeDocument/2006/relationships/slideLayout" Target="../slideLayouts/slideLayout80.xml"/><Relationship Id="rId3"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21" Type="http://schemas.openxmlformats.org/officeDocument/2006/relationships/slideLayout" Target="../slideLayouts/slideLayout129.xml"/><Relationship Id="rId34" Type="http://schemas.openxmlformats.org/officeDocument/2006/relationships/slideLayout" Target="../slideLayouts/slideLayout142.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image" Target="../media/image1.png"/><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37" Type="http://schemas.openxmlformats.org/officeDocument/2006/relationships/theme" Target="../theme/theme4.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slideLayout" Target="../slideLayouts/slideLayout139.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8" Type="http://schemas.openxmlformats.org/officeDocument/2006/relationships/slideLayout" Target="../slideLayouts/slideLayout116.xml"/><Relationship Id="rId3" Type="http://schemas.openxmlformats.org/officeDocument/2006/relationships/slideLayout" Target="../slideLayouts/slideLayout11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21" Type="http://schemas.openxmlformats.org/officeDocument/2006/relationships/slideLayout" Target="../slideLayouts/slideLayout165.xml"/><Relationship Id="rId34" Type="http://schemas.openxmlformats.org/officeDocument/2006/relationships/slideLayout" Target="../slideLayouts/slideLayout178.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33" Type="http://schemas.openxmlformats.org/officeDocument/2006/relationships/slideLayout" Target="../slideLayouts/slideLayout177.xml"/><Relationship Id="rId38" Type="http://schemas.openxmlformats.org/officeDocument/2006/relationships/image" Target="../media/image1.png"/><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slideLayout" Target="../slideLayouts/slideLayout173.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slideLayout" Target="../slideLayouts/slideLayout176.xml"/><Relationship Id="rId37" Type="http://schemas.openxmlformats.org/officeDocument/2006/relationships/theme" Target="../theme/theme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slideLayout" Target="../slideLayouts/slideLayout172.xml"/><Relationship Id="rId36" Type="http://schemas.openxmlformats.org/officeDocument/2006/relationships/slideLayout" Target="../slideLayouts/slideLayout180.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slideLayout" Target="../slideLayouts/slideLayout175.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 Id="rId30" Type="http://schemas.openxmlformats.org/officeDocument/2006/relationships/slideLayout" Target="../slideLayouts/slideLayout174.xml"/><Relationship Id="rId35" Type="http://schemas.openxmlformats.org/officeDocument/2006/relationships/slideLayout" Target="../slideLayouts/slideLayout179.xml"/><Relationship Id="rId8" Type="http://schemas.openxmlformats.org/officeDocument/2006/relationships/slideLayout" Target="../slideLayouts/slideLayout152.xml"/><Relationship Id="rId3" Type="http://schemas.openxmlformats.org/officeDocument/2006/relationships/slideLayout" Target="../slideLayouts/slideLayout147.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image" Target="../media/image1.png"/><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29" Type="http://schemas.openxmlformats.org/officeDocument/2006/relationships/slideLayout" Target="../slideLayouts/slideLayout209.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theme" Target="../theme/theme6.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31" Type="http://schemas.openxmlformats.org/officeDocument/2006/relationships/slideLayout" Target="../slideLayouts/slideLayout211.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 Id="rId8" Type="http://schemas.openxmlformats.org/officeDocument/2006/relationships/slideLayout" Target="../slideLayouts/slideLayout188.xml"/><Relationship Id="rId3" Type="http://schemas.openxmlformats.org/officeDocument/2006/relationships/slideLayout" Target="../slideLayouts/slideLayout18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26" Type="http://schemas.openxmlformats.org/officeDocument/2006/relationships/slideLayout" Target="../slideLayouts/slideLayout242.xml"/><Relationship Id="rId21" Type="http://schemas.openxmlformats.org/officeDocument/2006/relationships/slideLayout" Target="../slideLayouts/slideLayout237.xml"/><Relationship Id="rId34" Type="http://schemas.openxmlformats.org/officeDocument/2006/relationships/slideLayout" Target="../slideLayouts/slideLayout250.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5" Type="http://schemas.openxmlformats.org/officeDocument/2006/relationships/slideLayout" Target="../slideLayouts/slideLayout241.xml"/><Relationship Id="rId33" Type="http://schemas.openxmlformats.org/officeDocument/2006/relationships/slideLayout" Target="../slideLayouts/slideLayout249.xml"/><Relationship Id="rId38" Type="http://schemas.openxmlformats.org/officeDocument/2006/relationships/image" Target="../media/image1.png"/><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slideLayout" Target="../slideLayouts/slideLayout236.xml"/><Relationship Id="rId29" Type="http://schemas.openxmlformats.org/officeDocument/2006/relationships/slideLayout" Target="../slideLayouts/slideLayout245.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24" Type="http://schemas.openxmlformats.org/officeDocument/2006/relationships/slideLayout" Target="../slideLayouts/slideLayout240.xml"/><Relationship Id="rId32" Type="http://schemas.openxmlformats.org/officeDocument/2006/relationships/slideLayout" Target="../slideLayouts/slideLayout248.xml"/><Relationship Id="rId37" Type="http://schemas.openxmlformats.org/officeDocument/2006/relationships/theme" Target="../theme/theme7.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23" Type="http://schemas.openxmlformats.org/officeDocument/2006/relationships/slideLayout" Target="../slideLayouts/slideLayout239.xml"/><Relationship Id="rId28" Type="http://schemas.openxmlformats.org/officeDocument/2006/relationships/slideLayout" Target="../slideLayouts/slideLayout244.xml"/><Relationship Id="rId36" Type="http://schemas.openxmlformats.org/officeDocument/2006/relationships/slideLayout" Target="../slideLayouts/slideLayout252.xml"/><Relationship Id="rId10" Type="http://schemas.openxmlformats.org/officeDocument/2006/relationships/slideLayout" Target="../slideLayouts/slideLayout226.xml"/><Relationship Id="rId19" Type="http://schemas.openxmlformats.org/officeDocument/2006/relationships/slideLayout" Target="../slideLayouts/slideLayout235.xml"/><Relationship Id="rId31" Type="http://schemas.openxmlformats.org/officeDocument/2006/relationships/slideLayout" Target="../slideLayouts/slideLayout247.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 Id="rId22" Type="http://schemas.openxmlformats.org/officeDocument/2006/relationships/slideLayout" Target="../slideLayouts/slideLayout238.xml"/><Relationship Id="rId27" Type="http://schemas.openxmlformats.org/officeDocument/2006/relationships/slideLayout" Target="../slideLayouts/slideLayout243.xml"/><Relationship Id="rId30" Type="http://schemas.openxmlformats.org/officeDocument/2006/relationships/slideLayout" Target="../slideLayouts/slideLayout246.xml"/><Relationship Id="rId35" Type="http://schemas.openxmlformats.org/officeDocument/2006/relationships/slideLayout" Target="../slideLayouts/slideLayout251.xml"/><Relationship Id="rId8" Type="http://schemas.openxmlformats.org/officeDocument/2006/relationships/slideLayout" Target="../slideLayouts/slideLayout224.xml"/><Relationship Id="rId3" Type="http://schemas.openxmlformats.org/officeDocument/2006/relationships/slideLayout" Target="../slideLayouts/slideLayout219.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65.xml"/><Relationship Id="rId18" Type="http://schemas.openxmlformats.org/officeDocument/2006/relationships/slideLayout" Target="../slideLayouts/slideLayout270.xml"/><Relationship Id="rId26" Type="http://schemas.openxmlformats.org/officeDocument/2006/relationships/slideLayout" Target="../slideLayouts/slideLayout278.xml"/><Relationship Id="rId21" Type="http://schemas.openxmlformats.org/officeDocument/2006/relationships/slideLayout" Target="../slideLayouts/slideLayout273.xml"/><Relationship Id="rId34" Type="http://schemas.openxmlformats.org/officeDocument/2006/relationships/slideLayout" Target="../slideLayouts/slideLayout286.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17" Type="http://schemas.openxmlformats.org/officeDocument/2006/relationships/slideLayout" Target="../slideLayouts/slideLayout269.xml"/><Relationship Id="rId25" Type="http://schemas.openxmlformats.org/officeDocument/2006/relationships/slideLayout" Target="../slideLayouts/slideLayout277.xml"/><Relationship Id="rId33" Type="http://schemas.openxmlformats.org/officeDocument/2006/relationships/slideLayout" Target="../slideLayouts/slideLayout285.xml"/><Relationship Id="rId38" Type="http://schemas.openxmlformats.org/officeDocument/2006/relationships/image" Target="../media/image1.png"/><Relationship Id="rId2" Type="http://schemas.openxmlformats.org/officeDocument/2006/relationships/slideLayout" Target="../slideLayouts/slideLayout254.xml"/><Relationship Id="rId16" Type="http://schemas.openxmlformats.org/officeDocument/2006/relationships/slideLayout" Target="../slideLayouts/slideLayout268.xml"/><Relationship Id="rId20" Type="http://schemas.openxmlformats.org/officeDocument/2006/relationships/slideLayout" Target="../slideLayouts/slideLayout272.xml"/><Relationship Id="rId29" Type="http://schemas.openxmlformats.org/officeDocument/2006/relationships/slideLayout" Target="../slideLayouts/slideLayout281.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24" Type="http://schemas.openxmlformats.org/officeDocument/2006/relationships/slideLayout" Target="../slideLayouts/slideLayout276.xml"/><Relationship Id="rId32" Type="http://schemas.openxmlformats.org/officeDocument/2006/relationships/slideLayout" Target="../slideLayouts/slideLayout284.xml"/><Relationship Id="rId37" Type="http://schemas.openxmlformats.org/officeDocument/2006/relationships/theme" Target="../theme/theme8.xml"/><Relationship Id="rId5" Type="http://schemas.openxmlformats.org/officeDocument/2006/relationships/slideLayout" Target="../slideLayouts/slideLayout257.xml"/><Relationship Id="rId15" Type="http://schemas.openxmlformats.org/officeDocument/2006/relationships/slideLayout" Target="../slideLayouts/slideLayout267.xml"/><Relationship Id="rId23" Type="http://schemas.openxmlformats.org/officeDocument/2006/relationships/slideLayout" Target="../slideLayouts/slideLayout275.xml"/><Relationship Id="rId28" Type="http://schemas.openxmlformats.org/officeDocument/2006/relationships/slideLayout" Target="../slideLayouts/slideLayout280.xml"/><Relationship Id="rId36" Type="http://schemas.openxmlformats.org/officeDocument/2006/relationships/slideLayout" Target="../slideLayouts/slideLayout288.xml"/><Relationship Id="rId10" Type="http://schemas.openxmlformats.org/officeDocument/2006/relationships/slideLayout" Target="../slideLayouts/slideLayout262.xml"/><Relationship Id="rId19" Type="http://schemas.openxmlformats.org/officeDocument/2006/relationships/slideLayout" Target="../slideLayouts/slideLayout271.xml"/><Relationship Id="rId31" Type="http://schemas.openxmlformats.org/officeDocument/2006/relationships/slideLayout" Target="../slideLayouts/slideLayout283.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 Id="rId22" Type="http://schemas.openxmlformats.org/officeDocument/2006/relationships/slideLayout" Target="../slideLayouts/slideLayout274.xml"/><Relationship Id="rId27" Type="http://schemas.openxmlformats.org/officeDocument/2006/relationships/slideLayout" Target="../slideLayouts/slideLayout279.xml"/><Relationship Id="rId30" Type="http://schemas.openxmlformats.org/officeDocument/2006/relationships/slideLayout" Target="../slideLayouts/slideLayout282.xml"/><Relationship Id="rId35" Type="http://schemas.openxmlformats.org/officeDocument/2006/relationships/slideLayout" Target="../slideLayouts/slideLayout287.xml"/><Relationship Id="rId8" Type="http://schemas.openxmlformats.org/officeDocument/2006/relationships/slideLayout" Target="../slideLayouts/slideLayout260.xml"/><Relationship Id="rId3" Type="http://schemas.openxmlformats.org/officeDocument/2006/relationships/slideLayout" Target="../slideLayouts/slideLayout255.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26" Type="http://schemas.openxmlformats.org/officeDocument/2006/relationships/slideLayout" Target="../slideLayouts/slideLayout314.xml"/><Relationship Id="rId21" Type="http://schemas.openxmlformats.org/officeDocument/2006/relationships/slideLayout" Target="../slideLayouts/slideLayout309.xml"/><Relationship Id="rId34" Type="http://schemas.openxmlformats.org/officeDocument/2006/relationships/slideLayout" Target="../slideLayouts/slideLayout322.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33" Type="http://schemas.openxmlformats.org/officeDocument/2006/relationships/slideLayout" Target="../slideLayouts/slideLayout321.xml"/><Relationship Id="rId38" Type="http://schemas.openxmlformats.org/officeDocument/2006/relationships/image" Target="../media/image1.png"/><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29" Type="http://schemas.openxmlformats.org/officeDocument/2006/relationships/slideLayout" Target="../slideLayouts/slideLayout317.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32" Type="http://schemas.openxmlformats.org/officeDocument/2006/relationships/slideLayout" Target="../slideLayouts/slideLayout320.xml"/><Relationship Id="rId37" Type="http://schemas.openxmlformats.org/officeDocument/2006/relationships/theme" Target="../theme/theme9.xml"/><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slideLayout" Target="../slideLayouts/slideLayout316.xml"/><Relationship Id="rId36" Type="http://schemas.openxmlformats.org/officeDocument/2006/relationships/slideLayout" Target="../slideLayouts/slideLayout324.xml"/><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31" Type="http://schemas.openxmlformats.org/officeDocument/2006/relationships/slideLayout" Target="../slideLayouts/slideLayout319.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slideLayout" Target="../slideLayouts/slideLayout315.xml"/><Relationship Id="rId30" Type="http://schemas.openxmlformats.org/officeDocument/2006/relationships/slideLayout" Target="../slideLayouts/slideLayout318.xml"/><Relationship Id="rId35" Type="http://schemas.openxmlformats.org/officeDocument/2006/relationships/slideLayout" Target="../slideLayouts/slideLayout323.xml"/><Relationship Id="rId8" Type="http://schemas.openxmlformats.org/officeDocument/2006/relationships/slideLayout" Target="../slideLayouts/slideLayout296.xml"/><Relationship Id="rId3" Type="http://schemas.openxmlformats.org/officeDocument/2006/relationships/slideLayout" Target="../slideLayouts/slideLayout2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856" r:id="rId1"/>
    <p:sldLayoutId id="2147483858" r:id="rId2"/>
    <p:sldLayoutId id="2147483860" r:id="rId3"/>
    <p:sldLayoutId id="2147483861" r:id="rId4"/>
    <p:sldLayoutId id="2147483862" r:id="rId5"/>
    <p:sldLayoutId id="2147483863" r:id="rId6"/>
    <p:sldLayoutId id="2147483864" r:id="rId7"/>
    <p:sldLayoutId id="2147483865" r:id="rId8"/>
    <p:sldLayoutId id="2147483866" r:id="rId9"/>
    <p:sldLayoutId id="2147484448"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86" r:id="rId30"/>
    <p:sldLayoutId id="2147483887" r:id="rId31"/>
    <p:sldLayoutId id="2147483888" r:id="rId32"/>
    <p:sldLayoutId id="2147483889" r:id="rId33"/>
    <p:sldLayoutId id="2147483890" r:id="rId34"/>
    <p:sldLayoutId id="2147483891" r:id="rId35"/>
    <p:sldLayoutId id="2147483892"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301"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457" r:id="rId10"/>
    <p:sldLayoutId id="2147484311" r:id="rId11"/>
    <p:sldLayoutId id="2147484312" r:id="rId12"/>
    <p:sldLayoutId id="2147484313" r:id="rId13"/>
    <p:sldLayoutId id="2147484314" r:id="rId14"/>
    <p:sldLayoutId id="2147484315" r:id="rId15"/>
    <p:sldLayoutId id="2147484316" r:id="rId16"/>
    <p:sldLayoutId id="2147484317" r:id="rId17"/>
    <p:sldLayoutId id="2147484318" r:id="rId18"/>
    <p:sldLayoutId id="2147484319" r:id="rId19"/>
    <p:sldLayoutId id="2147484320" r:id="rId20"/>
    <p:sldLayoutId id="2147484321" r:id="rId21"/>
    <p:sldLayoutId id="2147484322" r:id="rId22"/>
    <p:sldLayoutId id="2147484323" r:id="rId23"/>
    <p:sldLayoutId id="2147484324" r:id="rId24"/>
    <p:sldLayoutId id="2147484325" r:id="rId25"/>
    <p:sldLayoutId id="2147484326" r:id="rId26"/>
    <p:sldLayoutId id="2147484327" r:id="rId27"/>
    <p:sldLayoutId id="2147484328" r:id="rId28"/>
    <p:sldLayoutId id="2147484329" r:id="rId29"/>
    <p:sldLayoutId id="2147484330" r:id="rId30"/>
    <p:sldLayoutId id="2147484331" r:id="rId31"/>
    <p:sldLayoutId id="2147484332" r:id="rId32"/>
    <p:sldLayoutId id="2147484333" r:id="rId33"/>
    <p:sldLayoutId id="2147484334" r:id="rId34"/>
    <p:sldLayoutId id="2147484335" r:id="rId35"/>
    <p:sldLayoutId id="2147484336"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7"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338" r:id="rId1"/>
    <p:sldLayoutId id="2147484340" r:id="rId2"/>
    <p:sldLayoutId id="2147484341" r:id="rId3"/>
    <p:sldLayoutId id="2147484342" r:id="rId4"/>
    <p:sldLayoutId id="2147484344" r:id="rId5"/>
    <p:sldLayoutId id="2147484345" r:id="rId6"/>
    <p:sldLayoutId id="2147484346" r:id="rId7"/>
    <p:sldLayoutId id="2147484347" r:id="rId8"/>
    <p:sldLayoutId id="2147484458" r:id="rId9"/>
    <p:sldLayoutId id="2147484348" r:id="rId10"/>
    <p:sldLayoutId id="2147484349" r:id="rId11"/>
    <p:sldLayoutId id="2147484350" r:id="rId12"/>
    <p:sldLayoutId id="2147484351" r:id="rId13"/>
    <p:sldLayoutId id="2147484352" r:id="rId14"/>
    <p:sldLayoutId id="2147484353" r:id="rId15"/>
    <p:sldLayoutId id="2147484354" r:id="rId16"/>
    <p:sldLayoutId id="2147484355" r:id="rId17"/>
    <p:sldLayoutId id="2147484356" r:id="rId18"/>
    <p:sldLayoutId id="2147484357" r:id="rId19"/>
    <p:sldLayoutId id="2147484358" r:id="rId20"/>
    <p:sldLayoutId id="2147484359" r:id="rId21"/>
    <p:sldLayoutId id="2147484360" r:id="rId22"/>
    <p:sldLayoutId id="2147484361" r:id="rId23"/>
    <p:sldLayoutId id="2147484362" r:id="rId24"/>
    <p:sldLayoutId id="2147484363" r:id="rId25"/>
    <p:sldLayoutId id="2147484364" r:id="rId26"/>
    <p:sldLayoutId id="2147484365" r:id="rId27"/>
    <p:sldLayoutId id="2147484366" r:id="rId28"/>
    <p:sldLayoutId id="2147484367" r:id="rId29"/>
    <p:sldLayoutId id="2147484368" r:id="rId30"/>
    <p:sldLayoutId id="2147484369" r:id="rId31"/>
    <p:sldLayoutId id="2147484370" r:id="rId32"/>
    <p:sldLayoutId id="2147484371" r:id="rId33"/>
    <p:sldLayoutId id="2147484372" r:id="rId34"/>
    <p:sldLayoutId id="2147484373" r:id="rId35"/>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375"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459" r:id="rId10"/>
    <p:sldLayoutId id="2147484385" r:id="rId11"/>
    <p:sldLayoutId id="2147484386" r:id="rId12"/>
    <p:sldLayoutId id="2147484387" r:id="rId13"/>
    <p:sldLayoutId id="2147484388" r:id="rId14"/>
    <p:sldLayoutId id="2147484389" r:id="rId15"/>
    <p:sldLayoutId id="2147484390" r:id="rId16"/>
    <p:sldLayoutId id="2147484391" r:id="rId17"/>
    <p:sldLayoutId id="2147484392" r:id="rId18"/>
    <p:sldLayoutId id="2147484393" r:id="rId19"/>
    <p:sldLayoutId id="2147484394" r:id="rId20"/>
    <p:sldLayoutId id="2147484395" r:id="rId21"/>
    <p:sldLayoutId id="2147484396" r:id="rId22"/>
    <p:sldLayoutId id="2147484397" r:id="rId23"/>
    <p:sldLayoutId id="2147484398" r:id="rId24"/>
    <p:sldLayoutId id="2147484399" r:id="rId25"/>
    <p:sldLayoutId id="2147484400" r:id="rId26"/>
    <p:sldLayoutId id="2147484401" r:id="rId27"/>
    <p:sldLayoutId id="2147484402" r:id="rId28"/>
    <p:sldLayoutId id="2147484403" r:id="rId29"/>
    <p:sldLayoutId id="2147484404" r:id="rId30"/>
    <p:sldLayoutId id="2147484405" r:id="rId31"/>
    <p:sldLayoutId id="2147484406" r:id="rId32"/>
    <p:sldLayoutId id="2147484407" r:id="rId33"/>
    <p:sldLayoutId id="2147484408" r:id="rId34"/>
    <p:sldLayoutId id="2147484409" r:id="rId35"/>
    <p:sldLayoutId id="2147484410"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3"/>
            <a:ext cx="12192000" cy="1011239"/>
          </a:xfrm>
          <a:prstGeom prst="rect">
            <a:avLst/>
          </a:prstGeom>
          <a:solidFill>
            <a:srgbClr val="007BC7"/>
          </a:solidFill>
          <a:ln w="9525">
            <a:noFill/>
            <a:miter lim="800000"/>
            <a:headEnd/>
            <a:tailEnd/>
          </a:ln>
          <a:effectLst/>
        </p:spPr>
        <p:txBody>
          <a:bodyPr wrap="none" anchor="ctr"/>
          <a:lstStyle/>
          <a:p>
            <a:endParaRPr lang="nl-NL" sz="2400"/>
          </a:p>
        </p:txBody>
      </p:sp>
      <p:sp>
        <p:nvSpPr>
          <p:cNvPr id="9219" name="Rectangle 3"/>
          <p:cNvSpPr>
            <a:spLocks noChangeArrowheads="1"/>
          </p:cNvSpPr>
          <p:nvPr/>
        </p:nvSpPr>
        <p:spPr bwMode="auto">
          <a:xfrm>
            <a:off x="0" y="6350000"/>
            <a:ext cx="12192000" cy="508000"/>
          </a:xfrm>
          <a:prstGeom prst="rect">
            <a:avLst/>
          </a:prstGeom>
          <a:solidFill>
            <a:srgbClr val="007BC7"/>
          </a:solidFill>
          <a:ln w="9525">
            <a:noFill/>
            <a:miter lim="800000"/>
            <a:headEnd/>
            <a:tailEnd/>
          </a:ln>
          <a:effectLst/>
        </p:spPr>
        <p:txBody>
          <a:bodyPr wrap="none" anchor="ctr"/>
          <a:lstStyle/>
          <a:p>
            <a:endParaRPr lang="nl-NL" sz="2400"/>
          </a:p>
        </p:txBody>
      </p:sp>
      <p:sp>
        <p:nvSpPr>
          <p:cNvPr id="9220" name="Rectangle 4"/>
          <p:cNvSpPr>
            <a:spLocks noGrp="1" noChangeArrowheads="1"/>
          </p:cNvSpPr>
          <p:nvPr>
            <p:ph type="title"/>
          </p:nvPr>
        </p:nvSpPr>
        <p:spPr bwMode="auto">
          <a:xfrm>
            <a:off x="622300" y="1340768"/>
            <a:ext cx="1120140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9221" name="Rectangle 5"/>
          <p:cNvSpPr>
            <a:spLocks noGrp="1" noChangeArrowheads="1"/>
          </p:cNvSpPr>
          <p:nvPr>
            <p:ph type="body" idx="1"/>
          </p:nvPr>
        </p:nvSpPr>
        <p:spPr bwMode="auto">
          <a:xfrm>
            <a:off x="622300" y="2068515"/>
            <a:ext cx="1120140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622300" y="6611941"/>
            <a:ext cx="2540000" cy="1190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333">
                <a:solidFill>
                  <a:srgbClr val="FFFFFF"/>
                </a:solidFill>
                <a:latin typeface="+mn-lt"/>
                <a:cs typeface="Arial" charset="0"/>
              </a:defRPr>
            </a:lvl1pPr>
          </a:lstStyle>
          <a:p>
            <a:fld id="{A7767DB5-9DBB-4547-9226-1DA966EC9086}" type="slidenum">
              <a:rPr lang="nl-NL"/>
              <a:pPr/>
              <a:t>‹nr.›</a:t>
            </a:fld>
            <a:endParaRPr lang="nl-NL"/>
          </a:p>
        </p:txBody>
      </p:sp>
      <p:sp>
        <p:nvSpPr>
          <p:cNvPr id="11" name="shpTitel"/>
          <p:cNvSpPr>
            <a:spLocks noGrp="1" noChangeArrowheads="1"/>
          </p:cNvSpPr>
          <p:nvPr>
            <p:ph type="dt" sz="half" idx="2"/>
          </p:nvPr>
        </p:nvSpPr>
        <p:spPr bwMode="auto">
          <a:xfrm>
            <a:off x="9685874" y="6611941"/>
            <a:ext cx="2010833" cy="1190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810664" eaLnBrk="0" hangingPunct="0">
              <a:defRPr sz="1333">
                <a:solidFill>
                  <a:srgbClr val="FFFFFF"/>
                </a:solidFill>
                <a:latin typeface="+mn-lt"/>
                <a:cs typeface="Arial" charset="0"/>
              </a:defRPr>
            </a:lvl1pPr>
          </a:lstStyle>
          <a:p>
            <a:r>
              <a:rPr lang="nl-NL"/>
              <a:t>4 april 2017 </a:t>
            </a:r>
          </a:p>
        </p:txBody>
      </p:sp>
      <p:pic>
        <p:nvPicPr>
          <p:cNvPr id="9225" name="Picture 9" descr="Z:\KA\Carma\DocSys\Customers\VenW Rijksbreed\Models\Presentaties\background_pictures\logo wit\RO_VW_diap.png"/>
          <p:cNvPicPr>
            <a:picLocks noChangeAspect="1" noChangeArrowheads="1"/>
          </p:cNvPicPr>
          <p:nvPr/>
        </p:nvPicPr>
        <p:blipFill>
          <a:blip r:embed="rId15" cstate="print"/>
          <a:srcRect l="46451" t="15443" r="46289" b="20656"/>
          <a:stretch>
            <a:fillRect/>
          </a:stretch>
        </p:blipFill>
        <p:spPr bwMode="auto">
          <a:xfrm>
            <a:off x="5835651" y="4"/>
            <a:ext cx="524933"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5807969" y="6525344"/>
            <a:ext cx="3648405"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3434652021"/>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 id="2147484473" r:id="rId13"/>
  </p:sldLayoutIdLst>
  <p:hf hdr="0"/>
  <p:txStyles>
    <p:titleStyle>
      <a:lvl1pPr algn="l" rtl="0" eaLnBrk="1" fontAlgn="base" hangingPunct="1">
        <a:spcBef>
          <a:spcPct val="0"/>
        </a:spcBef>
        <a:spcAft>
          <a:spcPct val="0"/>
        </a:spcAft>
        <a:defRPr sz="3467">
          <a:solidFill>
            <a:srgbClr val="CC003D"/>
          </a:solidFill>
          <a:latin typeface="+mj-lt"/>
          <a:ea typeface="+mj-ea"/>
          <a:cs typeface="+mj-cs"/>
        </a:defRPr>
      </a:lvl1pPr>
      <a:lvl2pPr algn="l" rtl="0" eaLnBrk="1" fontAlgn="base" hangingPunct="1">
        <a:spcBef>
          <a:spcPct val="0"/>
        </a:spcBef>
        <a:spcAft>
          <a:spcPct val="0"/>
        </a:spcAft>
        <a:defRPr sz="3467">
          <a:solidFill>
            <a:srgbClr val="CC003D"/>
          </a:solidFill>
          <a:latin typeface="Verdana" pitchFamily="34" charset="0"/>
        </a:defRPr>
      </a:lvl2pPr>
      <a:lvl3pPr algn="l" rtl="0" eaLnBrk="1" fontAlgn="base" hangingPunct="1">
        <a:spcBef>
          <a:spcPct val="0"/>
        </a:spcBef>
        <a:spcAft>
          <a:spcPct val="0"/>
        </a:spcAft>
        <a:defRPr sz="3467">
          <a:solidFill>
            <a:srgbClr val="CC003D"/>
          </a:solidFill>
          <a:latin typeface="Verdana" pitchFamily="34" charset="0"/>
        </a:defRPr>
      </a:lvl3pPr>
      <a:lvl4pPr algn="l" rtl="0" eaLnBrk="1" fontAlgn="base" hangingPunct="1">
        <a:spcBef>
          <a:spcPct val="0"/>
        </a:spcBef>
        <a:spcAft>
          <a:spcPct val="0"/>
        </a:spcAft>
        <a:defRPr sz="3467">
          <a:solidFill>
            <a:srgbClr val="CC003D"/>
          </a:solidFill>
          <a:latin typeface="Verdana" pitchFamily="34" charset="0"/>
        </a:defRPr>
      </a:lvl4pPr>
      <a:lvl5pPr algn="l" rtl="0" eaLnBrk="1" fontAlgn="base" hangingPunct="1">
        <a:spcBef>
          <a:spcPct val="0"/>
        </a:spcBef>
        <a:spcAft>
          <a:spcPct val="0"/>
        </a:spcAft>
        <a:defRPr sz="3467">
          <a:solidFill>
            <a:srgbClr val="CC003D"/>
          </a:solidFill>
          <a:latin typeface="Verdana" pitchFamily="34" charset="0"/>
        </a:defRPr>
      </a:lvl5pPr>
      <a:lvl6pPr marL="609585" algn="l" rtl="0" eaLnBrk="1" fontAlgn="base" hangingPunct="1">
        <a:spcBef>
          <a:spcPct val="0"/>
        </a:spcBef>
        <a:spcAft>
          <a:spcPct val="0"/>
        </a:spcAft>
        <a:defRPr sz="3467">
          <a:solidFill>
            <a:srgbClr val="CC003D"/>
          </a:solidFill>
          <a:latin typeface="Verdana" pitchFamily="34" charset="0"/>
        </a:defRPr>
      </a:lvl6pPr>
      <a:lvl7pPr marL="1219170" algn="l" rtl="0" eaLnBrk="1" fontAlgn="base" hangingPunct="1">
        <a:spcBef>
          <a:spcPct val="0"/>
        </a:spcBef>
        <a:spcAft>
          <a:spcPct val="0"/>
        </a:spcAft>
        <a:defRPr sz="3467">
          <a:solidFill>
            <a:srgbClr val="CC003D"/>
          </a:solidFill>
          <a:latin typeface="Verdana" pitchFamily="34" charset="0"/>
        </a:defRPr>
      </a:lvl7pPr>
      <a:lvl8pPr marL="1828754" algn="l" rtl="0" eaLnBrk="1" fontAlgn="base" hangingPunct="1">
        <a:spcBef>
          <a:spcPct val="0"/>
        </a:spcBef>
        <a:spcAft>
          <a:spcPct val="0"/>
        </a:spcAft>
        <a:defRPr sz="3467">
          <a:solidFill>
            <a:srgbClr val="CC003D"/>
          </a:solidFill>
          <a:latin typeface="Verdana" pitchFamily="34" charset="0"/>
        </a:defRPr>
      </a:lvl8pPr>
      <a:lvl9pPr marL="2438339" algn="l" rtl="0" eaLnBrk="1" fontAlgn="base" hangingPunct="1">
        <a:spcBef>
          <a:spcPct val="0"/>
        </a:spcBef>
        <a:spcAft>
          <a:spcPct val="0"/>
        </a:spcAft>
        <a:defRPr sz="3467">
          <a:solidFill>
            <a:srgbClr val="CC003D"/>
          </a:solidFill>
          <a:latin typeface="Verdana" pitchFamily="34" charset="0"/>
        </a:defRPr>
      </a:lvl9pPr>
    </p:titleStyle>
    <p:bodyStyle>
      <a:lvl1pPr marL="457189" indent="-457189" algn="l" rtl="0" eaLnBrk="1" fontAlgn="base" hangingPunct="1">
        <a:spcBef>
          <a:spcPct val="20000"/>
        </a:spcBef>
        <a:spcAft>
          <a:spcPct val="0"/>
        </a:spcAft>
        <a:buChar char="•"/>
        <a:defRPr>
          <a:solidFill>
            <a:schemeClr val="tx1"/>
          </a:solidFill>
          <a:latin typeface="+mn-lt"/>
          <a:ea typeface="+mn-ea"/>
          <a:cs typeface="+mn-cs"/>
        </a:defRPr>
      </a:lvl1pPr>
      <a:lvl2pPr marL="990575" indent="-380990" algn="l" rtl="0" eaLnBrk="1" fontAlgn="base" hangingPunct="1">
        <a:spcBef>
          <a:spcPct val="20000"/>
        </a:spcBef>
        <a:spcAft>
          <a:spcPct val="0"/>
        </a:spcAft>
        <a:buChar char="–"/>
        <a:defRPr>
          <a:solidFill>
            <a:schemeClr val="tx1"/>
          </a:solidFill>
          <a:latin typeface="+mn-lt"/>
        </a:defRPr>
      </a:lvl2pPr>
      <a:lvl3pPr marL="1523962" indent="-304792" algn="l" rtl="0" eaLnBrk="1" fontAlgn="base" hangingPunct="1">
        <a:spcBef>
          <a:spcPct val="20000"/>
        </a:spcBef>
        <a:spcAft>
          <a:spcPct val="0"/>
        </a:spcAft>
        <a:buChar char="•"/>
        <a:defRPr>
          <a:solidFill>
            <a:schemeClr val="tx1"/>
          </a:solidFill>
          <a:latin typeface="+mn-lt"/>
        </a:defRPr>
      </a:lvl3pPr>
      <a:lvl4pPr marL="2133547" indent="-304792" algn="l" rtl="0" eaLnBrk="1" fontAlgn="base" hangingPunct="1">
        <a:spcBef>
          <a:spcPct val="20000"/>
        </a:spcBef>
        <a:spcAft>
          <a:spcPct val="0"/>
        </a:spcAft>
        <a:buChar char="–"/>
        <a:defRPr>
          <a:solidFill>
            <a:schemeClr val="tx1"/>
          </a:solidFill>
          <a:latin typeface="+mn-lt"/>
        </a:defRPr>
      </a:lvl4pPr>
      <a:lvl5pPr marL="2743131" indent="-304792" algn="l" rtl="0" eaLnBrk="1" fontAlgn="base" hangingPunct="1">
        <a:spcBef>
          <a:spcPct val="20000"/>
        </a:spcBef>
        <a:spcAft>
          <a:spcPct val="0"/>
        </a:spcAft>
        <a:buChar char="»"/>
        <a:defRPr>
          <a:solidFill>
            <a:schemeClr val="tx1"/>
          </a:solidFill>
          <a:latin typeface="+mn-lt"/>
        </a:defRPr>
      </a:lvl5pPr>
      <a:lvl6pPr marL="3352716" indent="-304792" algn="l" rtl="0" eaLnBrk="1" fontAlgn="base" hangingPunct="1">
        <a:spcBef>
          <a:spcPct val="20000"/>
        </a:spcBef>
        <a:spcAft>
          <a:spcPct val="0"/>
        </a:spcAft>
        <a:buChar char="»"/>
        <a:defRPr>
          <a:solidFill>
            <a:schemeClr val="tx1"/>
          </a:solidFill>
          <a:latin typeface="+mn-lt"/>
        </a:defRPr>
      </a:lvl6pPr>
      <a:lvl7pPr marL="3962301" indent="-304792" algn="l" rtl="0" eaLnBrk="1" fontAlgn="base" hangingPunct="1">
        <a:spcBef>
          <a:spcPct val="20000"/>
        </a:spcBef>
        <a:spcAft>
          <a:spcPct val="0"/>
        </a:spcAft>
        <a:buChar char="»"/>
        <a:defRPr>
          <a:solidFill>
            <a:schemeClr val="tx1"/>
          </a:solidFill>
          <a:latin typeface="+mn-lt"/>
        </a:defRPr>
      </a:lvl7pPr>
      <a:lvl8pPr marL="4571886" indent="-304792" algn="l" rtl="0" eaLnBrk="1" fontAlgn="base" hangingPunct="1">
        <a:spcBef>
          <a:spcPct val="20000"/>
        </a:spcBef>
        <a:spcAft>
          <a:spcPct val="0"/>
        </a:spcAft>
        <a:buChar char="»"/>
        <a:defRPr>
          <a:solidFill>
            <a:schemeClr val="tx1"/>
          </a:solidFill>
          <a:latin typeface="+mn-lt"/>
        </a:defRPr>
      </a:lvl8pPr>
      <a:lvl9pPr marL="5181470" indent="-304792"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894"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4449"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931"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4450" r:id="rId10"/>
    <p:sldLayoutId id="2147483941" r:id="rId11"/>
    <p:sldLayoutId id="2147483942" r:id="rId12"/>
    <p:sldLayoutId id="2147483943" r:id="rId13"/>
    <p:sldLayoutId id="2147483944" r:id="rId14"/>
    <p:sldLayoutId id="2147483945" r:id="rId15"/>
    <p:sldLayoutId id="2147483946" r:id="rId16"/>
    <p:sldLayoutId id="2147483947" r:id="rId17"/>
    <p:sldLayoutId id="2147483948" r:id="rId18"/>
    <p:sldLayoutId id="2147483949" r:id="rId19"/>
    <p:sldLayoutId id="2147483950" r:id="rId20"/>
    <p:sldLayoutId id="2147483951" r:id="rId21"/>
    <p:sldLayoutId id="2147483952" r:id="rId22"/>
    <p:sldLayoutId id="2147483953" r:id="rId23"/>
    <p:sldLayoutId id="2147483954" r:id="rId24"/>
    <p:sldLayoutId id="2147483955" r:id="rId25"/>
    <p:sldLayoutId id="2147483956" r:id="rId26"/>
    <p:sldLayoutId id="2147483957" r:id="rId27"/>
    <p:sldLayoutId id="2147483958" r:id="rId28"/>
    <p:sldLayoutId id="2147483959" r:id="rId29"/>
    <p:sldLayoutId id="2147483960" r:id="rId30"/>
    <p:sldLayoutId id="2147483961" r:id="rId31"/>
    <p:sldLayoutId id="2147483962" r:id="rId32"/>
    <p:sldLayoutId id="2147483963" r:id="rId33"/>
    <p:sldLayoutId id="2147483964" r:id="rId34"/>
    <p:sldLayoutId id="2147483965" r:id="rId35"/>
    <p:sldLayoutId id="2147483966"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005"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451"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 id="2147484024" r:id="rId20"/>
    <p:sldLayoutId id="2147484025" r:id="rId21"/>
    <p:sldLayoutId id="2147484026" r:id="rId22"/>
    <p:sldLayoutId id="2147484027" r:id="rId23"/>
    <p:sldLayoutId id="2147484028" r:id="rId24"/>
    <p:sldLayoutId id="2147484029" r:id="rId25"/>
    <p:sldLayoutId id="2147484030" r:id="rId26"/>
    <p:sldLayoutId id="2147484031" r:id="rId27"/>
    <p:sldLayoutId id="2147484032" r:id="rId28"/>
    <p:sldLayoutId id="2147484033" r:id="rId29"/>
    <p:sldLayoutId id="2147484034" r:id="rId30"/>
    <p:sldLayoutId id="2147484035" r:id="rId31"/>
    <p:sldLayoutId id="2147484036" r:id="rId32"/>
    <p:sldLayoutId id="2147484037" r:id="rId33"/>
    <p:sldLayoutId id="2147484038" r:id="rId34"/>
    <p:sldLayoutId id="2147484039" r:id="rId35"/>
    <p:sldLayoutId id="2147484040"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042"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452"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3" r:id="rId22"/>
    <p:sldLayoutId id="2147484064" r:id="rId23"/>
    <p:sldLayoutId id="2147484065" r:id="rId24"/>
    <p:sldLayoutId id="2147484066" r:id="rId25"/>
    <p:sldLayoutId id="2147484067" r:id="rId26"/>
    <p:sldLayoutId id="2147484068" r:id="rId27"/>
    <p:sldLayoutId id="2147484069" r:id="rId28"/>
    <p:sldLayoutId id="2147484070" r:id="rId29"/>
    <p:sldLayoutId id="2147484071" r:id="rId30"/>
    <p:sldLayoutId id="2147484072" r:id="rId31"/>
    <p:sldLayoutId id="2147484073" r:id="rId32"/>
    <p:sldLayoutId id="2147484074" r:id="rId33"/>
    <p:sldLayoutId id="2147484075" r:id="rId34"/>
    <p:sldLayoutId id="2147484076" r:id="rId35"/>
    <p:sldLayoutId id="2147484077" r:id="rId36"/>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079"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453" r:id="rId10"/>
    <p:sldLayoutId id="2147484089" r:id="rId11"/>
    <p:sldLayoutId id="2147484090" r:id="rId12"/>
    <p:sldLayoutId id="2147484091" r:id="rId13"/>
    <p:sldLayoutId id="2147484092" r:id="rId14"/>
    <p:sldLayoutId id="2147484093" r:id="rId15"/>
    <p:sldLayoutId id="2147484094" r:id="rId16"/>
    <p:sldLayoutId id="2147484095" r:id="rId17"/>
    <p:sldLayoutId id="2147484096" r:id="rId18"/>
    <p:sldLayoutId id="2147484097" r:id="rId19"/>
    <p:sldLayoutId id="2147484098" r:id="rId20"/>
    <p:sldLayoutId id="2147484099" r:id="rId21"/>
    <p:sldLayoutId id="2147484100" r:id="rId22"/>
    <p:sldLayoutId id="2147484101" r:id="rId23"/>
    <p:sldLayoutId id="2147484102" r:id="rId24"/>
    <p:sldLayoutId id="2147484103" r:id="rId25"/>
    <p:sldLayoutId id="2147484104" r:id="rId26"/>
    <p:sldLayoutId id="2147484105" r:id="rId27"/>
    <p:sldLayoutId id="2147484106" r:id="rId28"/>
    <p:sldLayoutId id="2147484107" r:id="rId29"/>
    <p:sldLayoutId id="2147484108" r:id="rId30"/>
    <p:sldLayoutId id="2147484109" r:id="rId31"/>
    <p:sldLayoutId id="2147484110" r:id="rId32"/>
    <p:sldLayoutId id="2147484111" r:id="rId33"/>
    <p:sldLayoutId id="2147484112" r:id="rId34"/>
    <p:sldLayoutId id="2147484113" r:id="rId35"/>
    <p:sldLayoutId id="2147484114"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153"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454" r:id="rId10"/>
    <p:sldLayoutId id="2147484163" r:id="rId11"/>
    <p:sldLayoutId id="2147484164" r:id="rId12"/>
    <p:sldLayoutId id="2147484165" r:id="rId13"/>
    <p:sldLayoutId id="2147484166" r:id="rId14"/>
    <p:sldLayoutId id="2147484167" r:id="rId15"/>
    <p:sldLayoutId id="2147484168" r:id="rId16"/>
    <p:sldLayoutId id="2147484169" r:id="rId17"/>
    <p:sldLayoutId id="2147484170" r:id="rId18"/>
    <p:sldLayoutId id="2147484171" r:id="rId19"/>
    <p:sldLayoutId id="2147484172" r:id="rId20"/>
    <p:sldLayoutId id="2147484173" r:id="rId21"/>
    <p:sldLayoutId id="2147484174" r:id="rId22"/>
    <p:sldLayoutId id="2147484175" r:id="rId23"/>
    <p:sldLayoutId id="2147484176" r:id="rId24"/>
    <p:sldLayoutId id="2147484177" r:id="rId25"/>
    <p:sldLayoutId id="2147484178" r:id="rId26"/>
    <p:sldLayoutId id="2147484179" r:id="rId27"/>
    <p:sldLayoutId id="2147484180" r:id="rId28"/>
    <p:sldLayoutId id="2147484181" r:id="rId29"/>
    <p:sldLayoutId id="2147484182" r:id="rId30"/>
    <p:sldLayoutId id="2147484183" r:id="rId31"/>
    <p:sldLayoutId id="2147484184" r:id="rId32"/>
    <p:sldLayoutId id="2147484185" r:id="rId33"/>
    <p:sldLayoutId id="2147484186" r:id="rId34"/>
    <p:sldLayoutId id="2147484187" r:id="rId35"/>
    <p:sldLayoutId id="2147484188"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190"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455"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 id="2147484219" r:id="rId30"/>
    <p:sldLayoutId id="2147484220" r:id="rId31"/>
    <p:sldLayoutId id="2147484221" r:id="rId32"/>
    <p:sldLayoutId id="2147484222" r:id="rId33"/>
    <p:sldLayoutId id="2147484223" r:id="rId34"/>
    <p:sldLayoutId id="2147484224" r:id="rId35"/>
    <p:sldLayoutId id="2147484225" r:id="rId36"/>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227"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456" r:id="rId10"/>
    <p:sldLayoutId id="2147484237" r:id="rId11"/>
    <p:sldLayoutId id="2147484238" r:id="rId12"/>
    <p:sldLayoutId id="2147484239" r:id="rId13"/>
    <p:sldLayoutId id="2147484240" r:id="rId14"/>
    <p:sldLayoutId id="2147484241" r:id="rId15"/>
    <p:sldLayoutId id="2147484242" r:id="rId16"/>
    <p:sldLayoutId id="2147484243" r:id="rId17"/>
    <p:sldLayoutId id="2147484244" r:id="rId18"/>
    <p:sldLayoutId id="2147484245" r:id="rId19"/>
    <p:sldLayoutId id="2147484246" r:id="rId20"/>
    <p:sldLayoutId id="2147484247" r:id="rId21"/>
    <p:sldLayoutId id="2147484248" r:id="rId22"/>
    <p:sldLayoutId id="2147484249" r:id="rId23"/>
    <p:sldLayoutId id="2147484250" r:id="rId24"/>
    <p:sldLayoutId id="2147484251" r:id="rId25"/>
    <p:sldLayoutId id="2147484252" r:id="rId26"/>
    <p:sldLayoutId id="2147484253" r:id="rId27"/>
    <p:sldLayoutId id="2147484254" r:id="rId28"/>
    <p:sldLayoutId id="2147484255" r:id="rId29"/>
    <p:sldLayoutId id="2147484256" r:id="rId30"/>
    <p:sldLayoutId id="2147484257" r:id="rId31"/>
    <p:sldLayoutId id="2147484258" r:id="rId32"/>
    <p:sldLayoutId id="2147484259" r:id="rId33"/>
    <p:sldLayoutId id="2147484260" r:id="rId34"/>
    <p:sldLayoutId id="2147484261" r:id="rId35"/>
    <p:sldLayoutId id="2147484262"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18.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8.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18.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18.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8.xml"/><Relationship Id="rId1" Type="http://schemas.openxmlformats.org/officeDocument/2006/relationships/video" Target="https://www.youtube.com/embed/XkCYKMpYn-g?feature=oembed" TargetMode="Externa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pPr>
              <a:defRPr/>
            </a:pPr>
            <a:r>
              <a:rPr lang="nl-NL" sz="2700">
                <a:solidFill>
                  <a:srgbClr val="FFFFFF"/>
                </a:solidFill>
              </a:rPr>
              <a:t>BRO Basispresentaties</a:t>
            </a:r>
            <a:br>
              <a:rPr lang="nl-NL" sz="4800">
                <a:solidFill>
                  <a:srgbClr val="FFFFFF"/>
                </a:solidFill>
              </a:rPr>
            </a:br>
            <a:br>
              <a:rPr lang="nl-NL" sz="4800">
                <a:solidFill>
                  <a:srgbClr val="FFFFFF"/>
                </a:solidFill>
              </a:rPr>
            </a:br>
            <a:r>
              <a:rPr lang="nl-NL">
                <a:solidFill>
                  <a:srgbClr val="FFFFFF"/>
                </a:solidFill>
              </a:rPr>
              <a:t>Introductie:</a:t>
            </a:r>
            <a:br>
              <a:rPr lang="nl-NL" sz="4800">
                <a:solidFill>
                  <a:srgbClr val="FFFFFF"/>
                </a:solidFill>
              </a:rPr>
            </a:br>
            <a:br>
              <a:rPr lang="nl-NL" sz="4800">
                <a:solidFill>
                  <a:srgbClr val="FFFFFF"/>
                </a:solidFill>
              </a:rPr>
            </a:br>
            <a:r>
              <a:rPr lang="nl-NL" sz="2800">
                <a:solidFill>
                  <a:srgbClr val="FFFFFF"/>
                </a:solidFill>
              </a:rPr>
              <a:t>De Basisregistratie Ondergrond in vogelvlucht</a:t>
            </a:r>
            <a:br>
              <a:rPr lang="nl-NL" sz="4800">
                <a:solidFill>
                  <a:srgbClr val="FFFFFF"/>
                </a:solidFill>
              </a:rPr>
            </a:br>
            <a:br>
              <a:rPr lang="nl-NL" sz="1400">
                <a:solidFill>
                  <a:srgbClr val="FFFFFF"/>
                </a:solidFill>
              </a:rPr>
            </a:br>
            <a:r>
              <a:rPr lang="nl-NL" sz="1400">
                <a:solidFill>
                  <a:srgbClr val="FFFFFF"/>
                </a:solidFill>
              </a:rPr>
              <a:t>Versie  4, januari 2024</a:t>
            </a:r>
            <a:br>
              <a:rPr lang="nl-NL" sz="4800">
                <a:solidFill>
                  <a:srgbClr val="FFFFFF"/>
                </a:solidFill>
              </a:rPr>
            </a:br>
            <a:br>
              <a:rPr lang="nl-NL" sz="3200">
                <a:solidFill>
                  <a:srgbClr val="FFFFFF"/>
                </a:solidFill>
              </a:rPr>
            </a:br>
            <a:br>
              <a:rPr lang="nl-NL">
                <a:solidFill>
                  <a:srgbClr val="FFFFFF"/>
                </a:solidFill>
              </a:rPr>
            </a:br>
            <a:endParaRPr lang="nl-NL">
              <a:solidFill>
                <a:srgbClr val="FFFFFF"/>
              </a:solidFill>
            </a:endParaRPr>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288" y="4621073"/>
            <a:ext cx="3414486" cy="1768667"/>
          </a:xfrm>
          <a:prstGeom prst="rect">
            <a:avLst/>
          </a:prstGeom>
        </p:spPr>
      </p:pic>
      <p:pic>
        <p:nvPicPr>
          <p:cNvPr id="16" name="Afbeelding 15" descr="Afbeelding met tekst, schermopname, tekenfilm, logo&#10;&#10;Automatisch gegenereerde beschrijving">
            <a:extLst>
              <a:ext uri="{FF2B5EF4-FFF2-40B4-BE49-F238E27FC236}">
                <a16:creationId xmlns:a16="http://schemas.microsoft.com/office/drawing/2014/main" id="{9198BE3D-2DD2-84DF-8B31-A850E3B98C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63598"/>
            <a:ext cx="6074406" cy="5864807"/>
          </a:xfrm>
          <a:prstGeom prst="rect">
            <a:avLst/>
          </a:prstGeom>
        </p:spPr>
      </p:pic>
    </p:spTree>
    <p:extLst>
      <p:ext uri="{BB962C8B-B14F-4D97-AF65-F5344CB8AC3E}">
        <p14:creationId xmlns:p14="http://schemas.microsoft.com/office/powerpoint/2010/main" val="260863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diagram&#10;&#10;Automatisch gegenereerde beschrijving">
            <a:extLst>
              <a:ext uri="{FF2B5EF4-FFF2-40B4-BE49-F238E27FC236}">
                <a16:creationId xmlns:a16="http://schemas.microsoft.com/office/drawing/2014/main" id="{C00B84FC-C7B8-351C-4FF7-0DB5B2BCD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5047" y="1808462"/>
            <a:ext cx="8976953" cy="5049536"/>
          </a:xfrm>
          <a:prstGeom prst="rect">
            <a:avLst/>
          </a:prstGeom>
        </p:spPr>
      </p:pic>
      <p:sp>
        <p:nvSpPr>
          <p:cNvPr id="4" name="Tijdelijke aanduiding voor dianummer 3"/>
          <p:cNvSpPr>
            <a:spLocks noGrp="1"/>
          </p:cNvSpPr>
          <p:nvPr>
            <p:ph type="sldNum" sz="quarter" idx="4294967295"/>
          </p:nvPr>
        </p:nvSpPr>
        <p:spPr/>
        <p:txBody>
          <a:bodyPr/>
          <a:lstStyle/>
          <a:p>
            <a:fld id="{2ACDB467-7873-4513-AFB0-64C93AB0D52A}" type="slidenum">
              <a:rPr lang="nl-NL" smtClean="0"/>
              <a:pPr/>
              <a:t>10</a:t>
            </a:fld>
            <a:endParaRPr lang="nl-NL"/>
          </a:p>
        </p:txBody>
      </p:sp>
      <p:sp>
        <p:nvSpPr>
          <p:cNvPr id="3" name="Titel 2"/>
          <p:cNvSpPr>
            <a:spLocks noGrp="1"/>
          </p:cNvSpPr>
          <p:nvPr>
            <p:ph type="title"/>
          </p:nvPr>
        </p:nvSpPr>
        <p:spPr/>
        <p:txBody>
          <a:bodyPr/>
          <a:lstStyle/>
          <a:p>
            <a:r>
              <a:rPr lang="nl-NL"/>
              <a:t>De registratieobjecten</a:t>
            </a:r>
          </a:p>
        </p:txBody>
      </p:sp>
      <p:sp>
        <p:nvSpPr>
          <p:cNvPr id="6" name="Tijdelijke aanduiding voor voettekst 5"/>
          <p:cNvSpPr>
            <a:spLocks noGrp="1"/>
          </p:cNvSpPr>
          <p:nvPr>
            <p:ph type="ftr" sz="quarter" idx="3"/>
          </p:nvPr>
        </p:nvSpPr>
        <p:spPr/>
        <p:txBody>
          <a:bodyPr/>
          <a:lstStyle/>
          <a:p>
            <a:r>
              <a:rPr lang="nl-NL"/>
              <a:t>Basispresentaties | BRO in vogelvlucht</a:t>
            </a:r>
          </a:p>
        </p:txBody>
      </p:sp>
      <p:sp>
        <p:nvSpPr>
          <p:cNvPr id="8" name="Tijdelijke aanduiding voor inhoud 7"/>
          <p:cNvSpPr>
            <a:spLocks noGrp="1"/>
          </p:cNvSpPr>
          <p:nvPr>
            <p:ph idx="1"/>
          </p:nvPr>
        </p:nvSpPr>
        <p:spPr>
          <a:xfrm>
            <a:off x="633411" y="1808464"/>
            <a:ext cx="5003799" cy="1809380"/>
          </a:xfrm>
        </p:spPr>
        <p:txBody>
          <a:bodyPr numCol="1">
            <a:normAutofit/>
          </a:bodyPr>
          <a:lstStyle/>
          <a:p>
            <a:pPr marL="0" indent="0">
              <a:lnSpc>
                <a:spcPct val="120000"/>
              </a:lnSpc>
              <a:buNone/>
            </a:pPr>
            <a:r>
              <a:rPr lang="nl-NL" sz="2300"/>
              <a:t>De BRO registreert gegevens die afkomstig zijn van objecten als sondering, boormonster of grondwaterstandmeting.</a:t>
            </a:r>
          </a:p>
        </p:txBody>
      </p:sp>
    </p:spTree>
    <p:extLst>
      <p:ext uri="{BB962C8B-B14F-4D97-AF65-F5344CB8AC3E}">
        <p14:creationId xmlns:p14="http://schemas.microsoft.com/office/powerpoint/2010/main" val="2859414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a:t>De registratieobjecten </a:t>
            </a:r>
            <a:br>
              <a:rPr lang="nl-NL"/>
            </a:br>
            <a:r>
              <a:rPr lang="nl-NL" sz="2400"/>
              <a:t>Niet in de BRO</a:t>
            </a:r>
            <a:endParaRPr lang="nl-NL"/>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11</a:t>
            </a:fld>
            <a:endParaRPr lang="nl-NL"/>
          </a:p>
        </p:txBody>
      </p:sp>
      <p:sp>
        <p:nvSpPr>
          <p:cNvPr id="8" name="Tijdelijke aanduiding voor voettekst 7"/>
          <p:cNvSpPr>
            <a:spLocks noGrp="1"/>
          </p:cNvSpPr>
          <p:nvPr>
            <p:ph type="ftr" sz="quarter" idx="3"/>
          </p:nvPr>
        </p:nvSpPr>
        <p:spPr/>
        <p:txBody>
          <a:bodyPr/>
          <a:lstStyle/>
          <a:p>
            <a:r>
              <a:rPr lang="nl-NL"/>
              <a:t>Basispresentaties | BRO in vogelvlucht</a:t>
            </a:r>
          </a:p>
        </p:txBody>
      </p:sp>
      <p:sp>
        <p:nvSpPr>
          <p:cNvPr id="9" name="Tekstvak 8"/>
          <p:cNvSpPr txBox="1"/>
          <p:nvPr/>
        </p:nvSpPr>
        <p:spPr>
          <a:xfrm>
            <a:off x="931024" y="2394065"/>
            <a:ext cx="11260975" cy="1862048"/>
          </a:xfrm>
          <a:prstGeom prst="rect">
            <a:avLst/>
          </a:prstGeom>
          <a:noFill/>
        </p:spPr>
        <p:txBody>
          <a:bodyPr wrap="square" rtlCol="0">
            <a:spAutoFit/>
          </a:bodyPr>
          <a:lstStyle/>
          <a:p>
            <a:r>
              <a:rPr lang="nl-NL" sz="2300"/>
              <a:t>In de BRO zijn </a:t>
            </a:r>
            <a:r>
              <a:rPr lang="nl-NL" sz="2300" u="sng"/>
              <a:t>niet</a:t>
            </a:r>
            <a:r>
              <a:rPr lang="nl-NL" sz="2300"/>
              <a:t> opgenomen:</a:t>
            </a:r>
          </a:p>
          <a:p>
            <a:endParaRPr lang="nl-NL" sz="2300"/>
          </a:p>
          <a:p>
            <a:pPr marL="342900" indent="-342900">
              <a:buFont typeface="Arial" panose="020B0604020202020204" pitchFamily="34" charset="0"/>
              <a:buChar char="•"/>
            </a:pPr>
            <a:r>
              <a:rPr lang="nl-NL" sz="2300"/>
              <a:t>Ondergrondse structuren zoals parkeergarages (wél in BGT en BAG)</a:t>
            </a:r>
            <a:br>
              <a:rPr lang="nl-NL" sz="2300"/>
            </a:br>
            <a:endParaRPr lang="nl-NL" sz="2300"/>
          </a:p>
          <a:p>
            <a:pPr marL="342900" indent="-342900">
              <a:buFont typeface="Arial" panose="020B0604020202020204" pitchFamily="34" charset="0"/>
              <a:buChar char="•"/>
            </a:pPr>
            <a:r>
              <a:rPr lang="nl-NL" sz="2300"/>
              <a:t>Kabels en leidingen (wél in WIBON)</a:t>
            </a:r>
          </a:p>
        </p:txBody>
      </p:sp>
    </p:spTree>
    <p:extLst>
      <p:ext uri="{BB962C8B-B14F-4D97-AF65-F5344CB8AC3E}">
        <p14:creationId xmlns:p14="http://schemas.microsoft.com/office/powerpoint/2010/main" val="1946980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De registratieobjecten </a:t>
            </a:r>
            <a:br>
              <a:rPr lang="nl-NL"/>
            </a:br>
            <a:r>
              <a:rPr lang="nl-NL" sz="2400"/>
              <a:t>De planning</a:t>
            </a:r>
          </a:p>
        </p:txBody>
      </p:sp>
      <p:sp>
        <p:nvSpPr>
          <p:cNvPr id="4" name="Tijdelijke aanduiding voor dianummer 3"/>
          <p:cNvSpPr>
            <a:spLocks noGrp="1"/>
          </p:cNvSpPr>
          <p:nvPr>
            <p:ph type="sldNum" sz="quarter" idx="12"/>
          </p:nvPr>
        </p:nvSpPr>
        <p:spPr/>
        <p:txBody>
          <a:bodyPr/>
          <a:lstStyle/>
          <a:p>
            <a:fld id="{2ACDB467-7873-4513-AFB0-64C93AB0D52A}" type="slidenum">
              <a:rPr lang="nl-NL" smtClean="0"/>
              <a:pPr/>
              <a:t>12</a:t>
            </a:fld>
            <a:endParaRPr lang="nl-NL"/>
          </a:p>
        </p:txBody>
      </p:sp>
      <p:sp>
        <p:nvSpPr>
          <p:cNvPr id="9" name="Tijdelijke aanduiding voor voettekst 8"/>
          <p:cNvSpPr>
            <a:spLocks noGrp="1"/>
          </p:cNvSpPr>
          <p:nvPr>
            <p:ph type="ftr" sz="quarter" idx="3"/>
          </p:nvPr>
        </p:nvSpPr>
        <p:spPr/>
        <p:txBody>
          <a:bodyPr/>
          <a:lstStyle/>
          <a:p>
            <a:r>
              <a:rPr lang="nl-NL"/>
              <a:t>Basispresentaties | BRO in vogelvlucht</a:t>
            </a:r>
          </a:p>
        </p:txBody>
      </p:sp>
      <p:pic>
        <p:nvPicPr>
          <p:cNvPr id="3" name="Afbeelding 2" descr="Afbeelding met tekst, schermopname, Lettertype, nummer&#10;&#10;Automatisch gegenereerde beschrijving">
            <a:extLst>
              <a:ext uri="{FF2B5EF4-FFF2-40B4-BE49-F238E27FC236}">
                <a16:creationId xmlns:a16="http://schemas.microsoft.com/office/drawing/2014/main" id="{A2D92F4B-41F3-8DCC-21EF-8FAE56EB17E8}"/>
              </a:ext>
            </a:extLst>
          </p:cNvPr>
          <p:cNvPicPr>
            <a:picLocks noChangeAspect="1"/>
          </p:cNvPicPr>
          <p:nvPr/>
        </p:nvPicPr>
        <p:blipFill>
          <a:blip r:embed="rId3"/>
          <a:stretch>
            <a:fillRect/>
          </a:stretch>
        </p:blipFill>
        <p:spPr>
          <a:xfrm>
            <a:off x="3865791" y="1863533"/>
            <a:ext cx="7599769" cy="4271920"/>
          </a:xfrm>
          <a:prstGeom prst="rect">
            <a:avLst/>
          </a:prstGeom>
        </p:spPr>
      </p:pic>
    </p:spTree>
    <p:extLst>
      <p:ext uri="{BB962C8B-B14F-4D97-AF65-F5344CB8AC3E}">
        <p14:creationId xmlns:p14="http://schemas.microsoft.com/office/powerpoint/2010/main" val="1308787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4000"/>
              <a:t>Nu actueel: Milieukwaliteit</a:t>
            </a:r>
            <a:endParaRPr lang="nl-NL" sz="2700"/>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13</a:t>
            </a:fld>
            <a:endParaRPr lang="nl-NL"/>
          </a:p>
        </p:txBody>
      </p:sp>
      <p:sp>
        <p:nvSpPr>
          <p:cNvPr id="9" name="Tijdelijke aanduiding voor voettekst 8"/>
          <p:cNvSpPr>
            <a:spLocks noGrp="1"/>
          </p:cNvSpPr>
          <p:nvPr>
            <p:ph type="ftr" sz="quarter" idx="3"/>
          </p:nvPr>
        </p:nvSpPr>
        <p:spPr/>
        <p:txBody>
          <a:bodyPr/>
          <a:lstStyle/>
          <a:p>
            <a:r>
              <a:rPr lang="nl-NL"/>
              <a:t>Basispresentaties | BRO in vogelvlucht</a:t>
            </a:r>
          </a:p>
        </p:txBody>
      </p:sp>
      <p:pic>
        <p:nvPicPr>
          <p:cNvPr id="2050" name="Picture 2">
            <a:extLst>
              <a:ext uri="{FF2B5EF4-FFF2-40B4-BE49-F238E27FC236}">
                <a16:creationId xmlns:a16="http://schemas.microsoft.com/office/drawing/2014/main" id="{91E33E7F-EBDD-7742-76A2-D1207B617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00" y="493114"/>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4">
            <a:extLst>
              <a:ext uri="{FF2B5EF4-FFF2-40B4-BE49-F238E27FC236}">
                <a16:creationId xmlns:a16="http://schemas.microsoft.com/office/drawing/2014/main" id="{96F1890D-D646-1021-CCE2-A8F844A18A70}"/>
              </a:ext>
            </a:extLst>
          </p:cNvPr>
          <p:cNvSpPr>
            <a:spLocks noGrp="1"/>
          </p:cNvSpPr>
          <p:nvPr>
            <p:ph idx="1"/>
          </p:nvPr>
        </p:nvSpPr>
        <p:spPr>
          <a:xfrm>
            <a:off x="635000" y="2000560"/>
            <a:ext cx="8715168" cy="4220853"/>
          </a:xfrm>
        </p:spPr>
        <p:txBody>
          <a:bodyPr vert="horz" lIns="91440" tIns="45720" rIns="91440" bIns="45720" numCol="1" spcCol="468000" rtlCol="0" anchor="t">
            <a:noAutofit/>
          </a:bodyPr>
          <a:lstStyle/>
          <a:p>
            <a:pPr marL="0" indent="0">
              <a:lnSpc>
                <a:spcPct val="100000"/>
              </a:lnSpc>
              <a:buNone/>
            </a:pPr>
            <a:r>
              <a:rPr lang="nl-NL" sz="2300" b="0" i="0">
                <a:solidFill>
                  <a:srgbClr val="222222"/>
                </a:solidFill>
                <a:effectLst/>
                <a:latin typeface="Verdana"/>
                <a:ea typeface="Verdana"/>
              </a:rPr>
              <a:t>Overal waar professioneel gegraven wordt, is Milieukwaliteit aan de orde.</a:t>
            </a:r>
            <a:endParaRPr lang="en-US">
              <a:ea typeface="Verdana"/>
            </a:endParaRPr>
          </a:p>
          <a:p>
            <a:pPr marL="0" indent="0">
              <a:lnSpc>
                <a:spcPct val="100000"/>
              </a:lnSpc>
              <a:buNone/>
            </a:pPr>
            <a:r>
              <a:rPr lang="nl-NL" sz="2300">
                <a:solidFill>
                  <a:srgbClr val="222222"/>
                </a:solidFill>
                <a:latin typeface="Verdana"/>
                <a:ea typeface="Verdana"/>
              </a:rPr>
              <a:t>Je moet weten hoe het staat met de Milieukwaliteit van de bodem voor</a:t>
            </a:r>
            <a:r>
              <a:rPr lang="nl-NL" sz="2300" b="0" i="0">
                <a:solidFill>
                  <a:srgbClr val="222222"/>
                </a:solidFill>
                <a:effectLst/>
                <a:latin typeface="Verdana"/>
                <a:ea typeface="Verdana"/>
              </a:rPr>
              <a:t>:</a:t>
            </a:r>
            <a:r>
              <a:rPr lang="nl-NL" sz="2300">
                <a:solidFill>
                  <a:srgbClr val="222222"/>
                </a:solidFill>
                <a:latin typeface="Verdana"/>
                <a:ea typeface="Verdana"/>
              </a:rPr>
              <a:t> </a:t>
            </a:r>
            <a:endParaRPr lang="nl-NL" sz="2300" b="0" i="0">
              <a:solidFill>
                <a:srgbClr val="222222"/>
              </a:solidFill>
              <a:effectLst/>
              <a:latin typeface="Verdana"/>
              <a:ea typeface="Verdana"/>
            </a:endParaRPr>
          </a:p>
          <a:p>
            <a:pPr marL="629920" lvl="1" indent="-316230">
              <a:lnSpc>
                <a:spcPct val="100000"/>
              </a:lnSpc>
            </a:pPr>
            <a:r>
              <a:rPr lang="nl-NL" sz="1800">
                <a:solidFill>
                  <a:srgbClr val="222222"/>
                </a:solidFill>
                <a:latin typeface="Verdana"/>
                <a:ea typeface="Verdana"/>
              </a:rPr>
              <a:t>V</a:t>
            </a:r>
            <a:r>
              <a:rPr lang="nl-NL" sz="1800" b="0" i="0">
                <a:solidFill>
                  <a:srgbClr val="222222"/>
                </a:solidFill>
                <a:effectLst/>
                <a:latin typeface="Verdana"/>
                <a:ea typeface="Verdana"/>
              </a:rPr>
              <a:t>eiligheid van medewerkers op de werklocatie (</a:t>
            </a:r>
            <a:r>
              <a:rPr lang="nl-NL" sz="1800" b="0" i="0" err="1">
                <a:solidFill>
                  <a:srgbClr val="222222"/>
                </a:solidFill>
                <a:effectLst/>
                <a:latin typeface="Verdana"/>
                <a:ea typeface="Verdana"/>
              </a:rPr>
              <a:t>ARBO-wetgeving</a:t>
            </a:r>
            <a:r>
              <a:rPr lang="nl-NL" sz="1800" b="0" i="0">
                <a:solidFill>
                  <a:srgbClr val="222222"/>
                </a:solidFill>
                <a:effectLst/>
                <a:latin typeface="Verdana"/>
                <a:ea typeface="Verdana"/>
              </a:rPr>
              <a:t>)</a:t>
            </a:r>
          </a:p>
          <a:p>
            <a:pPr marL="629920" lvl="1" indent="-316230">
              <a:lnSpc>
                <a:spcPct val="100000"/>
              </a:lnSpc>
            </a:pPr>
            <a:r>
              <a:rPr lang="nl-NL" sz="1800">
                <a:solidFill>
                  <a:srgbClr val="222222"/>
                </a:solidFill>
                <a:latin typeface="Verdana"/>
                <a:ea typeface="Verdana"/>
              </a:rPr>
              <a:t>Onderzoek voor ruimtelijke plannen:</a:t>
            </a:r>
            <a:r>
              <a:rPr lang="nl-NL" sz="1800" b="0" i="0">
                <a:solidFill>
                  <a:srgbClr val="222222"/>
                </a:solidFill>
                <a:effectLst/>
                <a:latin typeface="Verdana"/>
                <a:ea typeface="Verdana"/>
              </a:rPr>
              <a:t> wat kan waar</a:t>
            </a:r>
          </a:p>
          <a:p>
            <a:pPr marL="629920" lvl="1" indent="-316230">
              <a:lnSpc>
                <a:spcPct val="100000"/>
              </a:lnSpc>
            </a:pPr>
            <a:r>
              <a:rPr lang="nl-NL" sz="1800" b="0" i="0">
                <a:solidFill>
                  <a:srgbClr val="222222"/>
                </a:solidFill>
                <a:effectLst/>
                <a:latin typeface="Verdana"/>
                <a:ea typeface="Verdana"/>
              </a:rPr>
              <a:t>Wat te doen met de grond die vrijkomt bij werkzaamheden</a:t>
            </a:r>
            <a:br>
              <a:rPr lang="nl-NL" sz="1800" b="0" i="0">
                <a:effectLst/>
                <a:latin typeface="Verdana"/>
              </a:rPr>
            </a:br>
            <a:endParaRPr lang="nl-NL" sz="2300" b="0" i="0">
              <a:solidFill>
                <a:srgbClr val="222222"/>
              </a:solidFill>
              <a:effectLst/>
              <a:latin typeface="Verdana"/>
              <a:ea typeface="Verdana"/>
            </a:endParaRPr>
          </a:p>
          <a:p>
            <a:pPr marL="0" indent="0">
              <a:lnSpc>
                <a:spcPct val="100000"/>
              </a:lnSpc>
              <a:buNone/>
            </a:pPr>
            <a:r>
              <a:rPr lang="nl-NL" sz="2300">
                <a:solidFill>
                  <a:srgbClr val="222222"/>
                </a:solidFill>
                <a:latin typeface="Verdana"/>
                <a:ea typeface="Verdana"/>
              </a:rPr>
              <a:t>Dit type onderzoek komt dus redelijk vaak voor.</a:t>
            </a:r>
          </a:p>
          <a:p>
            <a:pPr marL="0" indent="0">
              <a:lnSpc>
                <a:spcPct val="100000"/>
              </a:lnSpc>
              <a:buNone/>
            </a:pPr>
            <a:r>
              <a:rPr lang="nl-NL" sz="1600">
                <a:solidFill>
                  <a:schemeClr val="tx2"/>
                </a:solidFill>
                <a:latin typeface="Verdana"/>
                <a:ea typeface="Verdana"/>
              </a:rPr>
              <a:t>De wettelijke invoering van de registratieobjecten Milieukwaliteit is 1 januari 2025.</a:t>
            </a:r>
            <a:endParaRPr lang="nl-NL" sz="1600">
              <a:solidFill>
                <a:schemeClr val="tx2"/>
              </a:solidFill>
              <a:ea typeface="Verdana"/>
            </a:endParaRPr>
          </a:p>
        </p:txBody>
      </p:sp>
    </p:spTree>
    <p:extLst>
      <p:ext uri="{BB962C8B-B14F-4D97-AF65-F5344CB8AC3E}">
        <p14:creationId xmlns:p14="http://schemas.microsoft.com/office/powerpoint/2010/main" val="2373040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4000"/>
              <a:t>Grondwatermonitoring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14</a:t>
            </a:fld>
            <a:endParaRPr lang="nl-NL"/>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78734" y="554478"/>
            <a:ext cx="2979853" cy="2979853"/>
          </a:xfrm>
          <a:prstGeom prst="rect">
            <a:avLst/>
          </a:prstGeom>
        </p:spPr>
      </p:pic>
      <p:sp>
        <p:nvSpPr>
          <p:cNvPr id="7" name="Tekstvak 6"/>
          <p:cNvSpPr txBox="1"/>
          <p:nvPr/>
        </p:nvSpPr>
        <p:spPr>
          <a:xfrm>
            <a:off x="635000" y="2044404"/>
            <a:ext cx="9905539" cy="3631763"/>
          </a:xfrm>
          <a:prstGeom prst="rect">
            <a:avLst/>
          </a:prstGeom>
          <a:noFill/>
        </p:spPr>
        <p:txBody>
          <a:bodyPr wrap="square" rtlCol="0">
            <a:spAutoFit/>
          </a:bodyPr>
          <a:lstStyle/>
          <a:p>
            <a:r>
              <a:rPr lang="nl-NL" sz="2300"/>
              <a:t>Grondwaterbeheersing is van vitaal belang </a:t>
            </a:r>
            <a:br>
              <a:rPr lang="nl-NL" sz="2300"/>
            </a:br>
            <a:r>
              <a:rPr lang="nl-NL" sz="2300"/>
              <a:t>voor ons land. Het grondwater wordt daarom </a:t>
            </a:r>
            <a:br>
              <a:rPr lang="nl-NL" sz="2300"/>
            </a:br>
            <a:r>
              <a:rPr lang="nl-NL" sz="2300"/>
              <a:t>in Nederland nauwgezet gemonitord.</a:t>
            </a:r>
            <a:br>
              <a:rPr lang="nl-NL" sz="2300"/>
            </a:br>
            <a:endParaRPr lang="nl-NL" sz="2300"/>
          </a:p>
          <a:p>
            <a:r>
              <a:rPr lang="nl-NL" sz="2300"/>
              <a:t>We volgen de toestand van het grondwater over langere tijd:</a:t>
            </a:r>
            <a:br>
              <a:rPr lang="nl-NL" sz="2300"/>
            </a:br>
            <a:endParaRPr lang="nl-NL" sz="2300"/>
          </a:p>
          <a:p>
            <a:pPr marL="285750" indent="-285750">
              <a:buFont typeface="Arial" panose="020B0604020202020204" pitchFamily="34" charset="0"/>
              <a:buChar char="•"/>
            </a:pPr>
            <a:r>
              <a:rPr lang="nl-NL" sz="2300"/>
              <a:t>Wat is de hoeveelheid bruikbaar grondwater: grondwaterstand (kwantiteit) </a:t>
            </a:r>
          </a:p>
          <a:p>
            <a:pPr marL="285750" indent="-285750">
              <a:buFont typeface="Arial" panose="020B0604020202020204" pitchFamily="34" charset="0"/>
              <a:buChar char="•"/>
            </a:pPr>
            <a:r>
              <a:rPr lang="nl-NL" sz="2300"/>
              <a:t>Wat is de kwaliteit ervan: samenstelling van het grondwater (kwaliteit)</a:t>
            </a:r>
          </a:p>
        </p:txBody>
      </p:sp>
      <p:sp>
        <p:nvSpPr>
          <p:cNvPr id="9" name="Tijdelijke aanduiding voor voettekst 8"/>
          <p:cNvSpPr>
            <a:spLocks noGrp="1"/>
          </p:cNvSpPr>
          <p:nvPr>
            <p:ph type="ftr" sz="quarter" idx="3"/>
          </p:nvPr>
        </p:nvSpPr>
        <p:spPr/>
        <p:txBody>
          <a:bodyPr/>
          <a:lstStyle/>
          <a:p>
            <a:r>
              <a:rPr lang="nl-NL"/>
              <a:t>Basispresentaties | BRO in vogelvlucht</a:t>
            </a:r>
          </a:p>
        </p:txBody>
      </p:sp>
    </p:spTree>
    <p:extLst>
      <p:ext uri="{BB962C8B-B14F-4D97-AF65-F5344CB8AC3E}">
        <p14:creationId xmlns:p14="http://schemas.microsoft.com/office/powerpoint/2010/main" val="3030271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4000"/>
              <a:t>Bodem- en grondonderzoek</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15</a:t>
            </a:fld>
            <a:endParaRPr lang="nl-NL"/>
          </a:p>
        </p:txBody>
      </p:sp>
      <p:pic>
        <p:nvPicPr>
          <p:cNvPr id="6" name="Tijdelijke aanduiding voor inhoud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05095" y="620982"/>
            <a:ext cx="2953492" cy="2953492"/>
          </a:xfrm>
        </p:spPr>
      </p:pic>
      <p:sp>
        <p:nvSpPr>
          <p:cNvPr id="8" name="Tijdelijke aanduiding voor voettekst 7"/>
          <p:cNvSpPr>
            <a:spLocks noGrp="1"/>
          </p:cNvSpPr>
          <p:nvPr>
            <p:ph type="ftr" sz="quarter" idx="3"/>
          </p:nvPr>
        </p:nvSpPr>
        <p:spPr/>
        <p:txBody>
          <a:bodyPr/>
          <a:lstStyle/>
          <a:p>
            <a:r>
              <a:rPr lang="nl-NL"/>
              <a:t>Basispresentaties | BRO in vogelvlucht</a:t>
            </a:r>
          </a:p>
        </p:txBody>
      </p:sp>
      <p:sp>
        <p:nvSpPr>
          <p:cNvPr id="2" name="Tekstvak 1"/>
          <p:cNvSpPr txBox="1"/>
          <p:nvPr/>
        </p:nvSpPr>
        <p:spPr>
          <a:xfrm>
            <a:off x="635000" y="2524836"/>
            <a:ext cx="7758373" cy="3200876"/>
          </a:xfrm>
          <a:prstGeom prst="rect">
            <a:avLst/>
          </a:prstGeom>
          <a:noFill/>
        </p:spPr>
        <p:txBody>
          <a:bodyPr wrap="square" rtlCol="0">
            <a:spAutoFit/>
          </a:bodyPr>
          <a:lstStyle/>
          <a:p>
            <a:r>
              <a:rPr lang="nl-NL" sz="2300"/>
              <a:t>Bodem- en grondonderzoek levert gegevens op over opbouw, eigenschappen en </a:t>
            </a:r>
            <a:r>
              <a:rPr lang="nl-NL" sz="2300" err="1"/>
              <a:t>ontstaans-geschiedenis</a:t>
            </a:r>
            <a:r>
              <a:rPr lang="nl-NL" sz="2300"/>
              <a:t> van de bodem en ondergrond.</a:t>
            </a:r>
          </a:p>
          <a:p>
            <a:endParaRPr lang="nl-NL" sz="2300"/>
          </a:p>
          <a:p>
            <a:r>
              <a:rPr lang="nl-NL" sz="2300"/>
              <a:t>Bijvoorbeeld voor inschatten van mogelijkheden en risico’s bij het realiseren van projecten in de grond-, weg- en waterbouw, of voor het onderhoud van bestaande infrastructuur. </a:t>
            </a:r>
          </a:p>
          <a:p>
            <a:endParaRPr lang="nl-NL"/>
          </a:p>
        </p:txBody>
      </p:sp>
    </p:spTree>
    <p:extLst>
      <p:ext uri="{BB962C8B-B14F-4D97-AF65-F5344CB8AC3E}">
        <p14:creationId xmlns:p14="http://schemas.microsoft.com/office/powerpoint/2010/main" val="237138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28611" y="598516"/>
            <a:ext cx="2929977" cy="2929977"/>
          </a:xfrm>
          <a:prstGeom prst="rect">
            <a:avLst/>
          </a:prstGeom>
        </p:spPr>
      </p:pic>
      <p:sp>
        <p:nvSpPr>
          <p:cNvPr id="3" name="Titel 2"/>
          <p:cNvSpPr>
            <a:spLocks noGrp="1"/>
          </p:cNvSpPr>
          <p:nvPr>
            <p:ph type="title"/>
          </p:nvPr>
        </p:nvSpPr>
        <p:spPr/>
        <p:txBody>
          <a:bodyPr>
            <a:normAutofit/>
          </a:bodyPr>
          <a:lstStyle/>
          <a:p>
            <a:r>
              <a:rPr lang="nl-NL"/>
              <a:t>Modellen</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16</a:t>
            </a:fld>
            <a:endParaRPr lang="nl-NL"/>
          </a:p>
        </p:txBody>
      </p:sp>
      <p:sp>
        <p:nvSpPr>
          <p:cNvPr id="5" name="Tijdelijke aanduiding voor voettekst 4"/>
          <p:cNvSpPr>
            <a:spLocks noGrp="1"/>
          </p:cNvSpPr>
          <p:nvPr>
            <p:ph type="ftr" sz="quarter" idx="3"/>
          </p:nvPr>
        </p:nvSpPr>
        <p:spPr/>
        <p:txBody>
          <a:bodyPr/>
          <a:lstStyle/>
          <a:p>
            <a:r>
              <a:rPr lang="nl-NL"/>
              <a:t>BRO Basispresentaties | BRO in vogelvlucht</a:t>
            </a:r>
          </a:p>
        </p:txBody>
      </p:sp>
      <p:sp>
        <p:nvSpPr>
          <p:cNvPr id="8" name="Tekstvak 7"/>
          <p:cNvSpPr txBox="1"/>
          <p:nvPr/>
        </p:nvSpPr>
        <p:spPr>
          <a:xfrm>
            <a:off x="634999" y="1989637"/>
            <a:ext cx="10735365" cy="4339650"/>
          </a:xfrm>
          <a:prstGeom prst="rect">
            <a:avLst/>
          </a:prstGeom>
          <a:noFill/>
        </p:spPr>
        <p:txBody>
          <a:bodyPr wrap="square" lIns="91440" tIns="45720" rIns="91440" bIns="45720" rtlCol="0" anchor="t">
            <a:spAutoFit/>
          </a:bodyPr>
          <a:lstStyle/>
          <a:p>
            <a:r>
              <a:rPr lang="nl-NL" sz="2300"/>
              <a:t>Een model is een schematische weergave </a:t>
            </a:r>
            <a:br>
              <a:rPr lang="nl-NL" sz="2300"/>
            </a:br>
            <a:r>
              <a:rPr lang="nl-NL" sz="2300"/>
              <a:t>en een voorspelling van de werkelijkheid op basis van </a:t>
            </a:r>
          </a:p>
          <a:p>
            <a:r>
              <a:rPr lang="nl-NL" sz="2300"/>
              <a:t>bekende (meet)gegevens. Denk aan een </a:t>
            </a:r>
            <a:br>
              <a:rPr lang="nl-NL" sz="2300"/>
            </a:br>
            <a:r>
              <a:rPr lang="nl-NL" sz="2300"/>
              <a:t>kansberekening of weersvoorspelling:  </a:t>
            </a:r>
            <a:br>
              <a:rPr lang="nl-NL" sz="2300"/>
            </a:br>
            <a:r>
              <a:rPr lang="nl-NL" sz="2300"/>
              <a:t>er is altijd onzekerheid.</a:t>
            </a:r>
          </a:p>
          <a:p>
            <a:endParaRPr lang="nl-NL" sz="2300"/>
          </a:p>
          <a:p>
            <a:r>
              <a:rPr lang="nl-NL" sz="2300" i="1"/>
              <a:t>Expertise is nodig om de gegevens en visualisaties goed te interpreteren</a:t>
            </a:r>
          </a:p>
          <a:p>
            <a:endParaRPr lang="nl-NL" sz="2300"/>
          </a:p>
          <a:p>
            <a:r>
              <a:rPr lang="nl-NL" sz="2300"/>
              <a:t>Modellen worden ingezet om, vaak in 3D, goed in de ondergrond te kunnen kijken. Dit is nodig voor alle opgaven die daar gepland worden.</a:t>
            </a:r>
          </a:p>
          <a:p>
            <a:r>
              <a:rPr lang="nl-NL" sz="2300">
                <a:solidFill>
                  <a:schemeClr val="tx2"/>
                </a:solidFill>
                <a:ea typeface="Verdana"/>
              </a:rPr>
              <a:t>De BRO heeft voor gebruikers ook speciale 3D-webservices.</a:t>
            </a:r>
          </a:p>
        </p:txBody>
      </p:sp>
    </p:spTree>
    <p:extLst>
      <p:ext uri="{BB962C8B-B14F-4D97-AF65-F5344CB8AC3E}">
        <p14:creationId xmlns:p14="http://schemas.microsoft.com/office/powerpoint/2010/main" val="1580670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728" y="1265413"/>
            <a:ext cx="6526329" cy="4596806"/>
          </a:xfrm>
          <a:prstGeom prst="rect">
            <a:avLst/>
          </a:prstGeom>
        </p:spPr>
      </p:pic>
      <p:sp>
        <p:nvSpPr>
          <p:cNvPr id="4" name="Tijdelijke aanduiding voor dianummer 3"/>
          <p:cNvSpPr>
            <a:spLocks noGrp="1"/>
          </p:cNvSpPr>
          <p:nvPr>
            <p:ph type="sldNum" sz="quarter" idx="4294967295"/>
          </p:nvPr>
        </p:nvSpPr>
        <p:spPr/>
        <p:txBody>
          <a:bodyPr/>
          <a:lstStyle/>
          <a:p>
            <a:fld id="{2ACDB467-7873-4513-AFB0-64C93AB0D52A}" type="slidenum">
              <a:rPr lang="nl-NL" smtClean="0"/>
              <a:pPr/>
              <a:t>17</a:t>
            </a:fld>
            <a:endParaRPr lang="nl-NL"/>
          </a:p>
        </p:txBody>
      </p:sp>
      <p:sp>
        <p:nvSpPr>
          <p:cNvPr id="7" name="Titel 1"/>
          <p:cNvSpPr txBox="1">
            <a:spLocks/>
          </p:cNvSpPr>
          <p:nvPr/>
        </p:nvSpPr>
        <p:spPr bwMode="auto">
          <a:xfrm>
            <a:off x="304800" y="235869"/>
            <a:ext cx="1149985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pPr defTabSz="914400"/>
            <a:r>
              <a:rPr lang="nl-NL" b="1" kern="0">
                <a:solidFill>
                  <a:schemeClr val="bg1"/>
                </a:solidFill>
              </a:rPr>
              <a:t>Kansen met de BRO</a:t>
            </a:r>
          </a:p>
        </p:txBody>
      </p:sp>
      <p:sp>
        <p:nvSpPr>
          <p:cNvPr id="8" name="Tijdelijke aanduiding voor inhoud 2"/>
          <p:cNvSpPr txBox="1">
            <a:spLocks/>
          </p:cNvSpPr>
          <p:nvPr/>
        </p:nvSpPr>
        <p:spPr>
          <a:xfrm>
            <a:off x="831273" y="2522013"/>
            <a:ext cx="6864925" cy="3177946"/>
          </a:xfrm>
          <a:prstGeom prst="rect">
            <a:avLst/>
          </a:prstGeom>
        </p:spPr>
        <p:txBody>
          <a:bodyPr vert="horz" lIns="91440" tIns="45720" rIns="91440" bIns="45720" numCol="1" spcCol="468000" rtlCol="0">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lnSpc>
                <a:spcPct val="100000"/>
              </a:lnSpc>
            </a:pPr>
            <a:r>
              <a:rPr lang="nl-NL" sz="2300"/>
              <a:t>Hoe meer inzicht in de ondergrond, hoe beter de basis voor plan- en besluitvorming.</a:t>
            </a:r>
            <a:br>
              <a:rPr lang="nl-NL" sz="2300"/>
            </a:br>
            <a:endParaRPr lang="nl-NL" sz="2300"/>
          </a:p>
          <a:p>
            <a:pPr>
              <a:lnSpc>
                <a:spcPct val="100000"/>
              </a:lnSpc>
            </a:pPr>
            <a:r>
              <a:rPr lang="nl-NL" sz="2300"/>
              <a:t>Goed datagebruik is daarom randvoorwaarde bij (grote) projecten.</a:t>
            </a:r>
          </a:p>
          <a:p>
            <a:pPr>
              <a:buFont typeface="Arial" panose="020B0604020202020204" pitchFamily="34" charset="0"/>
              <a:buChar char="•"/>
            </a:pPr>
            <a:endParaRPr lang="nl-NL"/>
          </a:p>
          <a:p>
            <a:pPr marL="0" indent="0">
              <a:buFont typeface="Verdana" panose="020B0604030504040204" pitchFamily="34" charset="0"/>
              <a:buNone/>
            </a:pPr>
            <a:endParaRPr lang="nl-NL"/>
          </a:p>
          <a:p>
            <a:endParaRPr lang="nl-NL"/>
          </a:p>
        </p:txBody>
      </p:sp>
      <p:sp>
        <p:nvSpPr>
          <p:cNvPr id="11" name="Tijdelijke aanduiding voor voettekst 10"/>
          <p:cNvSpPr>
            <a:spLocks noGrp="1"/>
          </p:cNvSpPr>
          <p:nvPr>
            <p:ph type="ftr" sz="quarter" idx="3"/>
          </p:nvPr>
        </p:nvSpPr>
        <p:spPr/>
        <p:txBody>
          <a:bodyPr/>
          <a:lstStyle/>
          <a:p>
            <a:r>
              <a:rPr lang="nl-NL"/>
              <a:t>Basispresentaties | BRO in vogelvlucht</a:t>
            </a:r>
          </a:p>
        </p:txBody>
      </p:sp>
      <p:sp>
        <p:nvSpPr>
          <p:cNvPr id="5" name="Tekstvak 4"/>
          <p:cNvSpPr txBox="1"/>
          <p:nvPr/>
        </p:nvSpPr>
        <p:spPr>
          <a:xfrm>
            <a:off x="8368748" y="5862219"/>
            <a:ext cx="2961861" cy="584775"/>
          </a:xfrm>
          <a:prstGeom prst="rect">
            <a:avLst/>
          </a:prstGeom>
          <a:noFill/>
        </p:spPr>
        <p:txBody>
          <a:bodyPr wrap="square" rtlCol="0">
            <a:spAutoFit/>
          </a:bodyPr>
          <a:lstStyle/>
          <a:p>
            <a:r>
              <a:rPr lang="nl-NL" sz="1600"/>
              <a:t>3D model GeoTOP, Brabant en Noord-Limburg</a:t>
            </a:r>
          </a:p>
        </p:txBody>
      </p:sp>
      <p:sp>
        <p:nvSpPr>
          <p:cNvPr id="12" name="Titel 2"/>
          <p:cNvSpPr>
            <a:spLocks noGrp="1"/>
          </p:cNvSpPr>
          <p:nvPr>
            <p:ph type="title"/>
          </p:nvPr>
        </p:nvSpPr>
        <p:spPr>
          <a:xfrm>
            <a:off x="635000" y="1052513"/>
            <a:ext cx="10923588" cy="948047"/>
          </a:xfrm>
        </p:spPr>
        <p:txBody>
          <a:bodyPr/>
          <a:lstStyle/>
          <a:p>
            <a:r>
              <a:rPr lang="nl-NL"/>
              <a:t>BRO in de praktijk</a:t>
            </a:r>
          </a:p>
        </p:txBody>
      </p:sp>
    </p:spTree>
    <p:extLst>
      <p:ext uri="{BB962C8B-B14F-4D97-AF65-F5344CB8AC3E}">
        <p14:creationId xmlns:p14="http://schemas.microsoft.com/office/powerpoint/2010/main" val="3425303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BRO in de praktijk</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18</a:t>
            </a:fld>
            <a:endParaRPr lang="nl-NL"/>
          </a:p>
        </p:txBody>
      </p:sp>
      <p:sp>
        <p:nvSpPr>
          <p:cNvPr id="6" name="Tekstvak 5"/>
          <p:cNvSpPr txBox="1"/>
          <p:nvPr/>
        </p:nvSpPr>
        <p:spPr>
          <a:xfrm>
            <a:off x="635001" y="2327564"/>
            <a:ext cx="10923588" cy="1071062"/>
          </a:xfrm>
          <a:prstGeom prst="rect">
            <a:avLst/>
          </a:prstGeom>
          <a:noFill/>
        </p:spPr>
        <p:txBody>
          <a:bodyPr wrap="square" rtlCol="0">
            <a:spAutoFit/>
          </a:bodyPr>
          <a:lstStyle/>
          <a:p>
            <a:pPr>
              <a:lnSpc>
                <a:spcPct val="120000"/>
              </a:lnSpc>
            </a:pPr>
            <a:r>
              <a:rPr lang="nl-NL" sz="2300" err="1"/>
              <a:t>Lekdijk</a:t>
            </a:r>
            <a:r>
              <a:rPr lang="nl-NL" sz="2300"/>
              <a:t> in model GeoTOP		</a:t>
            </a:r>
            <a:r>
              <a:rPr lang="nl-NL" sz="2300" err="1"/>
              <a:t>Lekdijk</a:t>
            </a:r>
            <a:r>
              <a:rPr lang="nl-NL" sz="2300"/>
              <a:t> in GIS-omgeving</a:t>
            </a:r>
          </a:p>
          <a:p>
            <a:endParaRPr lang="nl-NL"/>
          </a:p>
          <a:p>
            <a:endParaRPr lang="nl-NL"/>
          </a:p>
        </p:txBody>
      </p:sp>
      <p:sp>
        <p:nvSpPr>
          <p:cNvPr id="8" name="Tijdelijke aanduiding voor voettekst 7"/>
          <p:cNvSpPr>
            <a:spLocks noGrp="1"/>
          </p:cNvSpPr>
          <p:nvPr>
            <p:ph type="ftr" sz="quarter" idx="3"/>
          </p:nvPr>
        </p:nvSpPr>
        <p:spPr/>
        <p:txBody>
          <a:bodyPr/>
          <a:lstStyle/>
          <a:p>
            <a:r>
              <a:rPr lang="nl-NL"/>
              <a:t>Basispresentaties | BRO in vogelvlucht</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03" y="3280525"/>
            <a:ext cx="5164017" cy="2604136"/>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9833" y="3278293"/>
            <a:ext cx="5217649" cy="2606367"/>
          </a:xfrm>
          <a:prstGeom prst="rect">
            <a:avLst/>
          </a:prstGeom>
        </p:spPr>
      </p:pic>
    </p:spTree>
    <p:extLst>
      <p:ext uri="{BB962C8B-B14F-4D97-AF65-F5344CB8AC3E}">
        <p14:creationId xmlns:p14="http://schemas.microsoft.com/office/powerpoint/2010/main" val="126695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sz="4000"/>
              <a:t>BRO in de praktijk</a:t>
            </a:r>
            <a:br>
              <a:rPr lang="nl-NL"/>
            </a:br>
            <a:r>
              <a:rPr lang="nl-NL" sz="2700"/>
              <a:t>Praktijkvoorbeeld Amsterdam Amstelstad</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19</a:t>
            </a:fld>
            <a:endParaRPr lang="nl-NL"/>
          </a:p>
        </p:txBody>
      </p:sp>
      <p:sp>
        <p:nvSpPr>
          <p:cNvPr id="6" name="Tekstvak 5"/>
          <p:cNvSpPr txBox="1"/>
          <p:nvPr/>
        </p:nvSpPr>
        <p:spPr>
          <a:xfrm>
            <a:off x="635001" y="2327564"/>
            <a:ext cx="10923588" cy="3785652"/>
          </a:xfrm>
          <a:prstGeom prst="rect">
            <a:avLst/>
          </a:prstGeom>
          <a:noFill/>
        </p:spPr>
        <p:txBody>
          <a:bodyPr wrap="square" rtlCol="0">
            <a:spAutoFit/>
          </a:bodyPr>
          <a:lstStyle/>
          <a:p>
            <a:r>
              <a:rPr lang="nl-NL" sz="2400" b="1"/>
              <a:t>Aanleg nieuw warmtenet  </a:t>
            </a:r>
          </a:p>
          <a:p>
            <a:br>
              <a:rPr lang="nl-NL" sz="2400"/>
            </a:br>
            <a:r>
              <a:rPr lang="nl-NL" sz="2400"/>
              <a:t>Aanname: de ondergrond is zondermeer geschikt voor bodemenergiesystemen (WKO)</a:t>
            </a:r>
          </a:p>
          <a:p>
            <a:endParaRPr lang="nl-NL" sz="2400"/>
          </a:p>
          <a:p>
            <a:r>
              <a:rPr lang="nl-NL" sz="2400"/>
              <a:t>Conclusie uit de 3D-modellen van de ondergrond (BRO 3D </a:t>
            </a:r>
            <a:r>
              <a:rPr lang="nl-NL" sz="2400" err="1"/>
              <a:t>webservices</a:t>
            </a:r>
            <a:r>
              <a:rPr lang="nl-NL" sz="2400"/>
              <a:t>, </a:t>
            </a:r>
            <a:r>
              <a:rPr lang="nl-NL" sz="2400" err="1"/>
              <a:t>GeoTOP</a:t>
            </a:r>
            <a:r>
              <a:rPr lang="nl-NL" sz="2400"/>
              <a:t> en REGIS):</a:t>
            </a:r>
          </a:p>
          <a:p>
            <a:pPr marL="285750" indent="-285750">
              <a:buFont typeface="Arial" panose="020B0604020202020204" pitchFamily="34" charset="0"/>
              <a:buChar char="•"/>
            </a:pPr>
            <a:r>
              <a:rPr lang="nl-NL" sz="2400"/>
              <a:t>Ondergrond blijkt variabeler van samenstelling dan gedacht</a:t>
            </a:r>
          </a:p>
          <a:p>
            <a:pPr marL="285750" indent="-285750">
              <a:buFont typeface="Arial" panose="020B0604020202020204" pitchFamily="34" charset="0"/>
              <a:buChar char="•"/>
            </a:pPr>
            <a:r>
              <a:rPr lang="nl-NL" sz="2400"/>
              <a:t>Daarom opnieuw bepalen hoe de open bodemenergie-systemen efficiënt kunnen worden aangelegd en op elkaar worden afgestemd</a:t>
            </a:r>
          </a:p>
        </p:txBody>
      </p:sp>
      <p:sp>
        <p:nvSpPr>
          <p:cNvPr id="8" name="Tijdelijke aanduiding voor voettekst 7"/>
          <p:cNvSpPr>
            <a:spLocks noGrp="1"/>
          </p:cNvSpPr>
          <p:nvPr>
            <p:ph type="ftr" sz="quarter" idx="3"/>
          </p:nvPr>
        </p:nvSpPr>
        <p:spPr/>
        <p:txBody>
          <a:bodyPr/>
          <a:lstStyle/>
          <a:p>
            <a:r>
              <a:rPr lang="nl-NL"/>
              <a:t>Basispresentaties | BRO in vogelvlucht</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4489" y="148495"/>
            <a:ext cx="3615461" cy="2356031"/>
          </a:xfrm>
          <a:prstGeom prst="rect">
            <a:avLst/>
          </a:prstGeom>
        </p:spPr>
      </p:pic>
    </p:spTree>
    <p:extLst>
      <p:ext uri="{BB962C8B-B14F-4D97-AF65-F5344CB8AC3E}">
        <p14:creationId xmlns:p14="http://schemas.microsoft.com/office/powerpoint/2010/main" val="105425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294967295"/>
          </p:nvPr>
        </p:nvSpPr>
        <p:spPr/>
        <p:txBody>
          <a:bodyPr/>
          <a:lstStyle/>
          <a:p>
            <a:r>
              <a:rPr lang="nl-NL"/>
              <a:t>2</a:t>
            </a:r>
          </a:p>
        </p:txBody>
      </p:sp>
      <p:sp>
        <p:nvSpPr>
          <p:cNvPr id="8" name="Tijdelijke aanduiding voor inhoud 2"/>
          <p:cNvSpPr>
            <a:spLocks noGrp="1"/>
          </p:cNvSpPr>
          <p:nvPr>
            <p:ph idx="1"/>
          </p:nvPr>
        </p:nvSpPr>
        <p:spPr>
          <a:xfrm>
            <a:off x="832513" y="1897039"/>
            <a:ext cx="10863618" cy="4117999"/>
          </a:xfrm>
        </p:spPr>
        <p:txBody>
          <a:bodyPr numCol="1">
            <a:normAutofit/>
          </a:bodyPr>
          <a:lstStyle/>
          <a:p>
            <a:pPr>
              <a:lnSpc>
                <a:spcPct val="100000"/>
              </a:lnSpc>
              <a:buFont typeface="Arial" panose="020B0604020202020204" pitchFamily="34" charset="0"/>
              <a:buChar char="•"/>
            </a:pPr>
            <a:r>
              <a:rPr lang="nl-NL" sz="2300"/>
              <a:t>Over de BRO</a:t>
            </a:r>
          </a:p>
          <a:p>
            <a:pPr>
              <a:lnSpc>
                <a:spcPct val="100000"/>
              </a:lnSpc>
              <a:buFont typeface="Arial" panose="020B0604020202020204" pitchFamily="34" charset="0"/>
              <a:buChar char="•"/>
            </a:pPr>
            <a:r>
              <a:rPr lang="nl-NL" sz="2300"/>
              <a:t>De rollen </a:t>
            </a:r>
          </a:p>
          <a:p>
            <a:pPr>
              <a:lnSpc>
                <a:spcPct val="100000"/>
              </a:lnSpc>
              <a:buFont typeface="Arial" panose="020B0604020202020204" pitchFamily="34" charset="0"/>
              <a:buChar char="•"/>
            </a:pPr>
            <a:r>
              <a:rPr lang="nl-NL" sz="2300"/>
              <a:t>De Wet Bro</a:t>
            </a:r>
          </a:p>
          <a:p>
            <a:pPr>
              <a:lnSpc>
                <a:spcPct val="100000"/>
              </a:lnSpc>
              <a:buFont typeface="Arial" panose="020B0604020202020204" pitchFamily="34" charset="0"/>
              <a:buChar char="•"/>
            </a:pPr>
            <a:r>
              <a:rPr lang="nl-NL" sz="2300"/>
              <a:t>De registratieobjecten</a:t>
            </a:r>
          </a:p>
          <a:p>
            <a:pPr>
              <a:lnSpc>
                <a:spcPct val="100000"/>
              </a:lnSpc>
              <a:buFont typeface="Arial" panose="020B0604020202020204" pitchFamily="34" charset="0"/>
              <a:buChar char="•"/>
            </a:pPr>
            <a:r>
              <a:rPr lang="nl-NL" sz="2300"/>
              <a:t>BRO 3D </a:t>
            </a:r>
            <a:r>
              <a:rPr lang="nl-NL" sz="2300" err="1"/>
              <a:t>webservices</a:t>
            </a:r>
            <a:endParaRPr lang="nl-NL" sz="2300"/>
          </a:p>
          <a:p>
            <a:pPr>
              <a:lnSpc>
                <a:spcPct val="100000"/>
              </a:lnSpc>
              <a:buFont typeface="Arial" panose="020B0604020202020204" pitchFamily="34" charset="0"/>
              <a:buChar char="•"/>
            </a:pPr>
            <a:r>
              <a:rPr lang="nl-NL" sz="2300"/>
              <a:t>BRO in de praktijk</a:t>
            </a:r>
          </a:p>
          <a:p>
            <a:endParaRPr lang="nl-NL" sz="2300"/>
          </a:p>
        </p:txBody>
      </p:sp>
      <p:sp>
        <p:nvSpPr>
          <p:cNvPr id="7" name="Titel 1"/>
          <p:cNvSpPr>
            <a:spLocks noGrp="1"/>
          </p:cNvSpPr>
          <p:nvPr>
            <p:ph type="title"/>
          </p:nvPr>
        </p:nvSpPr>
        <p:spPr>
          <a:xfrm>
            <a:off x="832512" y="1112836"/>
            <a:ext cx="10863619" cy="492125"/>
          </a:xfrm>
        </p:spPr>
        <p:txBody>
          <a:bodyPr>
            <a:noAutofit/>
          </a:bodyPr>
          <a:lstStyle/>
          <a:p>
            <a:r>
              <a:rPr lang="nl-NL"/>
              <a:t>Inhoud</a:t>
            </a:r>
          </a:p>
        </p:txBody>
      </p:sp>
      <p:sp>
        <p:nvSpPr>
          <p:cNvPr id="2" name="Tijdelijke aanduiding voor voettekst 1"/>
          <p:cNvSpPr>
            <a:spLocks noGrp="1"/>
          </p:cNvSpPr>
          <p:nvPr>
            <p:ph type="ftr" sz="quarter" idx="3"/>
          </p:nvPr>
        </p:nvSpPr>
        <p:spPr/>
        <p:txBody>
          <a:bodyPr/>
          <a:lstStyle/>
          <a:p>
            <a:r>
              <a:rPr lang="nl-NL"/>
              <a:t>Basispresentaties | BRO in vogelvlucht</a:t>
            </a:r>
          </a:p>
        </p:txBody>
      </p:sp>
    </p:spTree>
    <p:extLst>
      <p:ext uri="{BB962C8B-B14F-4D97-AF65-F5344CB8AC3E}">
        <p14:creationId xmlns:p14="http://schemas.microsoft.com/office/powerpoint/2010/main" val="2462461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6075" y="1052513"/>
            <a:ext cx="10166776" cy="5719368"/>
          </a:xfrm>
          <a:prstGeom prst="rect">
            <a:avLst/>
          </a:prstGeom>
        </p:spPr>
      </p:pic>
      <p:sp>
        <p:nvSpPr>
          <p:cNvPr id="3" name="Titel 2"/>
          <p:cNvSpPr>
            <a:spLocks noGrp="1"/>
          </p:cNvSpPr>
          <p:nvPr>
            <p:ph type="title"/>
          </p:nvPr>
        </p:nvSpPr>
        <p:spPr/>
        <p:txBody>
          <a:bodyPr>
            <a:normAutofit/>
          </a:bodyPr>
          <a:lstStyle/>
          <a:p>
            <a:r>
              <a:rPr lang="nl-NL"/>
              <a:t>BRO in de praktijk</a:t>
            </a:r>
            <a:br>
              <a:rPr lang="nl-NL"/>
            </a:br>
            <a:r>
              <a:rPr lang="nl-NL" sz="2400"/>
              <a:t>Het ketenproces</a:t>
            </a:r>
            <a:endParaRPr lang="nl-NL"/>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20</a:t>
            </a:fld>
            <a:endParaRPr lang="nl-NL"/>
          </a:p>
        </p:txBody>
      </p:sp>
      <p:sp>
        <p:nvSpPr>
          <p:cNvPr id="5" name="Tijdelijke aanduiding voor voettekst 4"/>
          <p:cNvSpPr>
            <a:spLocks noGrp="1"/>
          </p:cNvSpPr>
          <p:nvPr>
            <p:ph type="ftr" sz="quarter" idx="3"/>
          </p:nvPr>
        </p:nvSpPr>
        <p:spPr/>
        <p:txBody>
          <a:bodyPr/>
          <a:lstStyle/>
          <a:p>
            <a:r>
              <a:rPr lang="nl-NL"/>
              <a:t>Basispresentaties | BRO in vogelvlucht</a:t>
            </a:r>
          </a:p>
        </p:txBody>
      </p:sp>
    </p:spTree>
    <p:extLst>
      <p:ext uri="{BB962C8B-B14F-4D97-AF65-F5344CB8AC3E}">
        <p14:creationId xmlns:p14="http://schemas.microsoft.com/office/powerpoint/2010/main" val="2393588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rotWithShape="1">
          <a:blip r:embed="rId3">
            <a:extLst>
              <a:ext uri="{28A0092B-C50C-407E-A947-70E740481C1C}">
                <a14:useLocalDpi xmlns:a14="http://schemas.microsoft.com/office/drawing/2010/main" val="0"/>
              </a:ext>
            </a:extLst>
          </a:blip>
          <a:srcRect r="59572" b="38751"/>
          <a:stretch/>
        </p:blipFill>
        <p:spPr>
          <a:xfrm>
            <a:off x="635000" y="2378303"/>
            <a:ext cx="3024164" cy="3465366"/>
          </a:xfrm>
        </p:spPr>
      </p:pic>
      <p:sp>
        <p:nvSpPr>
          <p:cNvPr id="3" name="Titel 2"/>
          <p:cNvSpPr>
            <a:spLocks noGrp="1"/>
          </p:cNvSpPr>
          <p:nvPr>
            <p:ph type="title"/>
          </p:nvPr>
        </p:nvSpPr>
        <p:spPr/>
        <p:txBody>
          <a:bodyPr>
            <a:normAutofit/>
          </a:bodyPr>
          <a:lstStyle/>
          <a:p>
            <a:r>
              <a:rPr lang="nl-NL"/>
              <a:t>BRO in de praktijk</a:t>
            </a:r>
            <a:br>
              <a:rPr lang="nl-NL"/>
            </a:br>
            <a:r>
              <a:rPr lang="nl-NL" sz="2400"/>
              <a:t>Thema’s waarbij de ondergrond een rol speelt</a:t>
            </a:r>
            <a:endParaRPr lang="nl-NL"/>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21</a:t>
            </a:fld>
            <a:endParaRPr lang="nl-NL"/>
          </a:p>
        </p:txBody>
      </p:sp>
      <p:sp>
        <p:nvSpPr>
          <p:cNvPr id="5" name="Tijdelijke aanduiding voor voettekst 4"/>
          <p:cNvSpPr>
            <a:spLocks noGrp="1"/>
          </p:cNvSpPr>
          <p:nvPr>
            <p:ph type="ftr" sz="quarter" idx="3"/>
          </p:nvPr>
        </p:nvSpPr>
        <p:spPr/>
        <p:txBody>
          <a:bodyPr/>
          <a:lstStyle/>
          <a:p>
            <a:r>
              <a:rPr lang="nl-NL"/>
              <a:t>Basispresentaties | BRO in vogelvlucht</a:t>
            </a:r>
          </a:p>
        </p:txBody>
      </p:sp>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l="54415" t="26412" b="12297"/>
          <a:stretch/>
        </p:blipFill>
        <p:spPr>
          <a:xfrm>
            <a:off x="8111437" y="2550583"/>
            <a:ext cx="3445563" cy="3465366"/>
          </a:xfrm>
          <a:prstGeom prst="rect">
            <a:avLst/>
          </a:prstGeom>
        </p:spPr>
      </p:pic>
      <p:pic>
        <p:nvPicPr>
          <p:cNvPr id="2" name="Afbeelding 1"/>
          <p:cNvPicPr>
            <a:picLocks noChangeAspect="1"/>
          </p:cNvPicPr>
          <p:nvPr/>
        </p:nvPicPr>
        <p:blipFill>
          <a:blip r:embed="rId4"/>
          <a:stretch>
            <a:fillRect/>
          </a:stretch>
        </p:blipFill>
        <p:spPr>
          <a:xfrm>
            <a:off x="4343152" y="2312771"/>
            <a:ext cx="3404245" cy="3831498"/>
          </a:xfrm>
          <a:prstGeom prst="rect">
            <a:avLst/>
          </a:prstGeom>
        </p:spPr>
      </p:pic>
    </p:spTree>
    <p:extLst>
      <p:ext uri="{BB962C8B-B14F-4D97-AF65-F5344CB8AC3E}">
        <p14:creationId xmlns:p14="http://schemas.microsoft.com/office/powerpoint/2010/main" val="421169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294967295"/>
          </p:nvPr>
        </p:nvSpPr>
        <p:spPr/>
        <p:txBody>
          <a:bodyPr/>
          <a:lstStyle/>
          <a:p>
            <a:r>
              <a:rPr lang="nl-NL"/>
              <a:t>2</a:t>
            </a:r>
          </a:p>
        </p:txBody>
      </p:sp>
      <p:pic>
        <p:nvPicPr>
          <p:cNvPr id="3" name="Onlinemedia 2" title="De waarde van 3D beleidsvorming voor onze nationale ruimtelijke ordening">
            <a:hlinkClick r:id="" action="ppaction://media"/>
            <a:extLst>
              <a:ext uri="{FF2B5EF4-FFF2-40B4-BE49-F238E27FC236}">
                <a16:creationId xmlns:a16="http://schemas.microsoft.com/office/drawing/2014/main" id="{7A52CED6-DF88-7CE6-5DB7-6A4E7A00E5E2}"/>
              </a:ext>
            </a:extLst>
          </p:cNvPr>
          <p:cNvPicPr>
            <a:picLocks noGrp="1" noRot="1" noChangeAspect="1"/>
          </p:cNvPicPr>
          <p:nvPr>
            <p:ph idx="1"/>
            <a:videoFile r:link="rId1"/>
          </p:nvPr>
        </p:nvPicPr>
        <p:blipFill>
          <a:blip r:embed="rId4"/>
          <a:stretch>
            <a:fillRect/>
          </a:stretch>
        </p:blipFill>
        <p:spPr>
          <a:xfrm>
            <a:off x="3336464" y="2610679"/>
            <a:ext cx="5523633" cy="3482346"/>
          </a:xfrm>
        </p:spPr>
      </p:pic>
      <p:sp>
        <p:nvSpPr>
          <p:cNvPr id="7" name="Titel 1"/>
          <p:cNvSpPr>
            <a:spLocks noGrp="1"/>
          </p:cNvSpPr>
          <p:nvPr>
            <p:ph type="title"/>
          </p:nvPr>
        </p:nvSpPr>
        <p:spPr>
          <a:xfrm>
            <a:off x="832512" y="1112836"/>
            <a:ext cx="10863619" cy="492125"/>
          </a:xfrm>
        </p:spPr>
        <p:txBody>
          <a:bodyPr>
            <a:noAutofit/>
          </a:bodyPr>
          <a:lstStyle/>
          <a:p>
            <a:r>
              <a:rPr lang="nl-NL"/>
              <a:t>De waarde van 3D beleidsvorming voor onze nationale ruimtelijke ordening</a:t>
            </a:r>
          </a:p>
        </p:txBody>
      </p:sp>
      <p:sp>
        <p:nvSpPr>
          <p:cNvPr id="2" name="Tijdelijke aanduiding voor voettekst 1"/>
          <p:cNvSpPr>
            <a:spLocks noGrp="1"/>
          </p:cNvSpPr>
          <p:nvPr>
            <p:ph type="ftr" sz="quarter" idx="3"/>
          </p:nvPr>
        </p:nvSpPr>
        <p:spPr/>
        <p:txBody>
          <a:bodyPr/>
          <a:lstStyle/>
          <a:p>
            <a:r>
              <a:rPr lang="nl-NL"/>
              <a:t>Basispresentaties | BRO in vogelvlucht</a:t>
            </a:r>
          </a:p>
        </p:txBody>
      </p:sp>
    </p:spTree>
    <p:extLst>
      <p:ext uri="{BB962C8B-B14F-4D97-AF65-F5344CB8AC3E}">
        <p14:creationId xmlns:p14="http://schemas.microsoft.com/office/powerpoint/2010/main" val="141277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nl-NL"/>
              <a:t>Over de BRO</a:t>
            </a:r>
            <a:br>
              <a:rPr lang="nl-NL"/>
            </a:br>
            <a:br>
              <a:rPr lang="nl-NL"/>
            </a:br>
            <a:endParaRPr lang="nl-NL"/>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4</a:t>
            </a:fld>
            <a:endParaRPr lang="nl-NL"/>
          </a:p>
        </p:txBody>
      </p:sp>
      <p:sp>
        <p:nvSpPr>
          <p:cNvPr id="9" name="Tijdelijke aanduiding voor voettekst 8"/>
          <p:cNvSpPr>
            <a:spLocks noGrp="1"/>
          </p:cNvSpPr>
          <p:nvPr>
            <p:ph type="ftr" sz="quarter" idx="3"/>
          </p:nvPr>
        </p:nvSpPr>
        <p:spPr/>
        <p:txBody>
          <a:bodyPr/>
          <a:lstStyle/>
          <a:p>
            <a:r>
              <a:rPr lang="nl-NL"/>
              <a:t>Basispresentaties | BRO in vogelvlucht</a:t>
            </a:r>
          </a:p>
        </p:txBody>
      </p:sp>
      <p:sp>
        <p:nvSpPr>
          <p:cNvPr id="2" name="Rechthoek 1"/>
          <p:cNvSpPr/>
          <p:nvPr/>
        </p:nvSpPr>
        <p:spPr>
          <a:xfrm>
            <a:off x="633412" y="2000560"/>
            <a:ext cx="8124686" cy="4109843"/>
          </a:xfrm>
          <a:prstGeom prst="rect">
            <a:avLst/>
          </a:prstGeom>
        </p:spPr>
        <p:txBody>
          <a:bodyPr wrap="square">
            <a:spAutoFit/>
          </a:bodyPr>
          <a:lstStyle/>
          <a:p>
            <a:pPr>
              <a:lnSpc>
                <a:spcPct val="107000"/>
              </a:lnSpc>
              <a:spcAft>
                <a:spcPts val="0"/>
              </a:spcAft>
            </a:pPr>
            <a:r>
              <a:rPr lang="nl-NL" sz="2400" b="1">
                <a:latin typeface="Verdana" panose="020B0604030504040204" pitchFamily="34" charset="0"/>
                <a:ea typeface="Calibri" panose="020F0502020204030204" pitchFamily="34" charset="0"/>
                <a:cs typeface="ArialMT"/>
              </a:rPr>
              <a:t>Het is druk in de ondergrond!</a:t>
            </a:r>
          </a:p>
          <a:p>
            <a:pPr>
              <a:lnSpc>
                <a:spcPct val="107000"/>
              </a:lnSpc>
              <a:spcAft>
                <a:spcPts val="0"/>
              </a:spcAft>
            </a:pPr>
            <a:endParaRPr lang="nl-NL" sz="2400">
              <a:latin typeface="Verdana" panose="020B0604030504040204" pitchFamily="34" charset="0"/>
              <a:ea typeface="Calibri" panose="020F0502020204030204" pitchFamily="34" charset="0"/>
              <a:cs typeface="ArialMT"/>
            </a:endParaRPr>
          </a:p>
          <a:p>
            <a:pPr>
              <a:lnSpc>
                <a:spcPct val="107000"/>
              </a:lnSpc>
              <a:spcAft>
                <a:spcPts val="0"/>
              </a:spcAft>
            </a:pPr>
            <a:r>
              <a:rPr lang="nl-NL" sz="2300">
                <a:latin typeface="Verdana" panose="020B0604030504040204" pitchFamily="34" charset="0"/>
                <a:ea typeface="Calibri" panose="020F0502020204030204" pitchFamily="34" charset="0"/>
                <a:cs typeface="Times New Roman" panose="02020603050405020304" pitchFamily="18" charset="0"/>
              </a:rPr>
              <a:t>Maatschappelijke opgaven:</a:t>
            </a:r>
          </a:p>
          <a:p>
            <a:pPr marL="342900" indent="-342900">
              <a:lnSpc>
                <a:spcPct val="107000"/>
              </a:lnSpc>
              <a:spcAft>
                <a:spcPts val="0"/>
              </a:spcAft>
              <a:buClr>
                <a:schemeClr val="tx2"/>
              </a:buClr>
              <a:buFont typeface="Arial" panose="020B0604020202020204" pitchFamily="34" charset="0"/>
              <a:buChar char="•"/>
            </a:pPr>
            <a:r>
              <a:rPr lang="nl-NL" sz="2300">
                <a:latin typeface="Verdana" panose="020B0604030504040204" pitchFamily="34" charset="0"/>
                <a:ea typeface="Calibri" panose="020F0502020204030204" pitchFamily="34" charset="0"/>
                <a:cs typeface="Times New Roman" panose="02020603050405020304" pitchFamily="18" charset="0"/>
              </a:rPr>
              <a:t>Klimaatadaptatie en energietransitie</a:t>
            </a:r>
          </a:p>
          <a:p>
            <a:pPr marL="342900" indent="-342900">
              <a:lnSpc>
                <a:spcPct val="107000"/>
              </a:lnSpc>
              <a:spcAft>
                <a:spcPts val="0"/>
              </a:spcAft>
              <a:buClr>
                <a:schemeClr val="tx2"/>
              </a:buClr>
              <a:buFont typeface="Arial" panose="020B0604020202020204" pitchFamily="34" charset="0"/>
              <a:buChar char="•"/>
            </a:pPr>
            <a:r>
              <a:rPr lang="nl-NL" sz="2300">
                <a:latin typeface="Verdana" panose="020B0604030504040204" pitchFamily="34" charset="0"/>
                <a:ea typeface="Calibri" panose="020F0502020204030204" pitchFamily="34" charset="0"/>
                <a:cs typeface="Times New Roman" panose="02020603050405020304" pitchFamily="18" charset="0"/>
              </a:rPr>
              <a:t>Sterke en klimaatbestendige steden en regio’s</a:t>
            </a:r>
          </a:p>
          <a:p>
            <a:pPr marL="342900" indent="-342900">
              <a:lnSpc>
                <a:spcPct val="107000"/>
              </a:lnSpc>
              <a:spcAft>
                <a:spcPts val="0"/>
              </a:spcAft>
              <a:buClr>
                <a:schemeClr val="tx2"/>
              </a:buClr>
              <a:buFont typeface="Arial" panose="020B0604020202020204" pitchFamily="34" charset="0"/>
              <a:buChar char="•"/>
            </a:pPr>
            <a:r>
              <a:rPr lang="nl-NL" sz="2300">
                <a:latin typeface="Verdana" panose="020B0604030504040204" pitchFamily="34" charset="0"/>
                <a:ea typeface="Calibri" panose="020F0502020204030204" pitchFamily="34" charset="0"/>
                <a:cs typeface="Times New Roman" panose="02020603050405020304" pitchFamily="18" charset="0"/>
              </a:rPr>
              <a:t>Duurzame economische groei</a:t>
            </a:r>
          </a:p>
          <a:p>
            <a:pPr marL="342900" indent="-342900">
              <a:lnSpc>
                <a:spcPct val="107000"/>
              </a:lnSpc>
              <a:spcAft>
                <a:spcPts val="0"/>
              </a:spcAft>
              <a:buClr>
                <a:schemeClr val="tx2"/>
              </a:buClr>
              <a:buFont typeface="Arial" panose="020B0604020202020204" pitchFamily="34" charset="0"/>
              <a:buChar char="•"/>
            </a:pPr>
            <a:r>
              <a:rPr lang="nl-NL" sz="2300">
                <a:latin typeface="Verdana" panose="020B0604030504040204" pitchFamily="34" charset="0"/>
                <a:ea typeface="Calibri" panose="020F0502020204030204" pitchFamily="34" charset="0"/>
                <a:cs typeface="Times New Roman" panose="02020603050405020304" pitchFamily="18" charset="0"/>
              </a:rPr>
              <a:t>Toekomstbestendig landelijk gebied</a:t>
            </a:r>
            <a:br>
              <a:rPr lang="nl-NL" sz="1200">
                <a:latin typeface="Verdana" panose="020B0604030504040204" pitchFamily="34" charset="0"/>
                <a:ea typeface="Calibri" panose="020F0502020204030204" pitchFamily="34" charset="0"/>
                <a:cs typeface="Times New Roman" panose="02020603050405020304" pitchFamily="18" charset="0"/>
              </a:rPr>
            </a:br>
            <a:endParaRPr lang="nl-NL" sz="1200">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2300">
                <a:latin typeface="Verdana" panose="020B0604030504040204" pitchFamily="34" charset="0"/>
                <a:ea typeface="Calibri" panose="020F0502020204030204" pitchFamily="34" charset="0"/>
                <a:cs typeface="Times New Roman" panose="02020603050405020304" pitchFamily="18" charset="0"/>
              </a:rPr>
              <a:t>Fundament: betrouwbare ondergrondgegevens over</a:t>
            </a:r>
          </a:p>
          <a:p>
            <a:pPr marL="342900" indent="-342900">
              <a:lnSpc>
                <a:spcPct val="107000"/>
              </a:lnSpc>
              <a:spcAft>
                <a:spcPts val="0"/>
              </a:spcAft>
              <a:buClr>
                <a:schemeClr val="tx2"/>
              </a:buClr>
              <a:buFont typeface="Arial" panose="020B0604020202020204" pitchFamily="34" charset="0"/>
              <a:buChar char="•"/>
            </a:pPr>
            <a:r>
              <a:rPr lang="nl-NL" sz="2300">
                <a:latin typeface="Verdana" panose="020B0604030504040204" pitchFamily="34" charset="0"/>
                <a:ea typeface="Calibri" panose="020F0502020204030204" pitchFamily="34" charset="0"/>
                <a:cs typeface="Times New Roman" panose="02020603050405020304" pitchFamily="18" charset="0"/>
              </a:rPr>
              <a:t>De samenstelling van de ondergrond</a:t>
            </a:r>
          </a:p>
          <a:p>
            <a:pPr marL="342900" indent="-342900">
              <a:lnSpc>
                <a:spcPct val="107000"/>
              </a:lnSpc>
              <a:spcAft>
                <a:spcPts val="0"/>
              </a:spcAft>
              <a:buClr>
                <a:schemeClr val="tx2"/>
              </a:buClr>
              <a:buFont typeface="Arial" panose="020B0604020202020204" pitchFamily="34" charset="0"/>
              <a:buChar char="•"/>
            </a:pPr>
            <a:r>
              <a:rPr lang="nl-NL" sz="2300">
                <a:latin typeface="Verdana" panose="020B0604030504040204" pitchFamily="34" charset="0"/>
                <a:ea typeface="Calibri" panose="020F0502020204030204" pitchFamily="34" charset="0"/>
                <a:cs typeface="Times New Roman" panose="02020603050405020304" pitchFamily="18" charset="0"/>
              </a:rPr>
              <a:t>Alles wat zich in de ondergrond bevindt</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8080" y="527227"/>
            <a:ext cx="5146821" cy="5278260"/>
          </a:xfrm>
          <a:prstGeom prst="rect">
            <a:avLst/>
          </a:prstGeom>
        </p:spPr>
      </p:pic>
    </p:spTree>
    <p:extLst>
      <p:ext uri="{BB962C8B-B14F-4D97-AF65-F5344CB8AC3E}">
        <p14:creationId xmlns:p14="http://schemas.microsoft.com/office/powerpoint/2010/main" val="142153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0A0A6AF-03C5-477E-939A-E28F7E7F05EA}" type="slidenum">
              <a:rPr lang="nl-NL" smtClean="0"/>
              <a:pPr/>
              <a:t>5</a:t>
            </a:fld>
            <a:endParaRPr lang="nl-NL"/>
          </a:p>
        </p:txBody>
      </p:sp>
      <p:sp>
        <p:nvSpPr>
          <p:cNvPr id="9" name="Tijdelijke aanduiding voor voettekst 8"/>
          <p:cNvSpPr>
            <a:spLocks noGrp="1"/>
          </p:cNvSpPr>
          <p:nvPr>
            <p:ph type="ftr" sz="quarter" idx="3"/>
          </p:nvPr>
        </p:nvSpPr>
        <p:spPr/>
        <p:txBody>
          <a:bodyPr/>
          <a:lstStyle/>
          <a:p>
            <a:r>
              <a:rPr lang="nl-NL"/>
              <a:t>Basispresentaties | BRO in vogelvlucht</a:t>
            </a:r>
          </a:p>
        </p:txBody>
      </p:sp>
      <p:sp>
        <p:nvSpPr>
          <p:cNvPr id="2" name="Rechthoek 1"/>
          <p:cNvSpPr/>
          <p:nvPr/>
        </p:nvSpPr>
        <p:spPr>
          <a:xfrm>
            <a:off x="633412" y="1745796"/>
            <a:ext cx="10887075" cy="4636654"/>
          </a:xfrm>
          <a:prstGeom prst="rect">
            <a:avLst/>
          </a:prstGeom>
        </p:spPr>
        <p:txBody>
          <a:bodyPr wrap="square">
            <a:spAutoFit/>
          </a:bodyPr>
          <a:lstStyle/>
          <a:p>
            <a:pPr marL="342900" indent="-342900">
              <a:lnSpc>
                <a:spcPct val="107000"/>
              </a:lnSpc>
              <a:spcAft>
                <a:spcPts val="0"/>
              </a:spcAft>
              <a:buFont typeface="Arial" panose="020B0604020202020204" pitchFamily="34" charset="0"/>
              <a:buChar char="•"/>
            </a:pPr>
            <a:r>
              <a:rPr lang="nl-NL" sz="2300">
                <a:latin typeface="Verdana" panose="020B0604030504040204" pitchFamily="34" charset="0"/>
                <a:ea typeface="Calibri" panose="020F0502020204030204" pitchFamily="34" charset="0"/>
                <a:cs typeface="ArialMT"/>
              </a:rPr>
              <a:t>De BRO brengt informatie samen uit bestaande registers.</a:t>
            </a:r>
          </a:p>
          <a:p>
            <a:pPr marL="342900" indent="-342900">
              <a:lnSpc>
                <a:spcPct val="107000"/>
              </a:lnSpc>
              <a:spcAft>
                <a:spcPts val="0"/>
              </a:spcAft>
              <a:buFont typeface="Arial" panose="020B0604020202020204" pitchFamily="34" charset="0"/>
              <a:buChar char="•"/>
            </a:pPr>
            <a:r>
              <a:rPr lang="nl-NL" sz="2300">
                <a:latin typeface="Verdana" panose="020B0604030504040204" pitchFamily="34" charset="0"/>
                <a:ea typeface="Calibri" panose="020F0502020204030204" pitchFamily="34" charset="0"/>
                <a:cs typeface="ArialMT"/>
              </a:rPr>
              <a:t>De BRO bestaat uit gestructureerde datasets en hiervan afgeleide informatieproducten over de samenstelling van de ondergrond.</a:t>
            </a:r>
          </a:p>
          <a:p>
            <a:pPr>
              <a:lnSpc>
                <a:spcPct val="107000"/>
              </a:lnSpc>
              <a:spcAft>
                <a:spcPts val="0"/>
              </a:spcAft>
            </a:pPr>
            <a:endParaRPr lang="nl-NL" sz="2300">
              <a:latin typeface="Verdana" panose="020B0604030504040204" pitchFamily="34" charset="0"/>
              <a:ea typeface="Calibri" panose="020F0502020204030204" pitchFamily="34" charset="0"/>
              <a:cs typeface="ArialMT"/>
            </a:endParaRPr>
          </a:p>
          <a:p>
            <a:pPr>
              <a:lnSpc>
                <a:spcPct val="107000"/>
              </a:lnSpc>
              <a:spcAft>
                <a:spcPts val="0"/>
              </a:spcAft>
            </a:pPr>
            <a:r>
              <a:rPr lang="nl-NL" sz="2300">
                <a:latin typeface="Verdana" panose="020B0604030504040204" pitchFamily="34" charset="0"/>
                <a:ea typeface="Calibri" panose="020F0502020204030204" pitchFamily="34" charset="0"/>
                <a:cs typeface="ArialMT"/>
              </a:rPr>
              <a:t>Gegevens:</a:t>
            </a:r>
          </a:p>
          <a:p>
            <a:pPr marL="800100" lvl="1" indent="-342900">
              <a:lnSpc>
                <a:spcPct val="107000"/>
              </a:lnSpc>
              <a:buFont typeface="Arial" panose="020B0604020202020204" pitchFamily="34" charset="0"/>
              <a:buChar char="•"/>
            </a:pPr>
            <a:r>
              <a:rPr lang="nl-NL" sz="2300">
                <a:latin typeface="Verdana" panose="020B0604030504040204" pitchFamily="34" charset="0"/>
                <a:ea typeface="Calibri" panose="020F0502020204030204" pitchFamily="34" charset="0"/>
                <a:cs typeface="ArialMT"/>
              </a:rPr>
              <a:t>Open data</a:t>
            </a:r>
          </a:p>
          <a:p>
            <a:pPr marL="800100" lvl="1" indent="-342900">
              <a:lnSpc>
                <a:spcPct val="107000"/>
              </a:lnSpc>
              <a:buFont typeface="Arial" panose="020B0604020202020204" pitchFamily="34" charset="0"/>
              <a:buChar char="•"/>
            </a:pPr>
            <a:r>
              <a:rPr lang="nl-NL" sz="2300">
                <a:latin typeface="Verdana" panose="020B0604030504040204" pitchFamily="34" charset="0"/>
                <a:ea typeface="Calibri" panose="020F0502020204030204" pitchFamily="34" charset="0"/>
                <a:cs typeface="ArialMT"/>
              </a:rPr>
              <a:t>Vrij beschikbaar voor iedereen</a:t>
            </a:r>
          </a:p>
          <a:p>
            <a:pPr marL="800100" lvl="1" indent="-342900">
              <a:lnSpc>
                <a:spcPct val="107000"/>
              </a:lnSpc>
              <a:buFont typeface="Arial" panose="020B0604020202020204" pitchFamily="34" charset="0"/>
              <a:buChar char="•"/>
            </a:pPr>
            <a:r>
              <a:rPr lang="nl-NL" sz="2300">
                <a:latin typeface="Verdana" panose="020B0604030504040204" pitchFamily="34" charset="0"/>
                <a:ea typeface="Calibri" panose="020F0502020204030204" pitchFamily="34" charset="0"/>
                <a:cs typeface="ArialMT"/>
              </a:rPr>
              <a:t>Steeds completer, omdat overheden verplicht zijn nieuwe gegevens aan te leveren</a:t>
            </a:r>
          </a:p>
          <a:p>
            <a:pPr>
              <a:lnSpc>
                <a:spcPct val="107000"/>
              </a:lnSpc>
              <a:spcAft>
                <a:spcPts val="0"/>
              </a:spcAft>
            </a:pPr>
            <a:endParaRPr lang="nl-NL" sz="2300">
              <a:latin typeface="Verdana" panose="020B0604030504040204" pitchFamily="34" charset="0"/>
              <a:ea typeface="Calibri" panose="020F0502020204030204" pitchFamily="34" charset="0"/>
              <a:cs typeface="ArialMT"/>
            </a:endParaRPr>
          </a:p>
          <a:p>
            <a:pPr>
              <a:lnSpc>
                <a:spcPct val="107000"/>
              </a:lnSpc>
              <a:spcAft>
                <a:spcPts val="0"/>
              </a:spcAft>
            </a:pPr>
            <a:r>
              <a:rPr lang="nl-NL" sz="2300">
                <a:latin typeface="Verdana" panose="020B0604030504040204" pitchFamily="34" charset="0"/>
                <a:ea typeface="Calibri" panose="020F0502020204030204" pitchFamily="34" charset="0"/>
                <a:cs typeface="ArialMT"/>
              </a:rPr>
              <a:t>Dankzij de BRO kan de overheid efficiënter opereren en verbetert de publieke dienstverlening.</a:t>
            </a:r>
          </a:p>
        </p:txBody>
      </p:sp>
      <p:sp>
        <p:nvSpPr>
          <p:cNvPr id="7" name="Titel 2"/>
          <p:cNvSpPr>
            <a:spLocks noGrp="1"/>
          </p:cNvSpPr>
          <p:nvPr>
            <p:ph type="title"/>
          </p:nvPr>
        </p:nvSpPr>
        <p:spPr>
          <a:xfrm>
            <a:off x="635000" y="1052513"/>
            <a:ext cx="10923588" cy="532245"/>
          </a:xfrm>
        </p:spPr>
        <p:txBody>
          <a:bodyPr>
            <a:noAutofit/>
          </a:bodyPr>
          <a:lstStyle/>
          <a:p>
            <a:r>
              <a:rPr lang="nl-NL"/>
              <a:t>Over de BRO</a:t>
            </a:r>
            <a:br>
              <a:rPr lang="nl-NL"/>
            </a:br>
            <a:endParaRPr lang="nl-NL"/>
          </a:p>
        </p:txBody>
      </p:sp>
    </p:spTree>
    <p:extLst>
      <p:ext uri="{BB962C8B-B14F-4D97-AF65-F5344CB8AC3E}">
        <p14:creationId xmlns:p14="http://schemas.microsoft.com/office/powerpoint/2010/main" val="134029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3">
            <a:extLst>
              <a:ext uri="{FF2B5EF4-FFF2-40B4-BE49-F238E27FC236}">
                <a16:creationId xmlns:a16="http://schemas.microsoft.com/office/drawing/2014/main" id="{A8BB6D41-33A3-140D-386F-1AC14ECF83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113" y="970650"/>
            <a:ext cx="9005887" cy="5887350"/>
          </a:xfrm>
          <a:prstGeom prst="rect">
            <a:avLst/>
          </a:prstGeom>
        </p:spPr>
      </p:pic>
      <p:sp>
        <p:nvSpPr>
          <p:cNvPr id="4" name="Tijdelijke aanduiding voor dianummer 3"/>
          <p:cNvSpPr>
            <a:spLocks noGrp="1"/>
          </p:cNvSpPr>
          <p:nvPr>
            <p:ph type="sldNum" sz="quarter" idx="12"/>
          </p:nvPr>
        </p:nvSpPr>
        <p:spPr/>
        <p:txBody>
          <a:bodyPr/>
          <a:lstStyle/>
          <a:p>
            <a:fld id="{10A0A6AF-03C5-477E-939A-E28F7E7F05EA}" type="slidenum">
              <a:rPr lang="nl-NL" smtClean="0"/>
              <a:pPr/>
              <a:t>6</a:t>
            </a:fld>
            <a:endParaRPr lang="nl-NL"/>
          </a:p>
        </p:txBody>
      </p:sp>
      <p:sp>
        <p:nvSpPr>
          <p:cNvPr id="9" name="Tijdelijke aanduiding voor voettekst 8"/>
          <p:cNvSpPr>
            <a:spLocks noGrp="1"/>
          </p:cNvSpPr>
          <p:nvPr>
            <p:ph type="ftr" sz="quarter" idx="3"/>
          </p:nvPr>
        </p:nvSpPr>
        <p:spPr/>
        <p:txBody>
          <a:bodyPr/>
          <a:lstStyle/>
          <a:p>
            <a:r>
              <a:rPr lang="nl-NL"/>
              <a:t>Basispresentaties | BRO in vogelvlucht</a:t>
            </a:r>
          </a:p>
        </p:txBody>
      </p:sp>
      <p:sp>
        <p:nvSpPr>
          <p:cNvPr id="2" name="Rechthoek 1"/>
          <p:cNvSpPr/>
          <p:nvPr/>
        </p:nvSpPr>
        <p:spPr>
          <a:xfrm>
            <a:off x="635000" y="3005133"/>
            <a:ext cx="3222971" cy="847733"/>
          </a:xfrm>
          <a:prstGeom prst="rect">
            <a:avLst/>
          </a:prstGeom>
        </p:spPr>
        <p:txBody>
          <a:bodyPr wrap="square">
            <a:spAutoFit/>
          </a:bodyPr>
          <a:lstStyle/>
          <a:p>
            <a:pPr>
              <a:lnSpc>
                <a:spcPct val="107000"/>
              </a:lnSpc>
              <a:spcAft>
                <a:spcPts val="0"/>
              </a:spcAft>
            </a:pPr>
            <a:r>
              <a:rPr lang="nl-NL" sz="2400">
                <a:solidFill>
                  <a:schemeClr val="tx1"/>
                </a:solidFill>
              </a:rPr>
              <a:t>BRO en de andere</a:t>
            </a:r>
            <a:r>
              <a:rPr lang="nl-NL" sz="2400"/>
              <a:t> </a:t>
            </a:r>
            <a:r>
              <a:rPr lang="nl-NL" sz="2400">
                <a:solidFill>
                  <a:schemeClr val="tx1"/>
                </a:solidFill>
              </a:rPr>
              <a:t>basisregistraties</a:t>
            </a:r>
            <a:endParaRPr lang="nl-NL" sz="2300">
              <a:latin typeface="Verdana" panose="020B0604030504040204" pitchFamily="34" charset="0"/>
              <a:ea typeface="Calibri" panose="020F0502020204030204" pitchFamily="34" charset="0"/>
              <a:cs typeface="ArialMT"/>
            </a:endParaRPr>
          </a:p>
        </p:txBody>
      </p:sp>
      <p:sp>
        <p:nvSpPr>
          <p:cNvPr id="7" name="Titel 2"/>
          <p:cNvSpPr>
            <a:spLocks noGrp="1"/>
          </p:cNvSpPr>
          <p:nvPr>
            <p:ph type="title"/>
          </p:nvPr>
        </p:nvSpPr>
        <p:spPr>
          <a:xfrm>
            <a:off x="635000" y="1052513"/>
            <a:ext cx="10923588" cy="532245"/>
          </a:xfrm>
        </p:spPr>
        <p:txBody>
          <a:bodyPr>
            <a:noAutofit/>
          </a:bodyPr>
          <a:lstStyle/>
          <a:p>
            <a:r>
              <a:rPr lang="nl-NL"/>
              <a:t>Over de BRO</a:t>
            </a:r>
            <a:br>
              <a:rPr lang="nl-NL"/>
            </a:br>
            <a:endParaRPr lang="nl-NL"/>
          </a:p>
        </p:txBody>
      </p:sp>
    </p:spTree>
    <p:extLst>
      <p:ext uri="{BB962C8B-B14F-4D97-AF65-F5344CB8AC3E}">
        <p14:creationId xmlns:p14="http://schemas.microsoft.com/office/powerpoint/2010/main" val="91253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7</a:t>
            </a:fld>
            <a:endParaRPr lang="nl-NL"/>
          </a:p>
        </p:txBody>
      </p:sp>
      <p:sp>
        <p:nvSpPr>
          <p:cNvPr id="3" name="Tijdelijke aanduiding voor voettekst 2"/>
          <p:cNvSpPr>
            <a:spLocks noGrp="1"/>
          </p:cNvSpPr>
          <p:nvPr>
            <p:ph type="ftr" sz="quarter" idx="3"/>
          </p:nvPr>
        </p:nvSpPr>
        <p:spPr/>
        <p:txBody>
          <a:bodyPr/>
          <a:lstStyle/>
          <a:p>
            <a:r>
              <a:rPr lang="nl-NL"/>
              <a:t>Basispresentaties | BRO in vogelvlucht</a:t>
            </a:r>
          </a:p>
        </p:txBody>
      </p:sp>
      <p:pic>
        <p:nvPicPr>
          <p:cNvPr id="7"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16841" r="24160"/>
          <a:stretch/>
        </p:blipFill>
        <p:spPr bwMode="auto">
          <a:xfrm>
            <a:off x="10610719" y="1052513"/>
            <a:ext cx="1190497" cy="1932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6329148" y="1308879"/>
            <a:ext cx="4281571" cy="923330"/>
          </a:xfrm>
          <a:prstGeom prst="wedgeRectCallout">
            <a:avLst>
              <a:gd name="adj1" fmla="val 56448"/>
              <a:gd name="adj2" fmla="val -44366"/>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Als </a:t>
            </a:r>
            <a:r>
              <a:rPr lang="nl-NL" b="1"/>
              <a:t>beleidsmaker /projectleider </a:t>
            </a:r>
            <a:r>
              <a:rPr lang="nl-NL"/>
              <a:t>raadpleeg ik de BRO zo vroeg mogelijk in de beleidscyclus.</a:t>
            </a:r>
          </a:p>
        </p:txBody>
      </p:sp>
      <p:pic>
        <p:nvPicPr>
          <p:cNvPr id="1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76" t="11003" r="10151" b="-688"/>
          <a:stretch/>
        </p:blipFill>
        <p:spPr bwMode="auto">
          <a:xfrm>
            <a:off x="345276" y="1878868"/>
            <a:ext cx="1024849" cy="197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kstvak 11"/>
          <p:cNvSpPr txBox="1"/>
          <p:nvPr/>
        </p:nvSpPr>
        <p:spPr>
          <a:xfrm>
            <a:off x="1612753" y="2000560"/>
            <a:ext cx="4136950" cy="1477328"/>
          </a:xfrm>
          <a:prstGeom prst="wedgeRectCallout">
            <a:avLst>
              <a:gd name="adj1" fmla="val -57646"/>
              <a:gd name="adj2" fmla="val -37213"/>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Als </a:t>
            </a:r>
            <a:r>
              <a:rPr lang="nl-NL" b="1"/>
              <a:t>bronhouder </a:t>
            </a:r>
            <a:r>
              <a:rPr lang="nl-NL"/>
              <a:t>wijs ik een </a:t>
            </a:r>
            <a:r>
              <a:rPr lang="nl-NL" b="1"/>
              <a:t>BRO-coördinator </a:t>
            </a:r>
            <a:r>
              <a:rPr lang="nl-NL"/>
              <a:t>aan. Die zorgt dat de ondergrondgegevens van collega’s worden ingevoerd in de LV BRO.</a:t>
            </a:r>
          </a:p>
        </p:txBody>
      </p:sp>
      <p:pic>
        <p:nvPicPr>
          <p:cNvPr id="1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7271" t="11725" r="35564"/>
          <a:stretch/>
        </p:blipFill>
        <p:spPr bwMode="auto">
          <a:xfrm>
            <a:off x="6329148" y="2674299"/>
            <a:ext cx="691857" cy="192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kstvak 13"/>
          <p:cNvSpPr txBox="1"/>
          <p:nvPr/>
        </p:nvSpPr>
        <p:spPr>
          <a:xfrm>
            <a:off x="7155017" y="2615346"/>
            <a:ext cx="3455702" cy="1200329"/>
          </a:xfrm>
          <a:prstGeom prst="wedgeRectCallout">
            <a:avLst>
              <a:gd name="adj1" fmla="val -59015"/>
              <a:gd name="adj2" fmla="val -2761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Als </a:t>
            </a:r>
            <a:r>
              <a:rPr lang="nl-NL" b="1"/>
              <a:t>gegevensleverancier</a:t>
            </a:r>
            <a:r>
              <a:rPr lang="nl-NL"/>
              <a:t> genereer ik de ondergrond- gegevens en lever deze aan bij de projectleider.</a:t>
            </a:r>
          </a:p>
        </p:txBody>
      </p:sp>
      <p:pic>
        <p:nvPicPr>
          <p:cNvPr id="15"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9677" r="37336"/>
          <a:stretch/>
        </p:blipFill>
        <p:spPr bwMode="auto">
          <a:xfrm>
            <a:off x="998882" y="4325832"/>
            <a:ext cx="834081" cy="1913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kstvak 15"/>
          <p:cNvSpPr txBox="1"/>
          <p:nvPr/>
        </p:nvSpPr>
        <p:spPr>
          <a:xfrm>
            <a:off x="2103101" y="4359365"/>
            <a:ext cx="3931037" cy="923330"/>
          </a:xfrm>
          <a:prstGeom prst="wedgeRectCallout">
            <a:avLst>
              <a:gd name="adj1" fmla="val -57579"/>
              <a:gd name="adj2" fmla="val -26486"/>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Ik ben </a:t>
            </a:r>
            <a:r>
              <a:rPr lang="nl-NL" b="1"/>
              <a:t>afnemer</a:t>
            </a:r>
            <a:r>
              <a:rPr lang="nl-NL"/>
              <a:t> van BRO-data. Dat geeft mij inzicht in kansen en risico’s van de ondergrond.</a:t>
            </a:r>
          </a:p>
        </p:txBody>
      </p:sp>
      <p:pic>
        <p:nvPicPr>
          <p:cNvPr id="17"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l="449" t="8907" r="18250" b="4306"/>
          <a:stretch/>
        </p:blipFill>
        <p:spPr bwMode="auto">
          <a:xfrm>
            <a:off x="9979715" y="4260944"/>
            <a:ext cx="929359" cy="1800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kstvak 17"/>
          <p:cNvSpPr txBox="1"/>
          <p:nvPr/>
        </p:nvSpPr>
        <p:spPr>
          <a:xfrm>
            <a:off x="6329148" y="4682530"/>
            <a:ext cx="3455703" cy="1200329"/>
          </a:xfrm>
          <a:prstGeom prst="wedgeRectCallout">
            <a:avLst>
              <a:gd name="adj1" fmla="val 63565"/>
              <a:gd name="adj2" fmla="val -5121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Als </a:t>
            </a:r>
            <a:r>
              <a:rPr lang="nl-NL" b="1"/>
              <a:t>bestuurder</a:t>
            </a:r>
            <a:r>
              <a:rPr lang="nl-NL"/>
              <a:t> wil ik kansen benutten door ondergrondgegevens te gebruiken voor mijn beleid. </a:t>
            </a:r>
          </a:p>
        </p:txBody>
      </p:sp>
      <p:sp>
        <p:nvSpPr>
          <p:cNvPr id="19" name="Titel 1"/>
          <p:cNvSpPr txBox="1">
            <a:spLocks/>
          </p:cNvSpPr>
          <p:nvPr/>
        </p:nvSpPr>
        <p:spPr>
          <a:xfrm>
            <a:off x="732342" y="1052513"/>
            <a:ext cx="10727315" cy="948047"/>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De rollen </a:t>
            </a:r>
          </a:p>
          <a:p>
            <a:r>
              <a:rPr lang="nl-NL" sz="2400"/>
              <a:t> </a:t>
            </a:r>
          </a:p>
        </p:txBody>
      </p:sp>
    </p:spTree>
    <p:extLst>
      <p:ext uri="{BB962C8B-B14F-4D97-AF65-F5344CB8AC3E}">
        <p14:creationId xmlns:p14="http://schemas.microsoft.com/office/powerpoint/2010/main" val="351510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966" y="401716"/>
            <a:ext cx="3857684" cy="2960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inhoud 2"/>
          <p:cNvSpPr>
            <a:spLocks noGrp="1"/>
          </p:cNvSpPr>
          <p:nvPr>
            <p:ph idx="1"/>
          </p:nvPr>
        </p:nvSpPr>
        <p:spPr>
          <a:xfrm>
            <a:off x="832512" y="1882054"/>
            <a:ext cx="10610188" cy="4553685"/>
          </a:xfrm>
        </p:spPr>
        <p:txBody>
          <a:bodyPr numCol="1">
            <a:normAutofit fontScale="77500" lnSpcReduction="20000"/>
          </a:bodyPr>
          <a:lstStyle/>
          <a:p>
            <a:pPr marL="0" indent="0">
              <a:buNone/>
            </a:pPr>
            <a:br>
              <a:rPr lang="nl-NL" sz="3000" b="1"/>
            </a:br>
            <a:r>
              <a:rPr lang="nl-NL" sz="3000" b="1"/>
              <a:t>Wettelijke taken:</a:t>
            </a:r>
          </a:p>
          <a:p>
            <a:pPr>
              <a:buSzPct val="100000"/>
              <a:buFont typeface="Arial" panose="020B0604020202020204" pitchFamily="34" charset="0"/>
              <a:buChar char="•"/>
            </a:pPr>
            <a:r>
              <a:rPr lang="nl-NL" sz="3000"/>
              <a:t>Gegevens aanleveren (bronhouders)</a:t>
            </a:r>
          </a:p>
          <a:p>
            <a:pPr>
              <a:buSzPct val="100000"/>
              <a:buFont typeface="Arial" panose="020B0604020202020204" pitchFamily="34" charset="0"/>
              <a:buChar char="•"/>
            </a:pPr>
            <a:r>
              <a:rPr lang="nl-NL" sz="3000"/>
              <a:t>Gegevens gebruiken (bestuursorganen)</a:t>
            </a:r>
          </a:p>
          <a:p>
            <a:pPr>
              <a:buSzPct val="100000"/>
              <a:buFont typeface="Arial" panose="020B0604020202020204" pitchFamily="34" charset="0"/>
              <a:buChar char="•"/>
            </a:pPr>
            <a:r>
              <a:rPr lang="nl-NL" sz="3000"/>
              <a:t>Fouten melden (bestuursorganen)</a:t>
            </a:r>
          </a:p>
          <a:p>
            <a:pPr>
              <a:buSzPct val="100000"/>
              <a:buFont typeface="Arial" panose="020B0604020202020204" pitchFamily="34" charset="0"/>
              <a:buChar char="•"/>
            </a:pPr>
            <a:r>
              <a:rPr lang="nl-NL" sz="3000"/>
              <a:t>Aangeleverde gegevens controleren (bronhouders)</a:t>
            </a:r>
            <a:br>
              <a:rPr lang="nl-NL" sz="3000"/>
            </a:br>
            <a:endParaRPr lang="nl-NL" sz="3000"/>
          </a:p>
          <a:p>
            <a:pPr marL="0" indent="0">
              <a:buNone/>
            </a:pPr>
            <a:r>
              <a:rPr lang="nl-NL" sz="3000" b="1">
                <a:solidFill>
                  <a:schemeClr val="accent1">
                    <a:lumMod val="50000"/>
                  </a:schemeClr>
                </a:solidFill>
              </a:rPr>
              <a:t>Besluit Bro</a:t>
            </a:r>
          </a:p>
          <a:p>
            <a:pPr marL="0" indent="0">
              <a:buNone/>
            </a:pPr>
            <a:r>
              <a:rPr lang="nl-NL" sz="3000"/>
              <a:t>Wijst de gegevens aan die moeten worden aangeleverd, in tranches</a:t>
            </a:r>
            <a:br>
              <a:rPr lang="nl-NL" sz="3000"/>
            </a:br>
            <a:endParaRPr lang="nl-NL" sz="3000"/>
          </a:p>
          <a:p>
            <a:pPr marL="0" indent="0">
              <a:buNone/>
            </a:pPr>
            <a:r>
              <a:rPr lang="nl-NL" sz="3000" b="1">
                <a:solidFill>
                  <a:schemeClr val="accent1">
                    <a:lumMod val="50000"/>
                  </a:schemeClr>
                </a:solidFill>
              </a:rPr>
              <a:t>Regeling Bro </a:t>
            </a:r>
          </a:p>
          <a:p>
            <a:pPr marL="0" indent="0">
              <a:buNone/>
            </a:pPr>
            <a:r>
              <a:rPr lang="nl-NL" sz="3000"/>
              <a:t>Beschrijft uitvoeringstechnische aspecten van elke tranche</a:t>
            </a:r>
            <a:endParaRPr lang="nl-NL" sz="3000">
              <a:solidFill>
                <a:schemeClr val="tx2"/>
              </a:solidFill>
            </a:endParaRPr>
          </a:p>
          <a:p>
            <a:pPr marL="0" indent="0">
              <a:buNone/>
            </a:pPr>
            <a:endParaRPr lang="nl-NL" sz="2200"/>
          </a:p>
        </p:txBody>
      </p:sp>
      <p:sp>
        <p:nvSpPr>
          <p:cNvPr id="10" name="Titel 1"/>
          <p:cNvSpPr txBox="1">
            <a:spLocks/>
          </p:cNvSpPr>
          <p:nvPr/>
        </p:nvSpPr>
        <p:spPr bwMode="auto">
          <a:xfrm>
            <a:off x="304800" y="235869"/>
            <a:ext cx="1149985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pPr defTabSz="914400"/>
            <a:r>
              <a:rPr lang="nl-NL" b="1" kern="0">
                <a:solidFill>
                  <a:schemeClr val="bg1"/>
                </a:solidFill>
              </a:rPr>
              <a:t>De wet Bro</a:t>
            </a:r>
          </a:p>
        </p:txBody>
      </p:sp>
      <p:sp>
        <p:nvSpPr>
          <p:cNvPr id="6" name="Titel 1"/>
          <p:cNvSpPr>
            <a:spLocks noGrp="1"/>
          </p:cNvSpPr>
          <p:nvPr>
            <p:ph type="title"/>
          </p:nvPr>
        </p:nvSpPr>
        <p:spPr>
          <a:xfrm>
            <a:off x="832512" y="1112836"/>
            <a:ext cx="10863619" cy="492125"/>
          </a:xfrm>
        </p:spPr>
        <p:txBody>
          <a:bodyPr>
            <a:noAutofit/>
          </a:bodyPr>
          <a:lstStyle/>
          <a:p>
            <a:r>
              <a:rPr lang="nl-NL"/>
              <a:t>De Wet Bro</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8</a:t>
            </a:fld>
            <a:endParaRPr lang="nl-NL"/>
          </a:p>
        </p:txBody>
      </p:sp>
      <p:sp>
        <p:nvSpPr>
          <p:cNvPr id="5" name="Tijdelijke aanduiding voor voettekst 4"/>
          <p:cNvSpPr>
            <a:spLocks noGrp="1"/>
          </p:cNvSpPr>
          <p:nvPr>
            <p:ph type="ftr" sz="quarter" idx="3"/>
          </p:nvPr>
        </p:nvSpPr>
        <p:spPr/>
        <p:txBody>
          <a:bodyPr/>
          <a:lstStyle/>
          <a:p>
            <a:r>
              <a:rPr lang="nl-NL"/>
              <a:t>Basispresentaties | BRO in vogelvlucht</a:t>
            </a:r>
          </a:p>
        </p:txBody>
      </p:sp>
    </p:spTree>
    <p:extLst>
      <p:ext uri="{BB962C8B-B14F-4D97-AF65-F5344CB8AC3E}">
        <p14:creationId xmlns:p14="http://schemas.microsoft.com/office/powerpoint/2010/main" val="297540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a:t>De registratieobjecten</a:t>
            </a:r>
            <a:br>
              <a:rPr lang="nl-NL"/>
            </a:br>
            <a:r>
              <a:rPr lang="nl-NL" sz="2400"/>
              <a:t>De domeinen</a:t>
            </a:r>
            <a:endParaRPr lang="nl-NL"/>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9</a:t>
            </a:fld>
            <a:endParaRPr lang="nl-NL"/>
          </a:p>
        </p:txBody>
      </p:sp>
      <p:sp>
        <p:nvSpPr>
          <p:cNvPr id="5" name="Tijdelijke aanduiding voor voettekst 4"/>
          <p:cNvSpPr>
            <a:spLocks noGrp="1"/>
          </p:cNvSpPr>
          <p:nvPr>
            <p:ph type="ftr" sz="quarter" idx="3"/>
          </p:nvPr>
        </p:nvSpPr>
        <p:spPr/>
        <p:txBody>
          <a:bodyPr/>
          <a:lstStyle/>
          <a:p>
            <a:r>
              <a:rPr lang="nl-NL"/>
              <a:t>Basispresentaties | BRO in vogelvlucht</a:t>
            </a:r>
          </a:p>
        </p:txBody>
      </p:sp>
      <p:sp>
        <p:nvSpPr>
          <p:cNvPr id="7" name="Rechthoek 6"/>
          <p:cNvSpPr/>
          <p:nvPr/>
        </p:nvSpPr>
        <p:spPr>
          <a:xfrm>
            <a:off x="635000" y="2302799"/>
            <a:ext cx="5461000" cy="3277820"/>
          </a:xfrm>
          <a:prstGeom prst="rect">
            <a:avLst/>
          </a:prstGeom>
        </p:spPr>
        <p:txBody>
          <a:bodyPr wrap="square">
            <a:spAutoFit/>
          </a:bodyPr>
          <a:lstStyle/>
          <a:p>
            <a:r>
              <a:rPr lang="nl-NL" sz="2300"/>
              <a:t>De BRO-registratie is gegroepeerd in </a:t>
            </a:r>
            <a:r>
              <a:rPr lang="nl-NL" sz="2300" u="sng"/>
              <a:t>zes domeinen</a:t>
            </a:r>
            <a:r>
              <a:rPr lang="nl-NL" sz="2300"/>
              <a:t>: </a:t>
            </a:r>
            <a:br>
              <a:rPr lang="nl-NL" sz="2300"/>
            </a:br>
            <a:endParaRPr lang="nl-NL" sz="2300"/>
          </a:p>
          <a:p>
            <a:pPr marL="800100" lvl="1" indent="-342900">
              <a:buFont typeface="Arial" panose="020B0604020202020204" pitchFamily="34" charset="0"/>
              <a:buChar char="•"/>
            </a:pPr>
            <a:r>
              <a:rPr lang="nl-NL" sz="2300"/>
              <a:t>Bodem- en grondonderzoek</a:t>
            </a:r>
          </a:p>
          <a:p>
            <a:pPr marL="800100" lvl="1" indent="-342900">
              <a:buFont typeface="Arial" panose="020B0604020202020204" pitchFamily="34" charset="0"/>
              <a:buChar char="•"/>
            </a:pPr>
            <a:r>
              <a:rPr lang="nl-NL" sz="2300"/>
              <a:t>Grondwatermonitoring</a:t>
            </a:r>
          </a:p>
          <a:p>
            <a:pPr marL="800100" lvl="1" indent="-342900">
              <a:buFont typeface="Arial" panose="020B0604020202020204" pitchFamily="34" charset="0"/>
              <a:buChar char="•"/>
            </a:pPr>
            <a:r>
              <a:rPr lang="nl-NL" sz="2300"/>
              <a:t>Grondwatergebruik</a:t>
            </a:r>
          </a:p>
          <a:p>
            <a:pPr marL="800100" lvl="1" indent="-342900">
              <a:buFont typeface="Arial" panose="020B0604020202020204" pitchFamily="34" charset="0"/>
              <a:buChar char="•"/>
            </a:pPr>
            <a:r>
              <a:rPr lang="nl-NL" sz="2300"/>
              <a:t>Mijnbouwwet </a:t>
            </a:r>
          </a:p>
          <a:p>
            <a:pPr marL="800100" lvl="1" indent="-342900">
              <a:buFont typeface="Arial" panose="020B0604020202020204" pitchFamily="34" charset="0"/>
              <a:buChar char="•"/>
            </a:pPr>
            <a:r>
              <a:rPr lang="nl-NL" sz="2300"/>
              <a:t>Milieukwaliteit</a:t>
            </a:r>
          </a:p>
          <a:p>
            <a:pPr marL="800100" lvl="1" indent="-342900">
              <a:buFont typeface="Arial" panose="020B0604020202020204" pitchFamily="34" charset="0"/>
              <a:buChar char="•"/>
            </a:pPr>
            <a:r>
              <a:rPr lang="nl-NL" sz="2300"/>
              <a:t>Modellen</a:t>
            </a:r>
          </a:p>
        </p:txBody>
      </p:sp>
      <p:grpSp>
        <p:nvGrpSpPr>
          <p:cNvPr id="25" name="Groep 24">
            <a:extLst>
              <a:ext uri="{FF2B5EF4-FFF2-40B4-BE49-F238E27FC236}">
                <a16:creationId xmlns:a16="http://schemas.microsoft.com/office/drawing/2014/main" id="{66FD0FA4-1D9F-1238-D61E-3C232E0F3499}"/>
              </a:ext>
            </a:extLst>
          </p:cNvPr>
          <p:cNvGrpSpPr/>
          <p:nvPr/>
        </p:nvGrpSpPr>
        <p:grpSpPr>
          <a:xfrm>
            <a:off x="5803977" y="1467798"/>
            <a:ext cx="6108697" cy="4432577"/>
            <a:chOff x="5657016" y="1467798"/>
            <a:chExt cx="6108697" cy="4432577"/>
          </a:xfrm>
        </p:grpSpPr>
        <p:pic>
          <p:nvPicPr>
            <p:cNvPr id="19" name="Afbeelding 18">
              <a:extLst>
                <a:ext uri="{FF2B5EF4-FFF2-40B4-BE49-F238E27FC236}">
                  <a16:creationId xmlns:a16="http://schemas.microsoft.com/office/drawing/2014/main" id="{C5A2A36B-F9E1-AACA-ADDF-40F0990D4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096" y="3640758"/>
              <a:ext cx="2259617" cy="2259617"/>
            </a:xfrm>
            <a:prstGeom prst="rect">
              <a:avLst/>
            </a:prstGeom>
          </p:spPr>
        </p:pic>
        <p:pic>
          <p:nvPicPr>
            <p:cNvPr id="20" name="Afbeelding 19">
              <a:extLst>
                <a:ext uri="{FF2B5EF4-FFF2-40B4-BE49-F238E27FC236}">
                  <a16:creationId xmlns:a16="http://schemas.microsoft.com/office/drawing/2014/main" id="{94305CAF-D1E2-D04F-661D-3191968BF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6096" y="1467798"/>
              <a:ext cx="2259617" cy="2259617"/>
            </a:xfrm>
            <a:prstGeom prst="rect">
              <a:avLst/>
            </a:prstGeom>
          </p:spPr>
        </p:pic>
        <p:pic>
          <p:nvPicPr>
            <p:cNvPr id="21" name="Afbeelding 20">
              <a:extLst>
                <a:ext uri="{FF2B5EF4-FFF2-40B4-BE49-F238E27FC236}">
                  <a16:creationId xmlns:a16="http://schemas.microsoft.com/office/drawing/2014/main" id="{8785A13F-3681-A258-DD2D-4FCB95220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2156" y="1467798"/>
              <a:ext cx="2259618" cy="2259618"/>
            </a:xfrm>
            <a:prstGeom prst="rect">
              <a:avLst/>
            </a:prstGeom>
          </p:spPr>
        </p:pic>
        <p:pic>
          <p:nvPicPr>
            <p:cNvPr id="22" name="Tijdelijke aanduiding voor inhoud 9">
              <a:extLst>
                <a:ext uri="{FF2B5EF4-FFF2-40B4-BE49-F238E27FC236}">
                  <a16:creationId xmlns:a16="http://schemas.microsoft.com/office/drawing/2014/main" id="{A6855DF6-3DE5-013B-4DF2-F809378AD4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5676" y="1502443"/>
              <a:ext cx="2224972" cy="2224972"/>
            </a:xfrm>
            <a:prstGeom prst="rect">
              <a:avLst/>
            </a:prstGeom>
          </p:spPr>
        </p:pic>
        <p:pic>
          <p:nvPicPr>
            <p:cNvPr id="23" name="Afbeelding 22">
              <a:extLst>
                <a:ext uri="{FF2B5EF4-FFF2-40B4-BE49-F238E27FC236}">
                  <a16:creationId xmlns:a16="http://schemas.microsoft.com/office/drawing/2014/main" id="{68EE86B9-E2EC-1631-29F0-704ECE72E0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7016" y="3665810"/>
              <a:ext cx="2224972" cy="2224972"/>
            </a:xfrm>
            <a:prstGeom prst="rect">
              <a:avLst/>
            </a:prstGeom>
          </p:spPr>
        </p:pic>
        <p:pic>
          <p:nvPicPr>
            <p:cNvPr id="24" name="Picture 2">
              <a:extLst>
                <a:ext uri="{FF2B5EF4-FFF2-40B4-BE49-F238E27FC236}">
                  <a16:creationId xmlns:a16="http://schemas.microsoft.com/office/drawing/2014/main" id="{93E14091-82F1-2D79-EFA5-28764B4EE1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0956" y="3658906"/>
              <a:ext cx="2224972" cy="22249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6395577"/>
      </p:ext>
    </p:extLst>
  </p:cSld>
  <p:clrMapOvr>
    <a:masterClrMapping/>
  </p:clrMapOvr>
</p:sld>
</file>

<file path=ppt/theme/theme1.xml><?xml version="1.0" encoding="utf-8"?>
<a:theme xmlns:a="http://schemas.openxmlformats.org/drawingml/2006/main" name="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0.xml><?xml version="1.0" encoding="utf-8"?>
<a:theme xmlns:a="http://schemas.openxmlformats.org/drawingml/2006/main" name="Algemeen - Duit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1.xml><?xml version="1.0" encoding="utf-8"?>
<a:theme xmlns:a="http://schemas.openxmlformats.org/drawingml/2006/main" name="Algemeen - Duit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2.xml><?xml version="1.0" encoding="utf-8"?>
<a:theme xmlns:a="http://schemas.openxmlformats.org/drawingml/2006/main" name="Algemeen - Duit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3.xml><?xml version="1.0" encoding="utf-8"?>
<a:theme xmlns:a="http://schemas.openxmlformats.org/drawingml/2006/main" name="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gemeen - Nederland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3.xml><?xml version="1.0" encoding="utf-8"?>
<a:theme xmlns:a="http://schemas.openxmlformats.org/drawingml/2006/main" name="Algemeen - Nederland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4.xml><?xml version="1.0" encoding="utf-8"?>
<a:theme xmlns:a="http://schemas.openxmlformats.org/drawingml/2006/main" name="Algemeen - Engel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5.xml><?xml version="1.0" encoding="utf-8"?>
<a:theme xmlns:a="http://schemas.openxmlformats.org/drawingml/2006/main" name="Algemeen - Engel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6.xml><?xml version="1.0" encoding="utf-8"?>
<a:theme xmlns:a="http://schemas.openxmlformats.org/drawingml/2006/main" name="Algemeen - Engel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7.xml><?xml version="1.0" encoding="utf-8"?>
<a:theme xmlns:a="http://schemas.openxmlformats.org/drawingml/2006/main" name="Algemeen - Fran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8.xml><?xml version="1.0" encoding="utf-8"?>
<a:theme xmlns:a="http://schemas.openxmlformats.org/drawingml/2006/main" name="Algemeen - Fran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9.xml><?xml version="1.0" encoding="utf-8"?>
<a:theme xmlns:a="http://schemas.openxmlformats.org/drawingml/2006/main" name="Algemeen - Fran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CTU Presentatie" ma:contentTypeID="0x010100D4D196658D17D54F87E7553811622C6B0091A410486D26EB4F8E28ED304AA2EE2A" ma:contentTypeVersion="6" ma:contentTypeDescription="Een nieuw document maken." ma:contentTypeScope="" ma:versionID="f2c2e644a39359993b6615916b89b910">
  <xsd:schema xmlns:xsd="http://www.w3.org/2001/XMLSchema" xmlns:xs="http://www.w3.org/2001/XMLSchema" xmlns:p="http://schemas.microsoft.com/office/2006/metadata/properties" targetNamespace="http://schemas.microsoft.com/office/2006/metadata/properties" ma:root="true" ma:fieldsID="1e1a808750065d8c78f2bd431c97016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a104d5ce-f540-4606-a78d-e5febbb9402b" ContentTypeId="0x010100D4D196658D17D54F87E7553811622C6B" PreviousValue="false"/>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0A2F5E-0479-4C78-9006-0F513E6070DF}">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3577A49-8394-48BE-970D-2FFF0E35D997}">
  <ds:schemaRefs>
    <ds:schemaRef ds:uri="Microsoft.SharePoint.Taxonomy.ContentTypeSync"/>
  </ds:schemaRefs>
</ds:datastoreItem>
</file>

<file path=customXml/itemProps3.xml><?xml version="1.0" encoding="utf-8"?>
<ds:datastoreItem xmlns:ds="http://schemas.openxmlformats.org/officeDocument/2006/customXml" ds:itemID="{16CD833B-DE76-42D0-98B2-23877C0CA720}">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508027B2-685C-467D-A74C-931524C738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BZK Presentatie - Algemeen</Template>
  <Application>Microsoft Office PowerPoint</Application>
  <PresentationFormat>Breedbeeld</PresentationFormat>
  <Slides>21</Slides>
  <Notes>21</Notes>
  <HiddenSlides>0</HiddenSlides>
  <ScaleCrop>false</ScaleCrop>
  <HeadingPairs>
    <vt:vector size="4" baseType="variant">
      <vt:variant>
        <vt:lpstr>Thema</vt:lpstr>
      </vt:variant>
      <vt:variant>
        <vt:i4>13</vt:i4>
      </vt:variant>
      <vt:variant>
        <vt:lpstr>Diatitels</vt:lpstr>
      </vt:variant>
      <vt:variant>
        <vt:i4>21</vt:i4>
      </vt:variant>
    </vt:vector>
  </HeadingPairs>
  <TitlesOfParts>
    <vt:vector size="34" baseType="lpstr">
      <vt:lpstr>BZK Presentatie - Algemeen</vt:lpstr>
      <vt:lpstr>Algemeen - Nederlands - Groen</vt:lpstr>
      <vt:lpstr>Algemeen - Nederlands - Rood</vt:lpstr>
      <vt:lpstr>Algemeen - Engels - Hemelblauw</vt:lpstr>
      <vt:lpstr>Algemeen - Engels - Groen</vt:lpstr>
      <vt:lpstr>Algemeen - Engels - Rood</vt:lpstr>
      <vt:lpstr>Algemeen - Frans - Hemelblauw</vt:lpstr>
      <vt:lpstr>Algemeen - Frans - Groen</vt:lpstr>
      <vt:lpstr>Algemeen - Frans - Rood</vt:lpstr>
      <vt:lpstr>Algemeen - Duits - Hemelblauw</vt:lpstr>
      <vt:lpstr>Algemeen - Duits - Groen</vt:lpstr>
      <vt:lpstr>Algemeen - Duits - Rood</vt:lpstr>
      <vt:lpstr>Presentatie_IenM</vt:lpstr>
      <vt:lpstr>BRO Basispresentaties  Introductie:  De Basisregistratie Ondergrond in vogelvlucht  Versie  4, januari 2024   </vt:lpstr>
      <vt:lpstr>Inhoud</vt:lpstr>
      <vt:lpstr>De waarde van 3D beleidsvorming voor onze nationale ruimtelijke ordening</vt:lpstr>
      <vt:lpstr>Over de BRO  </vt:lpstr>
      <vt:lpstr>Over de BRO </vt:lpstr>
      <vt:lpstr>Over de BRO </vt:lpstr>
      <vt:lpstr>PowerPoint-presentatie</vt:lpstr>
      <vt:lpstr>De Wet Bro</vt:lpstr>
      <vt:lpstr>De registratieobjecten De domeinen</vt:lpstr>
      <vt:lpstr>De registratieobjecten</vt:lpstr>
      <vt:lpstr>De registratieobjecten  Niet in de BRO</vt:lpstr>
      <vt:lpstr>De registratieobjecten  De planning</vt:lpstr>
      <vt:lpstr>Nu actueel: Milieukwaliteit</vt:lpstr>
      <vt:lpstr>Grondwatermonitoring</vt:lpstr>
      <vt:lpstr>Bodem- en grondonderzoek</vt:lpstr>
      <vt:lpstr>Modellen</vt:lpstr>
      <vt:lpstr>BRO in de praktijk</vt:lpstr>
      <vt:lpstr>BRO in de praktijk</vt:lpstr>
      <vt:lpstr>BRO in de praktijk Praktijkvoorbeeld Amsterdam Amstelstad</vt:lpstr>
      <vt:lpstr>BRO in de praktijk Het ketenproces</vt:lpstr>
      <vt:lpstr>BRO in de praktijk Thema’s waarbij de ondergrond een rol speelt</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Berendse, Ingrid</dc:creator>
  <cp:revision>2</cp:revision>
  <dcterms:created xsi:type="dcterms:W3CDTF">2017-02-27T13:28:55Z</dcterms:created>
  <dcterms:modified xsi:type="dcterms:W3CDTF">2024-02-07T10:28:15Z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0x010100D4D196658D17D54F87E7553811622C6B0091A410486D26EB4F8E28ED304AA2EE2A</vt:lpwstr>
  </property>
</Properties>
</file>