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3.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67" r:id="rId1"/>
    <p:sldMasterId id="2147484079" r:id="rId2"/>
    <p:sldMasterId id="2147484042" r:id="rId3"/>
    <p:sldMasterId id="2147484116" r:id="rId4"/>
  </p:sldMasterIdLst>
  <p:notesMasterIdLst>
    <p:notesMasterId r:id="rId23"/>
  </p:notesMasterIdLst>
  <p:handoutMasterIdLst>
    <p:handoutMasterId r:id="rId24"/>
  </p:handoutMasterIdLst>
  <p:sldIdLst>
    <p:sldId id="256" r:id="rId5"/>
    <p:sldId id="390" r:id="rId6"/>
    <p:sldId id="465" r:id="rId7"/>
    <p:sldId id="460" r:id="rId8"/>
    <p:sldId id="452" r:id="rId9"/>
    <p:sldId id="333" r:id="rId10"/>
    <p:sldId id="334" r:id="rId11"/>
    <p:sldId id="335" r:id="rId12"/>
    <p:sldId id="462" r:id="rId13"/>
    <p:sldId id="463" r:id="rId14"/>
    <p:sldId id="456" r:id="rId15"/>
    <p:sldId id="454" r:id="rId16"/>
    <p:sldId id="336" r:id="rId17"/>
    <p:sldId id="389" r:id="rId18"/>
    <p:sldId id="464" r:id="rId19"/>
    <p:sldId id="391" r:id="rId20"/>
    <p:sldId id="458" r:id="rId21"/>
    <p:sldId id="260"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18" userDrawn="1">
          <p15:clr>
            <a:srgbClr val="A4A3A4"/>
          </p15:clr>
        </p15:guide>
        <p15:guide id="2" orient="horz" pos="2160">
          <p15:clr>
            <a:srgbClr val="A4A3A4"/>
          </p15:clr>
        </p15:guide>
        <p15:guide id="3" orient="horz" pos="10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eu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17000"/>
    <a:srgbClr val="D52A1C"/>
    <a:srgbClr val="D52B1E"/>
    <a:srgbClr val="38870D"/>
    <a:srgbClr val="154273"/>
    <a:srgbClr val="F2D9E7"/>
    <a:srgbClr val="E5B2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5380" autoAdjust="0"/>
  </p:normalViewPr>
  <p:slideViewPr>
    <p:cSldViewPr snapToGrid="0">
      <p:cViewPr varScale="1">
        <p:scale>
          <a:sx n="90" d="100"/>
          <a:sy n="90" d="100"/>
        </p:scale>
        <p:origin x="528" y="78"/>
      </p:cViewPr>
      <p:guideLst>
        <p:guide pos="518"/>
        <p:guide orient="horz" pos="2160"/>
        <p:guide orient="horz" pos="103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1" d="100"/>
          <a:sy n="81" d="100"/>
        </p:scale>
        <p:origin x="23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6709BA-0250-418B-A227-469BF0F69AD3}" type="datetimeFigureOut">
              <a:rPr lang="nl-NL" smtClean="0"/>
              <a:pPr/>
              <a:t>13-10-2024</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A4FE01-11FF-43DA-B7F5-6592B996E3FA}" type="slidenum">
              <a:rPr lang="nl-NL" smtClean="0"/>
              <a:pPr/>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30240-3B76-4E52-B42B-C39F5C218F4D}" type="datetimeFigureOut">
              <a:rPr lang="nl-NL" smtClean="0"/>
              <a:pPr/>
              <a:t>13-10-2024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01649-886C-4324-AD4C-E61C88D47728}" type="slidenum">
              <a:rPr lang="nl-NL" smtClean="0"/>
              <a:pPr/>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asisregistratieondergrond.nl/inhoud-bro/wet-bro/4-plichten-we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222222"/>
                </a:solidFill>
                <a:effectLst/>
                <a:latin typeface="RO Sans"/>
              </a:rPr>
              <a:t>Overal waar professionele graafwerkzaamheden plaatsvinden, is milieukwaliteit aan de orde. Allereerst moeten degenen die graven weten waaraan zij al dan niet blootgesteld worden (</a:t>
            </a:r>
            <a:r>
              <a:rPr lang="nl-NL" b="0" i="0" dirty="0" err="1">
                <a:solidFill>
                  <a:srgbClr val="222222"/>
                </a:solidFill>
                <a:effectLst/>
                <a:latin typeface="RO Sans"/>
              </a:rPr>
              <a:t>ARBO-wetgeving</a:t>
            </a:r>
            <a:r>
              <a:rPr lang="nl-NL" b="0" i="0" dirty="0">
                <a:solidFill>
                  <a:srgbClr val="222222"/>
                </a:solidFill>
                <a:effectLst/>
                <a:latin typeface="RO Sans"/>
              </a:rPr>
              <a:t>). Maar het is ook belangrijk te weten hoe het staat met de milieukwaliteit van bodem en ondergrond als je plannen maakt voor bijvoorbeeld woningbouw, klimaatadaptatie en energietransitie. Ook daarbij wordt veel gegraven. En dan wil je weten waar het schoon is en je kunt bouwen en graven of waar de grond vervuild is en je eerst maatregelen moet treffen. Ook moet je weten wat je moet doen met de grond die vrijkomt bij werkzaamheden. Daarom wordt er veel </a:t>
            </a:r>
            <a:r>
              <a:rPr lang="nl-NL" b="0" i="0" dirty="0" err="1">
                <a:solidFill>
                  <a:srgbClr val="222222"/>
                </a:solidFill>
                <a:effectLst/>
                <a:latin typeface="RO Sans"/>
              </a:rPr>
              <a:t>milieuhygiënisch</a:t>
            </a:r>
            <a:r>
              <a:rPr lang="nl-NL" b="0" i="0" dirty="0">
                <a:solidFill>
                  <a:srgbClr val="222222"/>
                </a:solidFill>
                <a:effectLst/>
                <a:latin typeface="RO Sans"/>
              </a:rPr>
              <a:t> bodemonderzoek gedaan.</a:t>
            </a:r>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2</a:t>
            </a:fld>
            <a:endParaRPr lang="nl-NL"/>
          </a:p>
        </p:txBody>
      </p:sp>
      <p:sp>
        <p:nvSpPr>
          <p:cNvPr id="5" name="Tijdelijke aanduiding voor koptekst 4">
            <a:extLst>
              <a:ext uri="{FF2B5EF4-FFF2-40B4-BE49-F238E27FC236}">
                <a16:creationId xmlns:a16="http://schemas.microsoft.com/office/drawing/2014/main" id="{8EF54FA7-9BCD-6F91-D740-48D3312FF7CB}"/>
              </a:ext>
            </a:extLst>
          </p:cNvPr>
          <p:cNvSpPr>
            <a:spLocks noGrp="1"/>
          </p:cNvSpPr>
          <p:nvPr>
            <p:ph type="hdr" sz="quarter"/>
          </p:nvPr>
        </p:nvSpPr>
        <p:spPr/>
        <p:txBody>
          <a:bodyPr/>
          <a:lstStyle/>
          <a:p>
            <a:endParaRPr lang="nl-NL"/>
          </a:p>
        </p:txBody>
      </p:sp>
    </p:spTree>
    <p:extLst>
      <p:ext uri="{BB962C8B-B14F-4D97-AF65-F5344CB8AC3E}">
        <p14:creationId xmlns:p14="http://schemas.microsoft.com/office/powerpoint/2010/main" val="2588077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222222"/>
                </a:solidFill>
                <a:effectLst/>
                <a:latin typeface="RO Sans"/>
              </a:rPr>
              <a:t>Een overheidsbesluit bodemverontreiniging is een besluit of beschikking in het kader van een procedure onder de Wet Bodembescherming (en </a:t>
            </a:r>
            <a:r>
              <a:rPr lang="nl-NL" b="0" i="0" dirty="0" err="1">
                <a:solidFill>
                  <a:srgbClr val="222222"/>
                </a:solidFill>
                <a:effectLst/>
                <a:latin typeface="RO Sans"/>
              </a:rPr>
              <a:t>Wbb</a:t>
            </a:r>
            <a:r>
              <a:rPr lang="nl-NL" b="0" i="0" dirty="0">
                <a:solidFill>
                  <a:srgbClr val="222222"/>
                </a:solidFill>
                <a:effectLst/>
                <a:latin typeface="RO Sans"/>
              </a:rPr>
              <a:t> overgangsrecht onder Omgevingswet) of onder de Omgevingswet. Besluit of beschikking is opgesteld door een bevoegd gezag. Dit kunnen gemeenten, provincies, waterschappen of bijvoorbeeld Rijkswaterstaat zijn.</a:t>
            </a:r>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3</a:t>
            </a:fld>
            <a:endParaRPr lang="nl-NL"/>
          </a:p>
        </p:txBody>
      </p:sp>
      <p:sp>
        <p:nvSpPr>
          <p:cNvPr id="5" name="Tijdelijke aanduiding voor koptekst 4">
            <a:extLst>
              <a:ext uri="{FF2B5EF4-FFF2-40B4-BE49-F238E27FC236}">
                <a16:creationId xmlns:a16="http://schemas.microsoft.com/office/drawing/2014/main" id="{8EF54FA7-9BCD-6F91-D740-48D3312FF7CB}"/>
              </a:ext>
            </a:extLst>
          </p:cNvPr>
          <p:cNvSpPr>
            <a:spLocks noGrp="1"/>
          </p:cNvSpPr>
          <p:nvPr>
            <p:ph type="hdr" sz="quarter"/>
          </p:nvPr>
        </p:nvSpPr>
        <p:spPr/>
        <p:txBody>
          <a:bodyPr/>
          <a:lstStyle/>
          <a:p>
            <a:endParaRPr lang="nl-NL"/>
          </a:p>
        </p:txBody>
      </p:sp>
    </p:spTree>
    <p:extLst>
      <p:ext uri="{BB962C8B-B14F-4D97-AF65-F5344CB8AC3E}">
        <p14:creationId xmlns:p14="http://schemas.microsoft.com/office/powerpoint/2010/main" val="3360910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Overal waar professionele graafwerkzaamheden plaatsvinden, is milieukwaliteit aan de orde. Allereerst moeten degenen die graven weten waaraan zij al dan niet blootgesteld worden (Arbowet). </a:t>
            </a:r>
          </a:p>
          <a:p>
            <a:r>
              <a:rPr lang="nl-NL" dirty="0"/>
              <a:t>Maar het is ook belangrijk te weten hoe het staat met de milieukwaliteit van bodem en ondergrond als je plannen maakt voor bijvoorbeeld woningbouw, klimaatadaptatie en energietransitie. Ook daarbij wordt veel gegraven. En dan wil je weten waar het schoon is en je kunt bouwen en graven of waar de grond vervuild is en je eerst maatregelen moet treffen. </a:t>
            </a:r>
          </a:p>
          <a:p>
            <a:r>
              <a:rPr lang="nl-NL" dirty="0"/>
              <a:t>Ook moet je weten wat je moet doen met de grond die vrijkomt bij werkzaamheden. Daarom wordt er veel milieuhygiënisch bodemonderzoek gedaan.</a:t>
            </a:r>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5</a:t>
            </a:fld>
            <a:endParaRPr lang="nl-NL"/>
          </a:p>
        </p:txBody>
      </p:sp>
    </p:spTree>
    <p:extLst>
      <p:ext uri="{BB962C8B-B14F-4D97-AF65-F5344CB8AC3E}">
        <p14:creationId xmlns:p14="http://schemas.microsoft.com/office/powerpoint/2010/main" val="1528709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222222"/>
                </a:solidFill>
                <a:effectLst/>
                <a:latin typeface="RO Sans"/>
              </a:rPr>
              <a:t>Bij het domein Milieukwaliteit horen twee registratieobjecten:</a:t>
            </a:r>
          </a:p>
          <a:p>
            <a:pPr algn="l"/>
            <a:endParaRPr lang="nl-NL" b="0" i="0" dirty="0">
              <a:solidFill>
                <a:srgbClr val="222222"/>
              </a:solidFill>
              <a:effectLst/>
              <a:latin typeface="RO Sans"/>
            </a:endParaRPr>
          </a:p>
          <a:p>
            <a:pPr algn="l">
              <a:buFont typeface="Arial" panose="020B0604020202020204" pitchFamily="34" charset="0"/>
              <a:buChar char="•"/>
            </a:pPr>
            <a:r>
              <a:rPr lang="nl-NL" b="1" i="0" dirty="0">
                <a:solidFill>
                  <a:srgbClr val="222222"/>
                </a:solidFill>
                <a:effectLst/>
                <a:latin typeface="RO Sans"/>
              </a:rPr>
              <a:t>Milieuhygiënisch bodemonderzoek (SAD – Site Assessment Data)</a:t>
            </a:r>
            <a:br>
              <a:rPr lang="nl-NL" b="1" i="0" dirty="0">
                <a:solidFill>
                  <a:srgbClr val="222222"/>
                </a:solidFill>
                <a:effectLst/>
                <a:latin typeface="RO Sans"/>
              </a:rPr>
            </a:br>
            <a:r>
              <a:rPr lang="nl-NL" b="0" i="0" dirty="0">
                <a:solidFill>
                  <a:srgbClr val="222222"/>
                </a:solidFill>
                <a:effectLst/>
                <a:latin typeface="RO Sans"/>
              </a:rPr>
              <a:t>Het kwantitatieve onderzoek naar de aard en gehalten van stoffen in de bodem met als doel vast te stellen of er sprake is van bodemverontreiniging.</a:t>
            </a:r>
          </a:p>
          <a:p>
            <a:pPr algn="l">
              <a:buFont typeface="Arial" panose="020B0604020202020204" pitchFamily="34" charset="0"/>
              <a:buChar char="•"/>
            </a:pPr>
            <a:r>
              <a:rPr lang="nl-NL" b="0" i="0" dirty="0">
                <a:solidFill>
                  <a:srgbClr val="0B5F8B"/>
                </a:solidFill>
                <a:effectLst/>
                <a:latin typeface="RO Sans"/>
              </a:rPr>
              <a:t>Met een milieuhygiënisch bodemonderzoek wordt op een locatie de aanwezigheid van verontreinigende stoffen in de bodem onderzocht. In dit registratieobject gaat het om onderzoek naar de kwaliteit van landbodem en drogere oevergebieden en om grondwater.  Daarbij wordt een eventuele aard van de verontreiniging bepaald: welke stoffen komen voor in hogere concentraties dan de natuurlijke achtergrondwaarde? Ook wordt de mate van de verontreiniging bepaald: hoe verhouden de gemeten concentraties zich tot het toegestane gehalte op basis van een landelijk of lokaal normenkader?</a:t>
            </a:r>
            <a:endParaRPr lang="nl-NL" b="0" i="0" dirty="0">
              <a:solidFill>
                <a:srgbClr val="222222"/>
              </a:solidFill>
              <a:effectLst/>
              <a:latin typeface="RO Sans"/>
            </a:endParaRPr>
          </a:p>
          <a:p>
            <a:pPr algn="l">
              <a:buFont typeface="Arial" panose="020B0604020202020204" pitchFamily="34" charset="0"/>
              <a:buChar char="•"/>
            </a:pPr>
            <a:endParaRPr lang="nl-NL" b="0" i="0" dirty="0">
              <a:solidFill>
                <a:srgbClr val="0B5F8B"/>
              </a:solidFill>
              <a:effectLst/>
              <a:latin typeface="RO Sans"/>
            </a:endParaRPr>
          </a:p>
          <a:p>
            <a:pPr algn="l">
              <a:buFont typeface="Arial" panose="020B0604020202020204" pitchFamily="34" charset="0"/>
              <a:buChar char="•"/>
            </a:pPr>
            <a:r>
              <a:rPr lang="nl-NL" b="1" i="0" dirty="0">
                <a:solidFill>
                  <a:srgbClr val="222222"/>
                </a:solidFill>
                <a:effectLst/>
                <a:latin typeface="RO Sans"/>
              </a:rPr>
              <a:t>Overheidsbesluit bodemverontreiniging (SLD – Site Legal </a:t>
            </a:r>
            <a:r>
              <a:rPr lang="nl-NL" b="1" i="0" dirty="0" err="1">
                <a:solidFill>
                  <a:srgbClr val="222222"/>
                </a:solidFill>
                <a:effectLst/>
                <a:latin typeface="RO Sans"/>
              </a:rPr>
              <a:t>Decisions</a:t>
            </a:r>
            <a:r>
              <a:rPr lang="nl-NL" b="1" i="0" dirty="0">
                <a:solidFill>
                  <a:srgbClr val="222222"/>
                </a:solidFill>
                <a:effectLst/>
                <a:latin typeface="RO Sans"/>
              </a:rPr>
              <a:t>)</a:t>
            </a:r>
            <a:br>
              <a:rPr lang="nl-NL" b="1" i="0" dirty="0">
                <a:solidFill>
                  <a:srgbClr val="222222"/>
                </a:solidFill>
                <a:effectLst/>
                <a:latin typeface="RO Sans"/>
              </a:rPr>
            </a:br>
            <a:r>
              <a:rPr lang="nl-NL" b="0" i="0" dirty="0">
                <a:solidFill>
                  <a:srgbClr val="222222"/>
                </a:solidFill>
                <a:effectLst/>
                <a:latin typeface="RO Sans"/>
              </a:rPr>
              <a:t>De wettelijke status van de </a:t>
            </a:r>
            <a:r>
              <a:rPr lang="nl-NL" b="0" i="0" dirty="0" err="1">
                <a:solidFill>
                  <a:srgbClr val="222222"/>
                </a:solidFill>
                <a:effectLst/>
                <a:latin typeface="RO Sans"/>
              </a:rPr>
              <a:t>onderzoekslocatie</a:t>
            </a:r>
            <a:r>
              <a:rPr lang="nl-NL" b="0" i="0" dirty="0">
                <a:solidFill>
                  <a:srgbClr val="222222"/>
                </a:solidFill>
                <a:effectLst/>
                <a:latin typeface="RO Sans"/>
              </a:rPr>
              <a:t> binnen het kader van de aanpak van bodemverontreiniging volgens de Wet bodembescherming (</a:t>
            </a:r>
            <a:r>
              <a:rPr lang="nl-NL" b="0" i="0" dirty="0" err="1">
                <a:solidFill>
                  <a:srgbClr val="222222"/>
                </a:solidFill>
                <a:effectLst/>
                <a:latin typeface="RO Sans"/>
              </a:rPr>
              <a:t>Wbb</a:t>
            </a:r>
            <a:r>
              <a:rPr lang="nl-NL" b="0" i="0" dirty="0">
                <a:solidFill>
                  <a:srgbClr val="222222"/>
                </a:solidFill>
                <a:effectLst/>
                <a:latin typeface="RO Sans"/>
              </a:rPr>
              <a:t>) of uitvoeren van milieubelastende activiteiten onder de Omgevingswet.</a:t>
            </a:r>
          </a:p>
          <a:p>
            <a:pPr algn="l">
              <a:buFont typeface="Arial" panose="020B0604020202020204" pitchFamily="34" charset="0"/>
              <a:buChar char="•"/>
            </a:pPr>
            <a:r>
              <a:rPr lang="nl-NL" b="0" i="0" dirty="0">
                <a:solidFill>
                  <a:srgbClr val="0B5F8B"/>
                </a:solidFill>
                <a:effectLst/>
                <a:latin typeface="RO Sans"/>
              </a:rPr>
              <a:t>Een overheidsbesluit bodemverontreiniging is een besluit of beschikking in het kader van een procedure onder de Wet Bodembescherming (en </a:t>
            </a:r>
            <a:r>
              <a:rPr lang="nl-NL" b="0" i="0" dirty="0" err="1">
                <a:solidFill>
                  <a:srgbClr val="0B5F8B"/>
                </a:solidFill>
                <a:effectLst/>
                <a:latin typeface="RO Sans"/>
              </a:rPr>
              <a:t>Wbb</a:t>
            </a:r>
            <a:r>
              <a:rPr lang="nl-NL" b="0" i="0" dirty="0">
                <a:solidFill>
                  <a:srgbClr val="0B5F8B"/>
                </a:solidFill>
                <a:effectLst/>
                <a:latin typeface="RO Sans"/>
              </a:rPr>
              <a:t> overgangsrecht onder Omgevingswet) of onder de Omgevingswet. Besluit of beschikking is opgesteld door een bevoegd gezag. Dit kunnen gemeenten, provincies, waterschappen of bijvoorbeeld Rijkswaterstaat zijn.</a:t>
            </a:r>
            <a:br>
              <a:rPr lang="nl-NL" b="0" i="0" dirty="0">
                <a:solidFill>
                  <a:srgbClr val="0B5F8B"/>
                </a:solidFill>
                <a:effectLst/>
                <a:latin typeface="RO Sans"/>
              </a:rPr>
            </a:br>
            <a:r>
              <a:rPr lang="nl-NL" b="0" i="0" dirty="0">
                <a:solidFill>
                  <a:srgbClr val="0B5F8B"/>
                </a:solidFill>
                <a:effectLst/>
                <a:latin typeface="RO Sans"/>
              </a:rPr>
              <a:t>Een beschikking onder de </a:t>
            </a:r>
            <a:r>
              <a:rPr lang="nl-NL" b="0" i="0" dirty="0" err="1">
                <a:solidFill>
                  <a:srgbClr val="0B5F8B"/>
                </a:solidFill>
                <a:effectLst/>
                <a:latin typeface="RO Sans"/>
              </a:rPr>
              <a:t>Wbb</a:t>
            </a:r>
            <a:r>
              <a:rPr lang="nl-NL" b="0" i="0" dirty="0">
                <a:solidFill>
                  <a:srgbClr val="0B5F8B"/>
                </a:solidFill>
                <a:effectLst/>
                <a:latin typeface="RO Sans"/>
              </a:rPr>
              <a:t> bevat doorgaans een uitspraak over de ernst en spoedeisendheid van een bodemverontreiniging of over de mate waarin een sanering is uitgevoerd. Ook als de bodem voldoende is gesaneerd, wordt dit in een beschikking vastgelegd.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8</a:t>
            </a:fld>
            <a:endParaRPr lang="nl-NL"/>
          </a:p>
        </p:txBody>
      </p:sp>
      <p:sp>
        <p:nvSpPr>
          <p:cNvPr id="5" name="Tijdelijke aanduiding voor koptekst 4">
            <a:extLst>
              <a:ext uri="{FF2B5EF4-FFF2-40B4-BE49-F238E27FC236}">
                <a16:creationId xmlns:a16="http://schemas.microsoft.com/office/drawing/2014/main" id="{FB9A2113-958C-63AD-8D3F-E4E4D355D69E}"/>
              </a:ext>
            </a:extLst>
          </p:cNvPr>
          <p:cNvSpPr>
            <a:spLocks noGrp="1"/>
          </p:cNvSpPr>
          <p:nvPr>
            <p:ph type="hdr" sz="quarter"/>
          </p:nvPr>
        </p:nvSpPr>
        <p:spPr/>
        <p:txBody>
          <a:bodyPr/>
          <a:lstStyle/>
          <a:p>
            <a:endParaRPr lang="nl-NL"/>
          </a:p>
        </p:txBody>
      </p:sp>
    </p:spTree>
    <p:extLst>
      <p:ext uri="{BB962C8B-B14F-4D97-AF65-F5344CB8AC3E}">
        <p14:creationId xmlns:p14="http://schemas.microsoft.com/office/powerpoint/2010/main" val="3154968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de uitvoering van een milieuhygiënisch bodemonderzoek zijn wettelijke standaarden en protocollen van toepassing (NEN en SIKB). In veel gevallen werken de uitvoerende bedrijven onder certificaat. De verschillende uitvoerende partijen (veldwerkbureau, laboratorium, adviesbureau) kunnen informatie uitwisselen via een open uitwisselstandaard (SIKB0101). Hier sluit de BRO zich bij aan.</a:t>
            </a:r>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9</a:t>
            </a:fld>
            <a:endParaRPr lang="nl-NL"/>
          </a:p>
        </p:txBody>
      </p:sp>
    </p:spTree>
    <p:extLst>
      <p:ext uri="{BB962C8B-B14F-4D97-AF65-F5344CB8AC3E}">
        <p14:creationId xmlns:p14="http://schemas.microsoft.com/office/powerpoint/2010/main" val="3198335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900" kern="100" dirty="0">
                <a:effectLst/>
                <a:latin typeface="Verdana" panose="020B0604030504040204" pitchFamily="34" charset="0"/>
                <a:ea typeface="Calibri" panose="020F0502020204030204" pitchFamily="34" charset="0"/>
                <a:cs typeface="Times New Roman" panose="02020603050405020304" pitchFamily="18" charset="0"/>
              </a:rPr>
              <a:t>Gemeenten, provincies, waterschappen en rijksdiensten als RWS zijn bronhouder voor de BRO. Bronhouders moeten verplicht aanleveren:</a:t>
            </a:r>
          </a:p>
          <a:p>
            <a:pPr marL="342900" lvl="0" indent="-342900">
              <a:lnSpc>
                <a:spcPct val="107000"/>
              </a:lnSpc>
              <a:buFont typeface="+mj-lt"/>
              <a:buAutoNum type="arabicPeriod"/>
            </a:pPr>
            <a:r>
              <a:rPr lang="nl-NL" sz="900" kern="100" dirty="0">
                <a:effectLst/>
                <a:latin typeface="Verdana" panose="020B0604030504040204" pitchFamily="34" charset="0"/>
                <a:ea typeface="Calibri" panose="020F0502020204030204" pitchFamily="34" charset="0"/>
                <a:cs typeface="Times New Roman" panose="02020603050405020304" pitchFamily="18" charset="0"/>
              </a:rPr>
              <a:t>Gegevens van bodemonderzoeken die je ontvangt </a:t>
            </a:r>
            <a:r>
              <a:rPr lang="nl-NL" sz="900" u="sng" kern="100" dirty="0">
                <a:effectLst/>
                <a:latin typeface="Verdana" panose="020B0604030504040204" pitchFamily="34" charset="0"/>
                <a:ea typeface="Calibri" panose="020F0502020204030204" pitchFamily="34" charset="0"/>
                <a:cs typeface="Times New Roman" panose="02020603050405020304" pitchFamily="18" charset="0"/>
              </a:rPr>
              <a:t>vanuit je rol als opdrachtgever</a:t>
            </a:r>
            <a:r>
              <a:rPr lang="nl-NL" sz="900" kern="100" dirty="0">
                <a:effectLst/>
                <a:latin typeface="Verdana" panose="020B0604030504040204" pitchFamily="34" charset="0"/>
                <a:ea typeface="Calibri" panose="020F0502020204030204" pitchFamily="34" charset="0"/>
                <a:cs typeface="Times New Roman" panose="02020603050405020304" pitchFamily="18" charset="0"/>
              </a:rPr>
              <a:t>:</a:t>
            </a:r>
          </a:p>
          <a:p>
            <a:pPr marL="342900" lvl="0" indent="-342900">
              <a:lnSpc>
                <a:spcPct val="107000"/>
              </a:lnSpc>
              <a:buFont typeface="Verdana" panose="020B0604030504040204" pitchFamily="34" charset="0"/>
              <a:buChar char="-"/>
            </a:pPr>
            <a:r>
              <a:rPr lang="nl-NL" sz="900" kern="100" dirty="0">
                <a:effectLst/>
                <a:latin typeface="Verdana" panose="020B0604030504040204" pitchFamily="34" charset="0"/>
                <a:ea typeface="Calibri" panose="020F0502020204030204" pitchFamily="34" charset="0"/>
                <a:cs typeface="Times New Roman" panose="02020603050405020304" pitchFamily="18" charset="0"/>
              </a:rPr>
              <a:t>Dit zijn onderzoeken die een opdrachtnemer (bijvoorbeeld aannemer) uitvoert voor een werk waarvoor de gemeente (of ander bevoegd gezag) opdrachtgever is. </a:t>
            </a:r>
          </a:p>
          <a:p>
            <a:pPr marL="342900" lvl="0" indent="-342900">
              <a:lnSpc>
                <a:spcPct val="107000"/>
              </a:lnSpc>
              <a:buFont typeface="Verdana" panose="020B0604030504040204" pitchFamily="34" charset="0"/>
              <a:buChar char="-"/>
            </a:pPr>
            <a:r>
              <a:rPr lang="nl-NL" sz="900" kern="100" dirty="0">
                <a:effectLst/>
                <a:latin typeface="Verdana" panose="020B0604030504040204" pitchFamily="34" charset="0"/>
                <a:ea typeface="Calibri" panose="020F0502020204030204" pitchFamily="34" charset="0"/>
                <a:cs typeface="Times New Roman" panose="02020603050405020304" pitchFamily="18" charset="0"/>
              </a:rPr>
              <a:t>Het gaat ook om gegevens uit bodemonderzoeken die in eigen beheer zijn verricht voorafgaand aan graafwerken voor de realisatie van bijvoorbeeld wegen of riolering.</a:t>
            </a:r>
          </a:p>
          <a:p>
            <a:pPr marL="685800">
              <a:lnSpc>
                <a:spcPct val="107000"/>
              </a:lnSpc>
            </a:pPr>
            <a:r>
              <a:rPr lang="nl-NL" sz="900" kern="100" dirty="0">
                <a:effectLst/>
                <a:latin typeface="Verdana" panose="020B0604030504040204" pitchFamily="34" charset="0"/>
                <a:ea typeface="Calibri" panose="020F0502020204030204" pitchFamily="34" charset="0"/>
                <a:cs typeface="Times New Roman" panose="02020603050405020304" pitchFamily="18" charset="0"/>
              </a:rPr>
              <a:t> </a:t>
            </a:r>
          </a:p>
          <a:p>
            <a:pPr marL="342900" lvl="0" indent="-342900">
              <a:lnSpc>
                <a:spcPct val="107000"/>
              </a:lnSpc>
              <a:buFont typeface="+mj-lt"/>
              <a:buAutoNum type="arabicPeriod"/>
            </a:pPr>
            <a:r>
              <a:rPr lang="nl-NL" sz="900" kern="100" dirty="0">
                <a:effectLst/>
                <a:latin typeface="Verdana" panose="020B0604030504040204" pitchFamily="34" charset="0"/>
                <a:ea typeface="Calibri" panose="020F0502020204030204" pitchFamily="34" charset="0"/>
                <a:cs typeface="Times New Roman" panose="02020603050405020304" pitchFamily="18" charset="0"/>
              </a:rPr>
              <a:t>Gegevens die je ontvangt </a:t>
            </a:r>
            <a:r>
              <a:rPr lang="nl-NL" sz="900" u="sng" kern="100" dirty="0">
                <a:effectLst/>
                <a:latin typeface="Verdana" panose="020B0604030504040204" pitchFamily="34" charset="0"/>
                <a:ea typeface="Calibri" panose="020F0502020204030204" pitchFamily="34" charset="0"/>
                <a:cs typeface="Times New Roman" panose="02020603050405020304" pitchFamily="18" charset="0"/>
              </a:rPr>
              <a:t>vanuit je rol als bevoegd gezag</a:t>
            </a:r>
            <a:r>
              <a:rPr lang="nl-NL" sz="900" kern="100" dirty="0">
                <a:effectLst/>
                <a:latin typeface="Verdana" panose="020B0604030504040204" pitchFamily="34" charset="0"/>
                <a:ea typeface="Calibri" panose="020F0502020204030204" pitchFamily="34" charset="0"/>
                <a:cs typeface="Times New Roman" panose="02020603050405020304" pitchFamily="18" charset="0"/>
              </a:rPr>
              <a:t>. Dit is het bodemonderzoek dat binnenkomt met vergunningsaanvragen. Hiervoor kan een gemeente, provincie, waterschap of Rijk voorschrijven dat de informatie ook wordt aangeleverd in XML-format. Daarnaast kan een bronhouder voor de indieningsvereisten voor een dataset verwijzen naar de uitwisseling conform SIKB0101 met de minimaal de inhoudelijk eisen zoals die vanuit IMBRO gesteld worden. Vanuit een systeem dat de BRO-aanlevering ondersteunt, kan dit XML vervolgens doorgeleverd worden naar de BRO in IMBRO-formaat.</a:t>
            </a:r>
            <a:br>
              <a:rPr lang="nl-NL" sz="900" kern="100" dirty="0">
                <a:effectLst/>
                <a:latin typeface="Verdana" panose="020B0604030504040204" pitchFamily="34" charset="0"/>
                <a:ea typeface="Calibri" panose="020F0502020204030204" pitchFamily="34" charset="0"/>
                <a:cs typeface="Times New Roman" panose="02020603050405020304" pitchFamily="18" charset="0"/>
              </a:rPr>
            </a:br>
            <a:endParaRPr lang="nl-NL" sz="900" kern="1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nl-NL" sz="900" u="sng" kern="100" dirty="0">
                <a:effectLst/>
                <a:latin typeface="Verdana" panose="020B0604030504040204" pitchFamily="34" charset="0"/>
                <a:ea typeface="Calibri" panose="020F0502020204030204" pitchFamily="34" charset="0"/>
                <a:cs typeface="Times New Roman" panose="02020603050405020304" pitchFamily="18" charset="0"/>
              </a:rPr>
              <a:t>Bestaande gegevens</a:t>
            </a:r>
            <a:r>
              <a:rPr lang="nl-NL" sz="900" kern="100" dirty="0">
                <a:effectLst/>
                <a:latin typeface="Verdana" panose="020B0604030504040204" pitchFamily="34" charset="0"/>
                <a:ea typeface="Calibri" panose="020F0502020204030204" pitchFamily="34" charset="0"/>
                <a:cs typeface="Times New Roman" panose="02020603050405020304" pitchFamily="18" charset="0"/>
              </a:rPr>
              <a:t>. Dit zijn gegevens die zijn verzameld vóór de inwerkingtreding van de BRO Milieukwaliteit - dus vóór 1 juli 2025. </a:t>
            </a:r>
          </a:p>
          <a:p>
            <a:pPr marL="342900" lvl="0" indent="-342900">
              <a:lnSpc>
                <a:spcPct val="107000"/>
              </a:lnSpc>
              <a:buFont typeface="Verdana" panose="020B0604030504040204" pitchFamily="34" charset="0"/>
              <a:buChar char="-"/>
            </a:pPr>
            <a:r>
              <a:rPr lang="nl-NL" sz="900" kern="100" dirty="0">
                <a:effectLst/>
                <a:latin typeface="Verdana" panose="020B0604030504040204" pitchFamily="34" charset="0"/>
                <a:ea typeface="Calibri" panose="020F0502020204030204" pitchFamily="34" charset="0"/>
                <a:cs typeface="Times New Roman" panose="02020603050405020304" pitchFamily="18" charset="0"/>
              </a:rPr>
              <a:t>Deze kun je aanleveren conform IMBRO/A. Dit hoef je alleen te doen als je beschikt over een dataset die tenminste conform IMBRO/A kan worden aangeleverd. </a:t>
            </a:r>
            <a:br>
              <a:rPr lang="nl-NL" sz="900" kern="100" dirty="0">
                <a:effectLst/>
                <a:latin typeface="Verdana" panose="020B0604030504040204" pitchFamily="34" charset="0"/>
                <a:ea typeface="Calibri" panose="020F0502020204030204" pitchFamily="34" charset="0"/>
                <a:cs typeface="Times New Roman" panose="02020603050405020304" pitchFamily="18" charset="0"/>
              </a:rPr>
            </a:br>
            <a:r>
              <a:rPr lang="nl-NL" sz="900" kern="100" dirty="0">
                <a:effectLst/>
                <a:latin typeface="Verdana" panose="020B0604030504040204" pitchFamily="34" charset="0"/>
                <a:ea typeface="Calibri" panose="020F0502020204030204" pitchFamily="34" charset="0"/>
                <a:cs typeface="Times New Roman" panose="02020603050405020304" pitchFamily="18" charset="0"/>
              </a:rPr>
              <a:t>Een bronhouder hoeft en kan geen documenten (pdf’s) aanleveren aan de BRO. </a:t>
            </a:r>
            <a:br>
              <a:rPr lang="nl-NL" sz="900" kern="100" dirty="0">
                <a:effectLst/>
                <a:latin typeface="Verdana" panose="020B0604030504040204" pitchFamily="34" charset="0"/>
                <a:ea typeface="Calibri" panose="020F0502020204030204" pitchFamily="34" charset="0"/>
                <a:cs typeface="Times New Roman" panose="02020603050405020304" pitchFamily="18" charset="0"/>
              </a:rPr>
            </a:br>
            <a:r>
              <a:rPr lang="nl-NL" sz="900" kern="100" dirty="0">
                <a:effectLst/>
                <a:latin typeface="Verdana" panose="020B0604030504040204" pitchFamily="34" charset="0"/>
                <a:ea typeface="Calibri" panose="020F0502020204030204" pitchFamily="34" charset="0"/>
                <a:cs typeface="Times New Roman" panose="02020603050405020304" pitchFamily="18" charset="0"/>
              </a:rPr>
              <a:t>Het registratieobject SAD voorziet wel in de mogelijkheid om een deeplink op te nemen naar het rapport. Dat is zinvol wanneer het bevoegd gezag beschikt over een DMS waarin documenten extern geraadpleegd kunnen worden en voorzien zijn van een persistente (vaste) URL.</a:t>
            </a:r>
          </a:p>
          <a:p>
            <a:pPr marL="742950" lvl="1" indent="-285750">
              <a:lnSpc>
                <a:spcPct val="107000"/>
              </a:lnSpc>
              <a:spcAft>
                <a:spcPts val="800"/>
              </a:spcAft>
              <a:buFont typeface="Verdana" panose="020B0604030504040204" pitchFamily="34" charset="0"/>
              <a:buChar char="-"/>
            </a:pPr>
            <a:r>
              <a:rPr lang="nl-NL" sz="900" kern="100" dirty="0">
                <a:effectLst/>
                <a:latin typeface="Verdana" panose="020B0604030504040204" pitchFamily="34" charset="0"/>
                <a:ea typeface="Calibri" panose="020F0502020204030204" pitchFamily="34" charset="0"/>
                <a:cs typeface="Times New Roman" panose="02020603050405020304" pitchFamily="18" charset="0"/>
              </a:rPr>
              <a:t>Bestaande data die voldoen aan IMBRO, mag je ook in IMBRO aanleveren. </a:t>
            </a:r>
          </a:p>
          <a:p>
            <a:pPr>
              <a:lnSpc>
                <a:spcPct val="107000"/>
              </a:lnSpc>
              <a:spcAft>
                <a:spcPts val="800"/>
              </a:spcAft>
            </a:pPr>
            <a:r>
              <a:rPr lang="nl-NL" sz="900" kern="100" dirty="0">
                <a:effectLst/>
                <a:latin typeface="Verdana" panose="020B0604030504040204" pitchFamily="34" charset="0"/>
                <a:ea typeface="Calibri" panose="020F0502020204030204" pitchFamily="34" charset="0"/>
                <a:cs typeface="Times New Roman" panose="02020603050405020304" pitchFamily="18" charset="0"/>
              </a:rPr>
              <a:t>4. Gegevens over bodemkwaliteit die je vastlegt vanuit je rol als bevoegd gezag. Het gaat hier met name om informatie over verandering in bodemkwaliteit als gevolg van graven of saneren. Of in het verleden het vaststellen van geval van ernstige bodemverontreiniging, instemmen met saneringsevaluatie en vaststellen van nazorg. Dit wordt door bevoegd gezag vastgelegd in communicatie met de initiatiefnemer en in het bodeminformatiesysteem. </a:t>
            </a:r>
          </a:p>
          <a:p>
            <a:pPr>
              <a:lnSpc>
                <a:spcPct val="107000"/>
              </a:lnSpc>
              <a:spcAft>
                <a:spcPts val="800"/>
              </a:spcAft>
            </a:pPr>
            <a:r>
              <a:rPr lang="nl-NL" sz="900" u="sng" kern="100" dirty="0">
                <a:effectLst/>
                <a:latin typeface="Verdana" panose="020B0604030504040204" pitchFamily="34" charset="0"/>
                <a:ea typeface="Calibri" panose="020F0502020204030204" pitchFamily="34" charset="0"/>
                <a:cs typeface="Times New Roman" panose="02020603050405020304" pitchFamily="18" charset="0"/>
              </a:rPr>
              <a:t>Kort samengevat</a:t>
            </a:r>
            <a:r>
              <a:rPr lang="nl-NL" sz="900" kern="100" dirty="0">
                <a:effectLst/>
                <a:latin typeface="Verdana" panose="020B0604030504040204" pitchFamily="34" charset="0"/>
                <a:ea typeface="Calibri" panose="020F0502020204030204" pitchFamily="34" charset="0"/>
                <a:cs typeface="Times New Roman" panose="02020603050405020304" pitchFamily="18" charset="0"/>
              </a:rPr>
              <a:t>: In het algemeen geldt dat het milieuhygiënisch bodemonderzoek (SAD) door een bestuursorgaan altijd aangeleverd moet worden aan de BRO, onafhankelijk van hoe deze gegevens zijn verkregen (als opdrachtgever of als bevoegd gezag). En voor overheidsbesluit (SLD) geldt dat deze door een bestuursorgaan dat het besluit heeft genomen wordt aangeleverd aan </a:t>
            </a:r>
            <a:r>
              <a:rPr lang="nl-NL" sz="900" kern="100" dirty="0" err="1">
                <a:effectLst/>
                <a:latin typeface="Verdana" panose="020B0604030504040204" pitchFamily="34" charset="0"/>
                <a:ea typeface="Calibri" panose="020F0502020204030204" pitchFamily="34" charset="0"/>
                <a:cs typeface="Times New Roman" panose="02020603050405020304" pitchFamily="18" charset="0"/>
              </a:rPr>
              <a:t>deBRO</a:t>
            </a:r>
            <a:r>
              <a:rPr lang="nl-NL" sz="900" kern="100" dirty="0">
                <a:effectLst/>
                <a:latin typeface="Verdana" panose="020B0604030504040204" pitchFamily="34" charset="0"/>
                <a:ea typeface="Calibri" panose="020F0502020204030204" pitchFamily="34" charset="0"/>
                <a:cs typeface="Times New Roman" panose="02020603050405020304" pitchFamily="18" charset="0"/>
              </a:rPr>
              <a:t>. Voor zowel SAD als SLD geldt dat de aanwezige gegevens moeten voldoen aan de standaard (IMBRO of IMBRO/A). Als een bestuursorgaan niet beschikt over een dataset tenminste conform IMBRO/A dan kunnen en hoeven er geen gegevens aan de BRO te worden aangeleverd.</a:t>
            </a:r>
          </a:p>
          <a:p>
            <a:pPr>
              <a:lnSpc>
                <a:spcPct val="107000"/>
              </a:lnSpc>
              <a:spcAft>
                <a:spcPts val="800"/>
              </a:spcAft>
            </a:pPr>
            <a:r>
              <a:rPr lang="nl-NL" sz="900" u="sng" kern="100"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3"/>
              </a:rPr>
              <a:t>https://basisregistratieondergrond.nl/inhoud-bro/wet-bro/4-plichten-wet/</a:t>
            </a:r>
            <a:endParaRPr lang="nl-NL" sz="900" kern="100" dirty="0">
              <a:effectLst/>
              <a:latin typeface="Verdana" panose="020B060403050404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35ED4F5C-FB21-9248-9CD9-79796705464D}" type="slidenum">
              <a:rPr lang="nl-NL" smtClean="0"/>
              <a:t>11</a:t>
            </a:fld>
            <a:endParaRPr lang="nl-NL"/>
          </a:p>
        </p:txBody>
      </p:sp>
      <p:sp>
        <p:nvSpPr>
          <p:cNvPr id="5" name="Tijdelijke aanduiding voor koptekst 4">
            <a:extLst>
              <a:ext uri="{FF2B5EF4-FFF2-40B4-BE49-F238E27FC236}">
                <a16:creationId xmlns:a16="http://schemas.microsoft.com/office/drawing/2014/main" id="{1AA909F4-5379-D53E-513C-C82283C9EC1F}"/>
              </a:ext>
            </a:extLst>
          </p:cNvPr>
          <p:cNvSpPr>
            <a:spLocks noGrp="1"/>
          </p:cNvSpPr>
          <p:nvPr>
            <p:ph type="hdr" sz="quarter"/>
          </p:nvPr>
        </p:nvSpPr>
        <p:spPr/>
        <p:txBody>
          <a:bodyPr/>
          <a:lstStyle/>
          <a:p>
            <a:endParaRPr lang="nl-NL"/>
          </a:p>
        </p:txBody>
      </p:sp>
    </p:spTree>
    <p:extLst>
      <p:ext uri="{BB962C8B-B14F-4D97-AF65-F5344CB8AC3E}">
        <p14:creationId xmlns:p14="http://schemas.microsoft.com/office/powerpoint/2010/main" val="4022376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effectLst/>
                <a:latin typeface="Helvetica Neue" panose="02000503000000020004" pitchFamily="2" charset="0"/>
              </a:rPr>
              <a:t>In het eerste kwartaal van 2024 gaan de integrale catalogi van de beide registratie-objecten ter consultatie. De wettelijke invoering van alle registratieobjecten start naar verwachting op 1 juli 2025. </a:t>
            </a:r>
          </a:p>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13</a:t>
            </a:fld>
            <a:endParaRPr lang="nl-NL"/>
          </a:p>
        </p:txBody>
      </p:sp>
      <p:sp>
        <p:nvSpPr>
          <p:cNvPr id="5" name="Tijdelijke aanduiding voor koptekst 4">
            <a:extLst>
              <a:ext uri="{FF2B5EF4-FFF2-40B4-BE49-F238E27FC236}">
                <a16:creationId xmlns:a16="http://schemas.microsoft.com/office/drawing/2014/main" id="{AD16BA72-CEDD-C4BA-D5E1-A901109B67C4}"/>
              </a:ext>
            </a:extLst>
          </p:cNvPr>
          <p:cNvSpPr>
            <a:spLocks noGrp="1"/>
          </p:cNvSpPr>
          <p:nvPr>
            <p:ph type="hdr" sz="quarter"/>
          </p:nvPr>
        </p:nvSpPr>
        <p:spPr/>
        <p:txBody>
          <a:bodyPr/>
          <a:lstStyle/>
          <a:p>
            <a:endParaRPr lang="nl-NL"/>
          </a:p>
        </p:txBody>
      </p:sp>
    </p:spTree>
    <p:extLst>
      <p:ext uri="{BB962C8B-B14F-4D97-AF65-F5344CB8AC3E}">
        <p14:creationId xmlns:p14="http://schemas.microsoft.com/office/powerpoint/2010/main" val="3165645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Het is om </a:t>
            </a:r>
            <a:r>
              <a:rPr lang="en-US" dirty="0" err="1"/>
              <a:t>allerlei</a:t>
            </a:r>
            <a:r>
              <a:rPr lang="en-US" dirty="0"/>
              <a:t> </a:t>
            </a:r>
            <a:r>
              <a:rPr lang="en-US" dirty="0" err="1"/>
              <a:t>redenen</a:t>
            </a:r>
            <a:r>
              <a:rPr lang="en-US" dirty="0"/>
              <a:t> </a:t>
            </a:r>
            <a:r>
              <a:rPr lang="en-US" dirty="0" err="1"/>
              <a:t>belangrijk</a:t>
            </a:r>
            <a:r>
              <a:rPr lang="en-US" dirty="0"/>
              <a:t> om op </a:t>
            </a:r>
            <a:r>
              <a:rPr lang="en-US" dirty="0" err="1"/>
              <a:t>een</a:t>
            </a:r>
            <a:r>
              <a:rPr lang="en-US" dirty="0"/>
              <a:t> </a:t>
            </a:r>
            <a:r>
              <a:rPr lang="en-US" dirty="0" err="1"/>
              <a:t>intelligente</a:t>
            </a:r>
            <a:r>
              <a:rPr lang="en-US" dirty="0"/>
              <a:t> </a:t>
            </a:r>
            <a:r>
              <a:rPr lang="en-US" dirty="0" err="1"/>
              <a:t>manier</a:t>
            </a:r>
            <a:r>
              <a:rPr lang="en-US" dirty="0"/>
              <a:t> om </a:t>
            </a:r>
            <a:r>
              <a:rPr lang="en-US" dirty="0" err="1"/>
              <a:t>te</a:t>
            </a:r>
            <a:r>
              <a:rPr lang="en-US" dirty="0"/>
              <a:t> </a:t>
            </a:r>
            <a:r>
              <a:rPr lang="en-US" dirty="0" err="1"/>
              <a:t>gaan</a:t>
            </a:r>
            <a:r>
              <a:rPr lang="en-US" dirty="0"/>
              <a:t> met </a:t>
            </a:r>
            <a:r>
              <a:rPr lang="en-US" dirty="0" err="1"/>
              <a:t>onze</a:t>
            </a:r>
            <a:r>
              <a:rPr lang="en-US" dirty="0"/>
              <a:t> </a:t>
            </a:r>
            <a:r>
              <a:rPr lang="en-US" dirty="0" err="1"/>
              <a:t>grond</a:t>
            </a:r>
            <a:r>
              <a:rPr lang="en-US" dirty="0"/>
              <a:t>. </a:t>
            </a:r>
            <a:r>
              <a:rPr lang="en-US" dirty="0" err="1"/>
              <a:t>Zowel</a:t>
            </a:r>
            <a:r>
              <a:rPr lang="en-US" dirty="0"/>
              <a:t> op </a:t>
            </a:r>
            <a:r>
              <a:rPr lang="en-US" dirty="0" err="1"/>
              <a:t>nationaal</a:t>
            </a:r>
            <a:r>
              <a:rPr lang="en-US" dirty="0"/>
              <a:t> </a:t>
            </a:r>
            <a:r>
              <a:rPr lang="en-US" dirty="0" err="1"/>
              <a:t>als</a:t>
            </a:r>
            <a:r>
              <a:rPr lang="en-US" dirty="0"/>
              <a:t> </a:t>
            </a:r>
            <a:r>
              <a:rPr lang="en-US" dirty="0" err="1"/>
              <a:t>Europees</a:t>
            </a:r>
            <a:r>
              <a:rPr lang="en-US" dirty="0"/>
              <a:t> </a:t>
            </a:r>
            <a:r>
              <a:rPr lang="en-US" dirty="0" err="1"/>
              <a:t>niveau</a:t>
            </a:r>
            <a:r>
              <a:rPr lang="en-US" dirty="0"/>
              <a:t> is </a:t>
            </a:r>
            <a:r>
              <a:rPr lang="en-US" dirty="0" err="1"/>
              <a:t>daarom</a:t>
            </a:r>
            <a:r>
              <a:rPr lang="en-US" dirty="0"/>
              <a:t> </a:t>
            </a:r>
            <a:r>
              <a:rPr lang="en-US" dirty="0" err="1"/>
              <a:t>afgesproken</a:t>
            </a:r>
            <a:r>
              <a:rPr lang="en-US" dirty="0"/>
              <a:t> </a:t>
            </a:r>
            <a:r>
              <a:rPr lang="en-US" dirty="0" err="1"/>
              <a:t>samen</a:t>
            </a:r>
            <a:r>
              <a:rPr lang="en-US" dirty="0"/>
              <a:t> </a:t>
            </a:r>
            <a:r>
              <a:rPr lang="en-US" dirty="0" err="1"/>
              <a:t>te</a:t>
            </a:r>
            <a:r>
              <a:rPr lang="en-US" dirty="0"/>
              <a:t> </a:t>
            </a:r>
            <a:r>
              <a:rPr lang="en-US" dirty="0" err="1"/>
              <a:t>werken</a:t>
            </a:r>
            <a:r>
              <a:rPr lang="en-US" dirty="0"/>
              <a:t> </a:t>
            </a:r>
            <a:r>
              <a:rPr lang="en-US" dirty="0" err="1"/>
              <a:t>aan</a:t>
            </a:r>
            <a:r>
              <a:rPr lang="en-US" dirty="0"/>
              <a:t> </a:t>
            </a:r>
            <a:r>
              <a:rPr lang="en-US" dirty="0" err="1"/>
              <a:t>circulariteit</a:t>
            </a:r>
            <a:r>
              <a:rPr lang="en-US" dirty="0"/>
              <a:t>. </a:t>
            </a:r>
            <a:r>
              <a:rPr lang="en-US" dirty="0" err="1"/>
              <a:t>Essentiële</a:t>
            </a:r>
            <a:r>
              <a:rPr lang="en-US" dirty="0"/>
              <a:t> </a:t>
            </a:r>
            <a:r>
              <a:rPr lang="en-US" dirty="0" err="1"/>
              <a:t>aspecten</a:t>
            </a:r>
            <a:r>
              <a:rPr lang="en-US" dirty="0"/>
              <a:t> </a:t>
            </a:r>
            <a:r>
              <a:rPr lang="en-US" dirty="0" err="1"/>
              <a:t>daarbij</a:t>
            </a:r>
            <a:r>
              <a:rPr lang="en-US" dirty="0"/>
              <a:t> </a:t>
            </a:r>
            <a:r>
              <a:rPr lang="en-US" dirty="0" err="1"/>
              <a:t>zijn</a:t>
            </a:r>
            <a:r>
              <a:rPr lang="en-US" dirty="0"/>
              <a:t> het </a:t>
            </a:r>
            <a:r>
              <a:rPr lang="en-US" dirty="0" err="1"/>
              <a:t>efficiënt</a:t>
            </a:r>
            <a:r>
              <a:rPr lang="en-US" dirty="0"/>
              <a:t> </a:t>
            </a:r>
            <a:r>
              <a:rPr lang="en-US" dirty="0" err="1"/>
              <a:t>gebruik</a:t>
            </a:r>
            <a:r>
              <a:rPr lang="en-US" dirty="0"/>
              <a:t> van steeds </a:t>
            </a:r>
            <a:r>
              <a:rPr lang="en-US" dirty="0" err="1"/>
              <a:t>schaarser</a:t>
            </a:r>
            <a:r>
              <a:rPr lang="en-US" dirty="0"/>
              <a:t> </a:t>
            </a:r>
            <a:r>
              <a:rPr lang="en-US" dirty="0" err="1"/>
              <a:t>wordende</a:t>
            </a:r>
            <a:r>
              <a:rPr lang="en-US" dirty="0"/>
              <a:t> </a:t>
            </a:r>
            <a:r>
              <a:rPr lang="en-US" dirty="0" err="1"/>
              <a:t>grondstoffen</a:t>
            </a:r>
            <a:r>
              <a:rPr lang="en-US" dirty="0"/>
              <a:t> </a:t>
            </a:r>
            <a:r>
              <a:rPr lang="en-US" dirty="0" err="1"/>
              <a:t>en</a:t>
            </a:r>
            <a:r>
              <a:rPr lang="en-US" dirty="0"/>
              <a:t> het </a:t>
            </a:r>
            <a:r>
              <a:rPr lang="en-US" dirty="0" err="1"/>
              <a:t>terugdringen</a:t>
            </a:r>
            <a:r>
              <a:rPr lang="en-US" dirty="0"/>
              <a:t> van de </a:t>
            </a:r>
            <a:r>
              <a:rPr lang="en-US" dirty="0" err="1"/>
              <a:t>uitstoot</a:t>
            </a:r>
            <a:r>
              <a:rPr lang="en-US" dirty="0"/>
              <a:t> van CO2, </a:t>
            </a:r>
            <a:r>
              <a:rPr lang="en-US" dirty="0" err="1"/>
              <a:t>fijnstof</a:t>
            </a:r>
            <a:r>
              <a:rPr lang="en-US" dirty="0"/>
              <a:t> </a:t>
            </a:r>
            <a:r>
              <a:rPr lang="en-US" dirty="0" err="1"/>
              <a:t>en</a:t>
            </a:r>
            <a:r>
              <a:rPr lang="en-US" dirty="0"/>
              <a:t> </a:t>
            </a:r>
            <a:r>
              <a:rPr lang="en-US" dirty="0" err="1"/>
              <a:t>stikstof</a:t>
            </a:r>
            <a:r>
              <a:rPr lang="en-US" dirty="0"/>
              <a:t>. Met name </a:t>
            </a:r>
            <a:r>
              <a:rPr lang="en-US" dirty="0" err="1"/>
              <a:t>bij</a:t>
            </a:r>
            <a:r>
              <a:rPr lang="en-US" dirty="0"/>
              <a:t> </a:t>
            </a:r>
            <a:r>
              <a:rPr lang="en-US" dirty="0" err="1"/>
              <a:t>grondverzet</a:t>
            </a:r>
            <a:r>
              <a:rPr lang="en-US" dirty="0"/>
              <a:t> </a:t>
            </a:r>
            <a:r>
              <a:rPr lang="en-US" dirty="0" err="1"/>
              <a:t>liggen</a:t>
            </a:r>
            <a:r>
              <a:rPr lang="en-US" dirty="0"/>
              <a:t> er </a:t>
            </a:r>
            <a:r>
              <a:rPr lang="en-US" dirty="0" err="1"/>
              <a:t>kansen</a:t>
            </a:r>
            <a:r>
              <a:rPr lang="en-US" dirty="0"/>
              <a:t> om </a:t>
            </a:r>
            <a:r>
              <a:rPr lang="en-US" dirty="0" err="1"/>
              <a:t>grote</a:t>
            </a:r>
            <a:r>
              <a:rPr lang="en-US" dirty="0"/>
              <a:t> </a:t>
            </a:r>
            <a:r>
              <a:rPr lang="en-US" dirty="0" err="1"/>
              <a:t>stappen</a:t>
            </a:r>
            <a:r>
              <a:rPr lang="en-US" dirty="0"/>
              <a:t> </a:t>
            </a:r>
            <a:r>
              <a:rPr lang="en-US" dirty="0" err="1"/>
              <a:t>te</a:t>
            </a:r>
            <a:r>
              <a:rPr lang="en-US" dirty="0"/>
              <a:t> </a:t>
            </a:r>
            <a:r>
              <a:rPr lang="en-US" dirty="0" err="1"/>
              <a:t>zetten</a:t>
            </a:r>
            <a:r>
              <a:rPr lang="en-US" dirty="0"/>
              <a:t>. </a:t>
            </a:r>
            <a:r>
              <a:rPr lang="en-US" dirty="0" err="1"/>
              <a:t>Gegevens</a:t>
            </a:r>
            <a:r>
              <a:rPr lang="en-US" dirty="0"/>
              <a:t> over </a:t>
            </a:r>
            <a:r>
              <a:rPr lang="en-US" dirty="0" err="1"/>
              <a:t>Milieukwaliteit</a:t>
            </a:r>
            <a:r>
              <a:rPr lang="en-US" dirty="0"/>
              <a:t> </a:t>
            </a:r>
            <a:r>
              <a:rPr lang="en-US" dirty="0" err="1"/>
              <a:t>uit</a:t>
            </a:r>
            <a:r>
              <a:rPr lang="en-US" dirty="0"/>
              <a:t> </a:t>
            </a:r>
            <a:r>
              <a:rPr lang="en-US" dirty="0" err="1"/>
              <a:t>grondonderzoeken</a:t>
            </a:r>
            <a:r>
              <a:rPr lang="en-US" dirty="0"/>
              <a:t> </a:t>
            </a:r>
            <a:r>
              <a:rPr lang="en-US" dirty="0" err="1"/>
              <a:t>nemen</a:t>
            </a:r>
            <a:r>
              <a:rPr lang="en-US" dirty="0"/>
              <a:t> toe </a:t>
            </a:r>
            <a:r>
              <a:rPr lang="en-US" dirty="0" err="1"/>
              <a:t>en</a:t>
            </a:r>
            <a:r>
              <a:rPr lang="en-US" dirty="0"/>
              <a:t> </a:t>
            </a:r>
            <a:r>
              <a:rPr lang="en-US" dirty="0" err="1"/>
              <a:t>komen</a:t>
            </a:r>
            <a:r>
              <a:rPr lang="en-US" dirty="0"/>
              <a:t> </a:t>
            </a:r>
            <a:r>
              <a:rPr lang="en-US" dirty="0" err="1"/>
              <a:t>binnenkort</a:t>
            </a:r>
            <a:r>
              <a:rPr lang="en-US" dirty="0"/>
              <a:t> </a:t>
            </a:r>
            <a:r>
              <a:rPr lang="en-US" dirty="0" err="1"/>
              <a:t>ook</a:t>
            </a:r>
            <a:r>
              <a:rPr lang="en-US" dirty="0"/>
              <a:t> in de BRO. Hoog </a:t>
            </a:r>
            <a:r>
              <a:rPr lang="en-US" dirty="0" err="1"/>
              <a:t>tijd</a:t>
            </a:r>
            <a:r>
              <a:rPr lang="en-US" dirty="0"/>
              <a:t> </a:t>
            </a:r>
            <a:r>
              <a:rPr lang="en-US" dirty="0" err="1"/>
              <a:t>dus</a:t>
            </a:r>
            <a:r>
              <a:rPr lang="en-US" dirty="0"/>
              <a:t> om </a:t>
            </a:r>
            <a:r>
              <a:rPr lang="en-US" dirty="0" err="1"/>
              <a:t>gegevens</a:t>
            </a:r>
            <a:r>
              <a:rPr lang="en-US" dirty="0"/>
              <a:t> over </a:t>
            </a:r>
            <a:r>
              <a:rPr lang="en-US" dirty="0" err="1"/>
              <a:t>Milieukwaliteit</a:t>
            </a:r>
            <a:r>
              <a:rPr lang="en-US" dirty="0"/>
              <a:t> </a:t>
            </a:r>
            <a:r>
              <a:rPr lang="en-US" dirty="0" err="1"/>
              <a:t>uit</a:t>
            </a:r>
            <a:r>
              <a:rPr lang="en-US" dirty="0"/>
              <a:t> </a:t>
            </a:r>
            <a:r>
              <a:rPr lang="en-US" dirty="0" err="1"/>
              <a:t>grondonderzoeken</a:t>
            </a:r>
            <a:r>
              <a:rPr lang="en-US" dirty="0"/>
              <a:t> in </a:t>
            </a:r>
            <a:r>
              <a:rPr lang="en-US" dirty="0" err="1"/>
              <a:t>te</a:t>
            </a:r>
            <a:r>
              <a:rPr lang="en-US" dirty="0"/>
              <a:t> </a:t>
            </a:r>
            <a:r>
              <a:rPr lang="en-US" dirty="0" err="1"/>
              <a:t>zetten</a:t>
            </a:r>
            <a:r>
              <a:rPr lang="en-US" dirty="0"/>
              <a:t> </a:t>
            </a:r>
            <a:r>
              <a:rPr lang="en-US" dirty="0" err="1"/>
              <a:t>voor</a:t>
            </a:r>
            <a:r>
              <a:rPr lang="en-US" dirty="0"/>
              <a:t> </a:t>
            </a:r>
            <a:r>
              <a:rPr lang="en-US" dirty="0" err="1"/>
              <a:t>datagedreven</a:t>
            </a:r>
            <a:r>
              <a:rPr lang="en-US" dirty="0"/>
              <a:t> </a:t>
            </a:r>
            <a:r>
              <a:rPr lang="en-US" dirty="0" err="1"/>
              <a:t>werken</a:t>
            </a:r>
            <a:r>
              <a:rPr lang="en-US" dirty="0"/>
              <a:t> </a:t>
            </a:r>
            <a:r>
              <a:rPr lang="en-US" dirty="0" err="1"/>
              <a:t>aan</a:t>
            </a:r>
            <a:r>
              <a:rPr lang="en-US" dirty="0"/>
              <a:t> </a:t>
            </a:r>
            <a:r>
              <a:rPr lang="en-US" dirty="0" err="1"/>
              <a:t>duurzaam</a:t>
            </a:r>
            <a:r>
              <a:rPr lang="en-US" dirty="0"/>
              <a:t> </a:t>
            </a:r>
            <a:r>
              <a:rPr lang="en-US" dirty="0" err="1"/>
              <a:t>gebruik</a:t>
            </a:r>
            <a:r>
              <a:rPr lang="en-US" dirty="0"/>
              <a:t> </a:t>
            </a:r>
            <a:r>
              <a:rPr lang="en-US" dirty="0" err="1"/>
              <a:t>en</a:t>
            </a:r>
            <a:r>
              <a:rPr lang="en-US" dirty="0"/>
              <a:t> </a:t>
            </a:r>
            <a:r>
              <a:rPr lang="en-US" dirty="0" err="1"/>
              <a:t>hergebruik</a:t>
            </a:r>
            <a:r>
              <a:rPr lang="en-US" dirty="0"/>
              <a:t> van </a:t>
            </a:r>
            <a:r>
              <a:rPr lang="en-US" dirty="0" err="1"/>
              <a:t>grond</a:t>
            </a:r>
            <a:r>
              <a:rPr lang="en-US" dirty="0"/>
              <a:t>. En het </a:t>
            </a:r>
            <a:r>
              <a:rPr lang="en-US" dirty="0" err="1"/>
              <a:t>vervoer</a:t>
            </a:r>
            <a:r>
              <a:rPr lang="en-US" dirty="0"/>
              <a:t> </a:t>
            </a:r>
            <a:r>
              <a:rPr lang="en-US" dirty="0" err="1"/>
              <a:t>daarvan</a:t>
            </a:r>
            <a:r>
              <a:rPr lang="en-US" dirty="0"/>
              <a:t>.</a:t>
            </a:r>
            <a:endParaRPr lang="nl-NL" dirty="0">
              <a:cs typeface="Calibri"/>
            </a:endParaRPr>
          </a:p>
          <a:p>
            <a:endParaRPr lang="en-US" dirty="0">
              <a:cs typeface="Calibri"/>
            </a:endParaRPr>
          </a:p>
          <a:p>
            <a:r>
              <a:rPr lang="en-US" dirty="0">
                <a:cs typeface="Calibri"/>
              </a:rPr>
              <a:t>Link </a:t>
            </a:r>
            <a:r>
              <a:rPr lang="en-US" dirty="0" err="1">
                <a:cs typeface="Calibri"/>
              </a:rPr>
              <a:t>naar</a:t>
            </a:r>
            <a:r>
              <a:rPr lang="en-US" dirty="0">
                <a:cs typeface="Calibri"/>
              </a:rPr>
              <a:t> de </a:t>
            </a:r>
            <a:r>
              <a:rPr lang="en-US" dirty="0" err="1">
                <a:cs typeface="Calibri"/>
              </a:rPr>
              <a:t>storymap</a:t>
            </a:r>
            <a:r>
              <a:rPr lang="en-US" dirty="0">
                <a:cs typeface="Calibri"/>
              </a:rPr>
              <a:t>: </a:t>
            </a:r>
            <a:r>
              <a:rPr lang="en-US" dirty="0"/>
              <a:t>https://grondstromen.beta.geodan.nl/?story=circulaire%20grondstromen</a:t>
            </a:r>
            <a:endParaRPr lang="en-US" dirty="0">
              <a:cs typeface="Calibri"/>
            </a:endParaRPr>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14</a:t>
            </a:fld>
            <a:endParaRPr lang="nl-NL"/>
          </a:p>
        </p:txBody>
      </p:sp>
      <p:sp>
        <p:nvSpPr>
          <p:cNvPr id="5" name="Tijdelijke aanduiding voor koptekst 4">
            <a:extLst>
              <a:ext uri="{FF2B5EF4-FFF2-40B4-BE49-F238E27FC236}">
                <a16:creationId xmlns:a16="http://schemas.microsoft.com/office/drawing/2014/main" id="{9057B127-FBC2-D093-06C7-F5D0B486E63B}"/>
              </a:ext>
            </a:extLst>
          </p:cNvPr>
          <p:cNvSpPr>
            <a:spLocks noGrp="1"/>
          </p:cNvSpPr>
          <p:nvPr>
            <p:ph type="hdr" sz="quarter"/>
          </p:nvPr>
        </p:nvSpPr>
        <p:spPr/>
        <p:txBody>
          <a:bodyPr/>
          <a:lstStyle/>
          <a:p>
            <a:endParaRPr lang="nl-NL"/>
          </a:p>
        </p:txBody>
      </p:sp>
    </p:spTree>
    <p:extLst>
      <p:ext uri="{BB962C8B-B14F-4D97-AF65-F5344CB8AC3E}">
        <p14:creationId xmlns:p14="http://schemas.microsoft.com/office/powerpoint/2010/main" val="1002364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6.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6.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6.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6.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6.png"/></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E17000"/>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a:t>Klik om de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Milieukwaliteit</a:t>
            </a:r>
            <a:endParaRPr lang="nl-NL" dirty="0"/>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8" name="Afbeelding 7" descr="Ministerie van Volkshuisvesting en Ruimtelijke Ordening">
            <a:extLst>
              <a:ext uri="{FF2B5EF4-FFF2-40B4-BE49-F238E27FC236}">
                <a16:creationId xmlns:a16="http://schemas.microsoft.com/office/drawing/2014/main" id="{2C7E177F-642F-8159-A147-A3E763679D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rgbClr val="E17000"/>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endParaRPr lang="nl-NL" dirty="0"/>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en-US"/>
              <a:t>Basispresentaties | Milieukwaliteit</a:t>
            </a:r>
            <a:endParaRPr lang="nl-NL" dirty="0"/>
          </a:p>
        </p:txBody>
      </p:sp>
    </p:spTree>
    <p:extLst>
      <p:ext uri="{BB962C8B-B14F-4D97-AF65-F5344CB8AC3E}">
        <p14:creationId xmlns:p14="http://schemas.microsoft.com/office/powerpoint/2010/main" val="2297097327"/>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endParaRPr lang="nl-NL" dirty="0"/>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Basispresentaties | Milieukwaliteit</a:t>
            </a:r>
            <a:endParaRPr lang="nl-NL" dirty="0"/>
          </a:p>
        </p:txBody>
      </p:sp>
    </p:spTree>
    <p:extLst>
      <p:ext uri="{BB962C8B-B14F-4D97-AF65-F5344CB8AC3E}">
        <p14:creationId xmlns:p14="http://schemas.microsoft.com/office/powerpoint/2010/main" val="2938122920"/>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400324912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endParaRPr lang="nl-NL" dirty="0"/>
          </a:p>
        </p:txBody>
      </p:sp>
      <p:sp>
        <p:nvSpPr>
          <p:cNvPr id="5" name="Titel 4"/>
          <p:cNvSpPr>
            <a:spLocks noGrp="1"/>
          </p:cNvSpPr>
          <p:nvPr>
            <p:ph type="title"/>
          </p:nvPr>
        </p:nvSpPr>
        <p:spPr>
          <a:xfrm>
            <a:off x="0" y="5153776"/>
            <a:ext cx="12192000" cy="576000"/>
          </a:xfrm>
          <a:solidFill>
            <a:srgbClr val="E17000"/>
          </a:solidFill>
        </p:spPr>
        <p:txBody>
          <a:bodyPr lIns="756000" anchor="ctr" anchorCtr="0">
            <a:noAutofit/>
          </a:bodyPr>
          <a:lstStyle>
            <a:lvl1pPr algn="l">
              <a:defRPr sz="32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10773674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en-US"/>
              <a:t>Basispresentaties | Milieukwaliteit</a:t>
            </a:r>
            <a:endParaRPr lang="nl-NL" dirty="0"/>
          </a:p>
        </p:txBody>
      </p:sp>
    </p:spTree>
    <p:extLst>
      <p:ext uri="{BB962C8B-B14F-4D97-AF65-F5344CB8AC3E}">
        <p14:creationId xmlns:p14="http://schemas.microsoft.com/office/powerpoint/2010/main" val="107725938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en-US"/>
              <a:t>Basispresentaties | Milieukwaliteit</a:t>
            </a:r>
            <a:endParaRPr lang="nl-NL" dirty="0"/>
          </a:p>
        </p:txBody>
      </p:sp>
    </p:spTree>
    <p:extLst>
      <p:ext uri="{BB962C8B-B14F-4D97-AF65-F5344CB8AC3E}">
        <p14:creationId xmlns:p14="http://schemas.microsoft.com/office/powerpoint/2010/main" val="272335264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rgbClr val="E1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endParaRPr lang="nl-NL" dirty="0"/>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en-US"/>
              <a:t>Basispresentaties | Milieukwaliteit</a:t>
            </a:r>
            <a:endParaRPr lang="nl-NL" dirty="0"/>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57687087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E1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rgbClr val="E17000"/>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rgbClr val="E17000"/>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rgbClr val="E17000"/>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en-US"/>
              <a:t>Basispresentaties | Milieukwaliteit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5517276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rgbClr val="E1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rgbClr val="E17000"/>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rgbClr val="E17000"/>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rgbClr val="E17000"/>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Basispresentaties | Milieukwaliteit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29831049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rgbClr val="E17000"/>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en-US"/>
              <a:t>Basispresentaties | Milieukwaliteit</a:t>
            </a:r>
            <a:endParaRPr lang="nl-NL" dirty="0"/>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3889655208"/>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dirty="0"/>
              <a:t>Klik om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ijdelijke aanduiding voor voettekst 4">
            <a:extLst>
              <a:ext uri="{FF2B5EF4-FFF2-40B4-BE49-F238E27FC236}">
                <a16:creationId xmlns:a16="http://schemas.microsoft.com/office/drawing/2014/main" id="{E20D36E3-B001-1270-2FF3-B9DE400C3287}"/>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baseline="0">
                <a:solidFill>
                  <a:schemeClr val="bg1"/>
                </a:solidFill>
              </a:defRPr>
            </a:lvl1pPr>
          </a:lstStyle>
          <a:p>
            <a:r>
              <a:rPr lang="en-US"/>
              <a:t>Basispresentaties | Milieukwaliteit</a:t>
            </a:r>
            <a:endParaRPr lang="nl-NL" dirty="0"/>
          </a:p>
        </p:txBody>
      </p:sp>
      <p:sp>
        <p:nvSpPr>
          <p:cNvPr id="5" name="Tijdelijke aanduiding voor dianummer 19">
            <a:extLst>
              <a:ext uri="{FF2B5EF4-FFF2-40B4-BE49-F238E27FC236}">
                <a16:creationId xmlns:a16="http://schemas.microsoft.com/office/drawing/2014/main" id="{02178E1D-C0EE-86D9-6DD1-3151CD617F2B}"/>
              </a:ext>
            </a:extLst>
          </p:cNvPr>
          <p:cNvSpPr>
            <a:spLocks noGrp="1"/>
          </p:cNvSpPr>
          <p:nvPr>
            <p:ph type="sldNum" sz="quarter" idx="19"/>
          </p:nvPr>
        </p:nvSpPr>
        <p:spPr>
          <a:xfrm>
            <a:off x="6553199" y="6221413"/>
            <a:ext cx="5005389" cy="322075"/>
          </a:xfrm>
          <a:prstGeom prst="rect">
            <a:avLst/>
          </a:prstGeom>
        </p:spPr>
        <p:txBody>
          <a:bodyPr/>
          <a:lstStyle/>
          <a:p>
            <a:fld id="{064F9DF4-75BB-41EF-AD3D-6E53520ED153}" type="slidenum">
              <a:rPr lang="nl-NL" smtClean="0"/>
              <a:pPr/>
              <a:t>‹nr.›</a:t>
            </a:fld>
            <a:endParaRPr lang="nl-NL" dirty="0"/>
          </a:p>
        </p:txBody>
      </p:sp>
      <p:pic>
        <p:nvPicPr>
          <p:cNvPr id="8" name="Afbeelding 7" descr="Ministry of Housing and Spatial Planning">
            <a:extLst>
              <a:ext uri="{FF2B5EF4-FFF2-40B4-BE49-F238E27FC236}">
                <a16:creationId xmlns:a16="http://schemas.microsoft.com/office/drawing/2014/main" id="{B012DC52-13D1-C21E-A33A-A221DF3022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Tree>
    <p:extLst>
      <p:ext uri="{BB962C8B-B14F-4D97-AF65-F5344CB8AC3E}">
        <p14:creationId xmlns:p14="http://schemas.microsoft.com/office/powerpoint/2010/main" val="184175235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21" name="Tijdelijke aanduiding voor afbeelding 22">
            <a:extLst>
              <a:ext uri="{FF2B5EF4-FFF2-40B4-BE49-F238E27FC236}">
                <a16:creationId xmlns:a16="http://schemas.microsoft.com/office/drawing/2014/main" id="{5A5C6823-8955-2649-8A7B-F479054B86AE}"/>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dirty="0"/>
              <a:t>Klik om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5" name="Tijdelijke aanduiding voor dianummer 19">
            <a:extLst>
              <a:ext uri="{FF2B5EF4-FFF2-40B4-BE49-F238E27FC236}">
                <a16:creationId xmlns:a16="http://schemas.microsoft.com/office/drawing/2014/main" id="{26EAF53D-1F38-913D-C618-3572B655FD6E}"/>
              </a:ext>
            </a:extLst>
          </p:cNvPr>
          <p:cNvSpPr>
            <a:spLocks noGrp="1"/>
          </p:cNvSpPr>
          <p:nvPr>
            <p:ph type="sldNum" sz="quarter" idx="19"/>
          </p:nvPr>
        </p:nvSpPr>
        <p:spPr>
          <a:xfrm>
            <a:off x="6553199" y="6221413"/>
            <a:ext cx="5005389" cy="322075"/>
          </a:xfrm>
          <a:prstGeom prst="rect">
            <a:avLst/>
          </a:prstGeom>
        </p:spPr>
        <p:txBody>
          <a:bodyPr/>
          <a:lstStyle>
            <a:lvl1pPr>
              <a:defRPr>
                <a:solidFill>
                  <a:srgbClr val="42145F"/>
                </a:solidFill>
              </a:defRPr>
            </a:lvl1pPr>
          </a:lstStyle>
          <a:p>
            <a:fld id="{064F9DF4-75BB-41EF-AD3D-6E53520ED153}" type="slidenum">
              <a:rPr lang="nl-NL" smtClean="0"/>
              <a:pPr/>
              <a:t>‹nr.›</a:t>
            </a:fld>
            <a:endParaRPr lang="nl-NL" dirty="0"/>
          </a:p>
        </p:txBody>
      </p:sp>
      <p:sp>
        <p:nvSpPr>
          <p:cNvPr id="7" name="Tijdelijke aanduiding voor voettekst 4">
            <a:extLst>
              <a:ext uri="{FF2B5EF4-FFF2-40B4-BE49-F238E27FC236}">
                <a16:creationId xmlns:a16="http://schemas.microsoft.com/office/drawing/2014/main" id="{DF232A66-9CFC-3BBF-A1C0-5D022EEFFDAB}"/>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baseline="0">
                <a:solidFill>
                  <a:schemeClr val="bg1">
                    <a:lumMod val="65000"/>
                  </a:schemeClr>
                </a:solidFill>
              </a:defRPr>
            </a:lvl1pPr>
          </a:lstStyle>
          <a:p>
            <a:r>
              <a:rPr lang="en-US"/>
              <a:t>Basispresentaties | Milieukwaliteit</a:t>
            </a:r>
            <a:endParaRPr lang="nl-NL" dirty="0"/>
          </a:p>
        </p:txBody>
      </p:sp>
      <p:pic>
        <p:nvPicPr>
          <p:cNvPr id="3" name="Afbeelding 2" descr="Ministry of Housing and Spatial Planning">
            <a:extLst>
              <a:ext uri="{FF2B5EF4-FFF2-40B4-BE49-F238E27FC236}">
                <a16:creationId xmlns:a16="http://schemas.microsoft.com/office/drawing/2014/main" id="{D6AF55ED-ED0E-56B7-BFD9-A1ECB9857D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Tree>
    <p:extLst>
      <p:ext uri="{BB962C8B-B14F-4D97-AF65-F5344CB8AC3E}">
        <p14:creationId xmlns:p14="http://schemas.microsoft.com/office/powerpoint/2010/main" val="295937143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Tijdelijke aanduiding voor voettekst 4">
            <a:extLst>
              <a:ext uri="{FF2B5EF4-FFF2-40B4-BE49-F238E27FC236}">
                <a16:creationId xmlns:a16="http://schemas.microsoft.com/office/drawing/2014/main" id="{D4077F7D-410B-237B-077C-58818A6E52AE}"/>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en-US"/>
              <a:t>Basispresentaties | Milieukwaliteit</a:t>
            </a:r>
            <a:endParaRPr lang="nl-NL" dirty="0"/>
          </a:p>
        </p:txBody>
      </p:sp>
      <p:sp>
        <p:nvSpPr>
          <p:cNvPr id="4" name="Tijdelijke aanduiding voor dianummer 19">
            <a:extLst>
              <a:ext uri="{FF2B5EF4-FFF2-40B4-BE49-F238E27FC236}">
                <a16:creationId xmlns:a16="http://schemas.microsoft.com/office/drawing/2014/main" id="{A908B259-4F51-7C5F-6E36-0615569F2187}"/>
              </a:ext>
            </a:extLst>
          </p:cNvPr>
          <p:cNvSpPr>
            <a:spLocks noGrp="1"/>
          </p:cNvSpPr>
          <p:nvPr>
            <p:ph type="sldNum" sz="quarter" idx="19"/>
          </p:nvPr>
        </p:nvSpPr>
        <p:spPr>
          <a:xfrm>
            <a:off x="6553199" y="6221413"/>
            <a:ext cx="5005389" cy="322075"/>
          </a:xfrm>
          <a:prstGeom prst="rect">
            <a:avLst/>
          </a:prstGeom>
        </p:spPr>
        <p:txBody>
          <a:bodyPr/>
          <a:lstStyle>
            <a:lvl1pPr>
              <a:defRPr>
                <a:solidFill>
                  <a:srgbClr val="42145F"/>
                </a:solidFill>
              </a:defRPr>
            </a:lvl1pPr>
          </a:lstStyle>
          <a:p>
            <a:fld id="{064F9DF4-75BB-41EF-AD3D-6E53520ED153}" type="slidenum">
              <a:rPr lang="nl-NL" smtClean="0"/>
              <a:pPr/>
              <a:t>‹nr.›</a:t>
            </a:fld>
            <a:endParaRPr lang="nl-NL" dirty="0"/>
          </a:p>
        </p:txBody>
      </p:sp>
      <p:pic>
        <p:nvPicPr>
          <p:cNvPr id="5" name="Afbeelding 4" descr="Ministry of Housing and Spatial Planning">
            <a:extLst>
              <a:ext uri="{FF2B5EF4-FFF2-40B4-BE49-F238E27FC236}">
                <a16:creationId xmlns:a16="http://schemas.microsoft.com/office/drawing/2014/main" id="{8B1B1A31-3EFF-6B5F-CEB5-010211CEDF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Tree>
    <p:extLst>
      <p:ext uri="{BB962C8B-B14F-4D97-AF65-F5344CB8AC3E}">
        <p14:creationId xmlns:p14="http://schemas.microsoft.com/office/powerpoint/2010/main" val="139829792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4" name="Tijdelijke aanduiding voor voettekst 4">
            <a:extLst>
              <a:ext uri="{FF2B5EF4-FFF2-40B4-BE49-F238E27FC236}">
                <a16:creationId xmlns:a16="http://schemas.microsoft.com/office/drawing/2014/main" id="{440A2014-66BD-8218-F0EF-920B1D7D6823}"/>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en-US"/>
              <a:t>Basispresentaties | Milieukwaliteit</a:t>
            </a:r>
            <a:endParaRPr lang="nl-NL" dirty="0"/>
          </a:p>
        </p:txBody>
      </p:sp>
      <p:pic>
        <p:nvPicPr>
          <p:cNvPr id="5" name="Afbeelding 4" descr="Ministry of Housing and Spatial Planning">
            <a:extLst>
              <a:ext uri="{FF2B5EF4-FFF2-40B4-BE49-F238E27FC236}">
                <a16:creationId xmlns:a16="http://schemas.microsoft.com/office/drawing/2014/main" id="{7290568E-38B3-371E-8D47-7EE17DC70F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Tree>
    <p:extLst>
      <p:ext uri="{BB962C8B-B14F-4D97-AF65-F5344CB8AC3E}">
        <p14:creationId xmlns:p14="http://schemas.microsoft.com/office/powerpoint/2010/main" val="48861190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8" name="Tijdelijke aanduiding voor dianummer 17"/>
          <p:cNvSpPr>
            <a:spLocks noGrp="1"/>
          </p:cNvSpPr>
          <p:nvPr>
            <p:ph type="sldNum" sz="quarter" idx="22"/>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pic>
        <p:nvPicPr>
          <p:cNvPr id="21" name="Afbeelding 20">
            <a:extLst>
              <a:ext uri="{FF2B5EF4-FFF2-40B4-BE49-F238E27FC236}">
                <a16:creationId xmlns:a16="http://schemas.microsoft.com/office/drawing/2014/main" id="{071F31B8-D7BF-964A-9976-98530F8600E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
        <p:nvSpPr>
          <p:cNvPr id="2" name="Tijdelijke aanduiding voor voettekst 4">
            <a:extLst>
              <a:ext uri="{FF2B5EF4-FFF2-40B4-BE49-F238E27FC236}">
                <a16:creationId xmlns:a16="http://schemas.microsoft.com/office/drawing/2014/main" id="{29A46AF9-BCB5-285B-6557-E1C5277AE312}"/>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baseline="0">
                <a:solidFill>
                  <a:schemeClr val="tx1"/>
                </a:solidFill>
              </a:defRPr>
            </a:lvl1pPr>
          </a:lstStyle>
          <a:p>
            <a:r>
              <a:rPr lang="en-US"/>
              <a:t>Basispresentaties | Milieukwaliteit</a:t>
            </a:r>
            <a:endParaRPr lang="nl-NL" dirty="0"/>
          </a:p>
        </p:txBody>
      </p:sp>
    </p:spTree>
    <p:extLst>
      <p:ext uri="{BB962C8B-B14F-4D97-AF65-F5344CB8AC3E}">
        <p14:creationId xmlns:p14="http://schemas.microsoft.com/office/powerpoint/2010/main" val="2888705182"/>
      </p:ext>
    </p:extLst>
  </p:cSld>
  <p:clrMapOvr>
    <a:masterClrMapping/>
  </p:clrMapOvr>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10"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solidFill>
            <a:schemeClr val="bg1">
              <a:lumMod val="85000"/>
            </a:schemeClr>
          </a:solid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a:t>Klik om stijl te bewerken</a:t>
            </a:r>
            <a:endParaRPr lang="nl-NL" dirty="0"/>
          </a:p>
        </p:txBody>
      </p:sp>
      <p:sp>
        <p:nvSpPr>
          <p:cNvPr id="18" name="Tijdelijke aanduiding voor voettekst 17"/>
          <p:cNvSpPr>
            <a:spLocks noGrp="1"/>
          </p:cNvSpPr>
          <p:nvPr>
            <p:ph type="ftr" sz="quarter" idx="15"/>
          </p:nvPr>
        </p:nvSpPr>
        <p:spPr>
          <a:xfrm>
            <a:off x="635000" y="6221413"/>
            <a:ext cx="5003800" cy="322075"/>
          </a:xfrm>
          <a:prstGeom prst="rect">
            <a:avLst/>
          </a:prstGeom>
          <a:noFill/>
        </p:spPr>
        <p:txBody>
          <a:bodyPr/>
          <a:lstStyle/>
          <a:p>
            <a:r>
              <a:rPr lang="en-US"/>
              <a:t>Basispresentaties | Milieukwaliteit</a:t>
            </a:r>
            <a:endParaRPr lang="nl-NL" dirty="0"/>
          </a:p>
        </p:txBody>
      </p:sp>
      <p:sp>
        <p:nvSpPr>
          <p:cNvPr id="19" name="Tijdelijke aanduiding voor dianummer 18"/>
          <p:cNvSpPr>
            <a:spLocks noGrp="1"/>
          </p:cNvSpPr>
          <p:nvPr>
            <p:ph type="sldNum" sz="quarter" idx="16"/>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6E726CDE-A2C6-814E-BF73-F95847F0F50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Tree>
    <p:extLst>
      <p:ext uri="{BB962C8B-B14F-4D97-AF65-F5344CB8AC3E}">
        <p14:creationId xmlns:p14="http://schemas.microsoft.com/office/powerpoint/2010/main" val="348578683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3" name="Tijdelijke aanduiding voor dianummer 12"/>
          <p:cNvSpPr>
            <a:spLocks noGrp="1"/>
          </p:cNvSpPr>
          <p:nvPr>
            <p:ph type="sldNum" sz="quarter" idx="16"/>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B9E8A857-1024-0042-8254-C3EBB1CC31D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
        <p:nvSpPr>
          <p:cNvPr id="5" name="Tijdelijke aanduiding voor voettekst 4">
            <a:extLst>
              <a:ext uri="{FF2B5EF4-FFF2-40B4-BE49-F238E27FC236}">
                <a16:creationId xmlns:a16="http://schemas.microsoft.com/office/drawing/2014/main" id="{6137830C-A4A1-33BE-ADC0-171DC7A6A3D1}"/>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en-US"/>
              <a:t>Basispresentaties | Milieukwaliteit</a:t>
            </a:r>
            <a:endParaRPr lang="nl-NL" dirty="0"/>
          </a:p>
        </p:txBody>
      </p:sp>
    </p:spTree>
    <p:extLst>
      <p:ext uri="{BB962C8B-B14F-4D97-AF65-F5344CB8AC3E}">
        <p14:creationId xmlns:p14="http://schemas.microsoft.com/office/powerpoint/2010/main" val="226792586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6" name="Tijdelijke aanduiding voor dianummer 15"/>
          <p:cNvSpPr>
            <a:spLocks noGrp="1"/>
          </p:cNvSpPr>
          <p:nvPr>
            <p:ph type="sldNum" sz="quarter" idx="12"/>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sp>
        <p:nvSpPr>
          <p:cNvPr id="5" name="Tijdelijke aanduiding voor voettekst 4">
            <a:extLst>
              <a:ext uri="{FF2B5EF4-FFF2-40B4-BE49-F238E27FC236}">
                <a16:creationId xmlns:a16="http://schemas.microsoft.com/office/drawing/2014/main" id="{DD628CCF-B88F-3377-DC56-D5F0C0D3E3F0}"/>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en-US"/>
              <a:t>Basispresentaties | Milieukwaliteit</a:t>
            </a:r>
            <a:endParaRPr lang="nl-NL" dirty="0"/>
          </a:p>
        </p:txBody>
      </p:sp>
    </p:spTree>
    <p:extLst>
      <p:ext uri="{BB962C8B-B14F-4D97-AF65-F5344CB8AC3E}">
        <p14:creationId xmlns:p14="http://schemas.microsoft.com/office/powerpoint/2010/main" val="885515719"/>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8" name="Tijdelijke aanduiding voor dianummer 17"/>
          <p:cNvSpPr>
            <a:spLocks noGrp="1"/>
          </p:cNvSpPr>
          <p:nvPr>
            <p:ph type="sldNum" sz="quarter" idx="12"/>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sp>
        <p:nvSpPr>
          <p:cNvPr id="2" name="Tijdelijke aanduiding voor voettekst 4">
            <a:extLst>
              <a:ext uri="{FF2B5EF4-FFF2-40B4-BE49-F238E27FC236}">
                <a16:creationId xmlns:a16="http://schemas.microsoft.com/office/drawing/2014/main" id="{59399E7E-BCC3-842C-F512-922F68ECF525}"/>
              </a:ext>
            </a:extLst>
          </p:cNvPr>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en-US"/>
              <a:t>Basispresentaties | Milieukwaliteit</a:t>
            </a:r>
            <a:endParaRPr lang="nl-NL" dirty="0"/>
          </a:p>
        </p:txBody>
      </p:sp>
    </p:spTree>
    <p:extLst>
      <p:ext uri="{BB962C8B-B14F-4D97-AF65-F5344CB8AC3E}">
        <p14:creationId xmlns:p14="http://schemas.microsoft.com/office/powerpoint/2010/main" val="1192644965"/>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5" name="Tijdelijke aanduiding voor dianummer 14"/>
          <p:cNvSpPr>
            <a:spLocks noGrp="1"/>
          </p:cNvSpPr>
          <p:nvPr>
            <p:ph type="sldNum" sz="quarter" idx="12"/>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sp>
        <p:nvSpPr>
          <p:cNvPr id="4" name="Tijdelijke aanduiding voor voettekst 4">
            <a:extLst>
              <a:ext uri="{FF2B5EF4-FFF2-40B4-BE49-F238E27FC236}">
                <a16:creationId xmlns:a16="http://schemas.microsoft.com/office/drawing/2014/main" id="{FE2B20FA-3819-2B4E-CBEF-9DF92647F484}"/>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en-US"/>
              <a:t>Basispresentaties | Milieukwaliteit</a:t>
            </a:r>
            <a:endParaRPr lang="nl-NL" dirty="0"/>
          </a:p>
        </p:txBody>
      </p:sp>
    </p:spTree>
    <p:extLst>
      <p:ext uri="{BB962C8B-B14F-4D97-AF65-F5344CB8AC3E}">
        <p14:creationId xmlns:p14="http://schemas.microsoft.com/office/powerpoint/2010/main" val="511127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4" name="Tijdelijke aanduiding voor dianummer 13"/>
          <p:cNvSpPr>
            <a:spLocks noGrp="1"/>
          </p:cNvSpPr>
          <p:nvPr>
            <p:ph type="sldNum" sz="quarter" idx="12"/>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sp>
        <p:nvSpPr>
          <p:cNvPr id="3" name="Tijdelijke aanduiding voor voettekst 4">
            <a:extLst>
              <a:ext uri="{FF2B5EF4-FFF2-40B4-BE49-F238E27FC236}">
                <a16:creationId xmlns:a16="http://schemas.microsoft.com/office/drawing/2014/main" id="{3F768A15-FE3D-A395-4CB2-DF3245BC61CE}"/>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en-US"/>
              <a:t>Basispresentaties | Milieukwaliteit</a:t>
            </a:r>
            <a:endParaRPr lang="nl-NL" dirty="0"/>
          </a:p>
        </p:txBody>
      </p:sp>
    </p:spTree>
    <p:extLst>
      <p:ext uri="{BB962C8B-B14F-4D97-AF65-F5344CB8AC3E}">
        <p14:creationId xmlns:p14="http://schemas.microsoft.com/office/powerpoint/2010/main" val="376132463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sp>
        <p:nvSpPr>
          <p:cNvPr id="2" name="Tijdelijke aanduiding voor voettekst 4">
            <a:extLst>
              <a:ext uri="{FF2B5EF4-FFF2-40B4-BE49-F238E27FC236}">
                <a16:creationId xmlns:a16="http://schemas.microsoft.com/office/drawing/2014/main" id="{72D571E5-0728-7915-E9DC-D051E35F45EA}"/>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en-US"/>
              <a:t>Basispresentaties | Milieukwaliteit</a:t>
            </a:r>
            <a:endParaRPr lang="nl-NL" dirty="0"/>
          </a:p>
        </p:txBody>
      </p:sp>
    </p:spTree>
    <p:extLst>
      <p:ext uri="{BB962C8B-B14F-4D97-AF65-F5344CB8AC3E}">
        <p14:creationId xmlns:p14="http://schemas.microsoft.com/office/powerpoint/2010/main" val="418704904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9" name="Tijdelijke aanduiding voor dianummer 18"/>
          <p:cNvSpPr>
            <a:spLocks noGrp="1"/>
          </p:cNvSpPr>
          <p:nvPr>
            <p:ph type="sldNum" sz="quarter" idx="16"/>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sp>
        <p:nvSpPr>
          <p:cNvPr id="2" name="Tijdelijke aanduiding voor voettekst 4">
            <a:extLst>
              <a:ext uri="{FF2B5EF4-FFF2-40B4-BE49-F238E27FC236}">
                <a16:creationId xmlns:a16="http://schemas.microsoft.com/office/drawing/2014/main" id="{CC256490-8893-1859-FE23-340884942B85}"/>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en-US"/>
              <a:t>Basispresentaties | Milieukwaliteit</a:t>
            </a:r>
            <a:endParaRPr lang="nl-NL" dirty="0"/>
          </a:p>
        </p:txBody>
      </p:sp>
    </p:spTree>
    <p:extLst>
      <p:ext uri="{BB962C8B-B14F-4D97-AF65-F5344CB8AC3E}">
        <p14:creationId xmlns:p14="http://schemas.microsoft.com/office/powerpoint/2010/main" val="72053637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voettekst 9"/>
          <p:cNvSpPr>
            <a:spLocks noGrp="1"/>
          </p:cNvSpPr>
          <p:nvPr>
            <p:ph type="ftr" sz="quarter" idx="11"/>
          </p:nvPr>
        </p:nvSpPr>
        <p:spPr>
          <a:xfrm>
            <a:off x="635000" y="6221413"/>
            <a:ext cx="5003800" cy="322075"/>
          </a:xfrm>
          <a:prstGeom prst="rect">
            <a:avLst/>
          </a:prstGeom>
        </p:spPr>
        <p:txBody>
          <a:bodyPr/>
          <a:lstStyle>
            <a:lvl1pPr>
              <a:defRPr>
                <a:solidFill>
                  <a:schemeClr val="bg1"/>
                </a:solidFill>
              </a:defRPr>
            </a:lvl1pPr>
          </a:lstStyle>
          <a:p>
            <a:r>
              <a:rPr lang="en-US"/>
              <a:t>Basispresentaties | Milieukwaliteit</a:t>
            </a:r>
            <a:endParaRPr lang="nl-NL" dirty="0"/>
          </a:p>
        </p:txBody>
      </p:sp>
      <p:sp>
        <p:nvSpPr>
          <p:cNvPr id="11" name="Tijdelijke aanduiding voor dianummer 10"/>
          <p:cNvSpPr>
            <a:spLocks noGrp="1"/>
          </p:cNvSpPr>
          <p:nvPr>
            <p:ph type="sldNum" sz="quarter" idx="12"/>
          </p:nvPr>
        </p:nvSpPr>
        <p:spPr>
          <a:xfrm>
            <a:off x="6553199" y="6221413"/>
            <a:ext cx="5005389" cy="322075"/>
          </a:xfrm>
          <a:prstGeom prst="rect">
            <a:avLst/>
          </a:prstGeo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3001376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accent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8" name="Tijdelijke aanduiding voor dianummer 7"/>
          <p:cNvSpPr>
            <a:spLocks noGrp="1"/>
          </p:cNvSpPr>
          <p:nvPr>
            <p:ph type="sldNum" sz="quarter" idx="12"/>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sp>
        <p:nvSpPr>
          <p:cNvPr id="2" name="Tijdelijke aanduiding voor voettekst 4">
            <a:extLst>
              <a:ext uri="{FF2B5EF4-FFF2-40B4-BE49-F238E27FC236}">
                <a16:creationId xmlns:a16="http://schemas.microsoft.com/office/drawing/2014/main" id="{04BF2D1F-C288-EE37-3581-58ABC3C45C12}"/>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en-US"/>
              <a:t>Basispresentaties | Milieukwaliteit</a:t>
            </a:r>
            <a:endParaRPr lang="nl-NL" dirty="0"/>
          </a:p>
        </p:txBody>
      </p:sp>
    </p:spTree>
    <p:extLst>
      <p:ext uri="{BB962C8B-B14F-4D97-AF65-F5344CB8AC3E}">
        <p14:creationId xmlns:p14="http://schemas.microsoft.com/office/powerpoint/2010/main" val="30776374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accent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13" name="Tijdelijke aanduiding voor dianummer 12"/>
          <p:cNvSpPr>
            <a:spLocks noGrp="1"/>
          </p:cNvSpPr>
          <p:nvPr>
            <p:ph type="sldNum" sz="quarter" idx="13"/>
          </p:nvPr>
        </p:nvSpPr>
        <p:spPr>
          <a:xfrm>
            <a:off x="6553199" y="6221413"/>
            <a:ext cx="5005389" cy="322075"/>
          </a:xfrm>
          <a:prstGeom prst="rect">
            <a:avLst/>
          </a:prstGeom>
        </p:spPr>
        <p:txBody>
          <a:bodyPr/>
          <a:lstStyle>
            <a:lvl1pPr>
              <a:defRPr>
                <a:solidFill>
                  <a:schemeClr val="tx1"/>
                </a:solidFill>
              </a:defRPr>
            </a:lvl1p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D97D35B0-A00D-BC4C-B3AF-D9CEF697BD0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
        <p:nvSpPr>
          <p:cNvPr id="2" name="Tijdelijke aanduiding voor voettekst 4">
            <a:extLst>
              <a:ext uri="{FF2B5EF4-FFF2-40B4-BE49-F238E27FC236}">
                <a16:creationId xmlns:a16="http://schemas.microsoft.com/office/drawing/2014/main" id="{B87EDDA5-F107-5138-5394-F2D447B16DB3}"/>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en-US"/>
              <a:t>Basispresentaties | Milieukwaliteit</a:t>
            </a:r>
            <a:endParaRPr lang="nl-NL" dirty="0"/>
          </a:p>
        </p:txBody>
      </p:sp>
    </p:spTree>
    <p:extLst>
      <p:ext uri="{BB962C8B-B14F-4D97-AF65-F5344CB8AC3E}">
        <p14:creationId xmlns:p14="http://schemas.microsoft.com/office/powerpoint/2010/main" val="7616945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4" name="Tijdelijke aanduiding voor voettekst 13"/>
          <p:cNvSpPr>
            <a:spLocks noGrp="1"/>
          </p:cNvSpPr>
          <p:nvPr>
            <p:ph type="ftr" sz="quarter" idx="12"/>
          </p:nvPr>
        </p:nvSpPr>
        <p:spPr>
          <a:xfrm>
            <a:off x="635000" y="6221413"/>
            <a:ext cx="5003800" cy="322075"/>
          </a:xfrm>
          <a:prstGeom prst="rect">
            <a:avLst/>
          </a:prstGeom>
        </p:spPr>
        <p:txBody>
          <a:bodyPr/>
          <a:lstStyle>
            <a:lvl1pPr>
              <a:defRPr>
                <a:solidFill>
                  <a:schemeClr val="tx1"/>
                </a:solidFill>
              </a:defRPr>
            </a:lvl1pPr>
          </a:lstStyle>
          <a:p>
            <a:r>
              <a:rPr lang="en-US"/>
              <a:t>Basispresentaties | Milieukwaliteit</a:t>
            </a:r>
            <a:endParaRPr lang="nl-NL" dirty="0"/>
          </a:p>
        </p:txBody>
      </p:sp>
      <p:sp>
        <p:nvSpPr>
          <p:cNvPr id="15" name="Tijdelijke aanduiding voor dianummer 14"/>
          <p:cNvSpPr>
            <a:spLocks noGrp="1"/>
          </p:cNvSpPr>
          <p:nvPr>
            <p:ph type="sldNum" sz="quarter" idx="13"/>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336D8277-B720-174D-B5B3-C63F2B5A721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Tree>
    <p:extLst>
      <p:ext uri="{BB962C8B-B14F-4D97-AF65-F5344CB8AC3E}">
        <p14:creationId xmlns:p14="http://schemas.microsoft.com/office/powerpoint/2010/main" val="267292937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3" name="Tijdelijke aanduiding voor dianummer 12"/>
          <p:cNvSpPr>
            <a:spLocks noGrp="1"/>
          </p:cNvSpPr>
          <p:nvPr>
            <p:ph type="sldNum" sz="quarter" idx="27"/>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sp>
        <p:nvSpPr>
          <p:cNvPr id="3" name="Tijdelijke aanduiding voor voettekst 4">
            <a:extLst>
              <a:ext uri="{FF2B5EF4-FFF2-40B4-BE49-F238E27FC236}">
                <a16:creationId xmlns:a16="http://schemas.microsoft.com/office/drawing/2014/main" id="{629CDD4D-7FA0-E285-DE18-675DB1CB1ADE}"/>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en-US"/>
              <a:t>Basispresentaties | Milieukwaliteit</a:t>
            </a:r>
            <a:endParaRPr lang="nl-NL" dirty="0"/>
          </a:p>
        </p:txBody>
      </p:sp>
    </p:spTree>
    <p:extLst>
      <p:ext uri="{BB962C8B-B14F-4D97-AF65-F5344CB8AC3E}">
        <p14:creationId xmlns:p14="http://schemas.microsoft.com/office/powerpoint/2010/main" val="219913097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a:t>Klik om stijl te bewerken</a:t>
            </a:r>
            <a:endParaRPr lang="nl-NL" dirty="0"/>
          </a:p>
        </p:txBody>
      </p:sp>
      <p:sp>
        <p:nvSpPr>
          <p:cNvPr id="21" name="Tijdelijke aanduiding voor voettekst 20"/>
          <p:cNvSpPr>
            <a:spLocks noGrp="1"/>
          </p:cNvSpPr>
          <p:nvPr>
            <p:ph type="ftr" sz="quarter" idx="26"/>
          </p:nvPr>
        </p:nvSpPr>
        <p:spPr>
          <a:xfrm>
            <a:off x="635000" y="6221413"/>
            <a:ext cx="5003800" cy="322075"/>
          </a:xfrm>
          <a:prstGeom prst="rect">
            <a:avLst/>
          </a:prstGeom>
        </p:spPr>
        <p:txBody>
          <a:bodyPr/>
          <a:lstStyle>
            <a:lvl1pPr>
              <a:defRPr>
                <a:solidFill>
                  <a:schemeClr val="tx1"/>
                </a:solidFill>
              </a:defRPr>
            </a:lvl1pPr>
          </a:lstStyle>
          <a:p>
            <a:r>
              <a:rPr lang="en-US"/>
              <a:t>Basispresentaties | Milieukwaliteit</a:t>
            </a:r>
            <a:endParaRPr lang="nl-NL" dirty="0"/>
          </a:p>
        </p:txBody>
      </p:sp>
      <p:sp>
        <p:nvSpPr>
          <p:cNvPr id="22" name="Tijdelijke aanduiding voor dianummer 21"/>
          <p:cNvSpPr>
            <a:spLocks noGrp="1"/>
          </p:cNvSpPr>
          <p:nvPr>
            <p:ph type="sldNum" sz="quarter" idx="27"/>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90BEE2FA-08FD-6844-A5BB-1041E77A4D3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Tree>
    <p:extLst>
      <p:ext uri="{BB962C8B-B14F-4D97-AF65-F5344CB8AC3E}">
        <p14:creationId xmlns:p14="http://schemas.microsoft.com/office/powerpoint/2010/main" val="105755919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13" name="Tijdelijke aanduiding voor dianummer 12"/>
          <p:cNvSpPr>
            <a:spLocks noGrp="1"/>
          </p:cNvSpPr>
          <p:nvPr>
            <p:ph type="sldNum" sz="quarter" idx="27"/>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sp>
        <p:nvSpPr>
          <p:cNvPr id="3" name="Tijdelijke aanduiding voor voettekst 4">
            <a:extLst>
              <a:ext uri="{FF2B5EF4-FFF2-40B4-BE49-F238E27FC236}">
                <a16:creationId xmlns:a16="http://schemas.microsoft.com/office/drawing/2014/main" id="{7C419FFA-826F-8762-E11F-183F099579AC}"/>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en-US"/>
              <a:t>Basispresentaties | Milieukwaliteit</a:t>
            </a:r>
            <a:endParaRPr lang="nl-NL" dirty="0"/>
          </a:p>
        </p:txBody>
      </p:sp>
    </p:spTree>
    <p:extLst>
      <p:ext uri="{BB962C8B-B14F-4D97-AF65-F5344CB8AC3E}">
        <p14:creationId xmlns:p14="http://schemas.microsoft.com/office/powerpoint/2010/main" val="79559378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11" name="Tijdelijke aanduiding voor dianummer 10"/>
          <p:cNvSpPr>
            <a:spLocks noGrp="1"/>
          </p:cNvSpPr>
          <p:nvPr>
            <p:ph type="sldNum" sz="quarter" idx="16"/>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BA4466F7-66FF-7440-943F-4BA1E995B0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
        <p:nvSpPr>
          <p:cNvPr id="3" name="Tijdelijke aanduiding voor voettekst 4">
            <a:extLst>
              <a:ext uri="{FF2B5EF4-FFF2-40B4-BE49-F238E27FC236}">
                <a16:creationId xmlns:a16="http://schemas.microsoft.com/office/drawing/2014/main" id="{607D5B83-DEAD-D1E8-64DC-3F9F702F5E2D}"/>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en-US"/>
              <a:t>Basispresentaties | Milieukwaliteit</a:t>
            </a:r>
            <a:endParaRPr lang="nl-NL" dirty="0"/>
          </a:p>
        </p:txBody>
      </p:sp>
    </p:spTree>
    <p:extLst>
      <p:ext uri="{BB962C8B-B14F-4D97-AF65-F5344CB8AC3E}">
        <p14:creationId xmlns:p14="http://schemas.microsoft.com/office/powerpoint/2010/main" val="393213462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accent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10" name="Tijdelijke aanduiding voor voettekst 9"/>
          <p:cNvSpPr>
            <a:spLocks noGrp="1"/>
          </p:cNvSpPr>
          <p:nvPr>
            <p:ph type="ftr" sz="quarter" idx="15"/>
          </p:nvPr>
        </p:nvSpPr>
        <p:spPr>
          <a:xfrm>
            <a:off x="635000" y="6221413"/>
            <a:ext cx="5003800" cy="322075"/>
          </a:xfrm>
          <a:prstGeom prst="rect">
            <a:avLst/>
          </a:prstGeom>
        </p:spPr>
        <p:txBody>
          <a:bodyPr/>
          <a:lstStyle>
            <a:lvl1pPr>
              <a:defRPr>
                <a:solidFill>
                  <a:schemeClr val="tx1"/>
                </a:solidFill>
              </a:defRPr>
            </a:lvl1pPr>
          </a:lstStyle>
          <a:p>
            <a:r>
              <a:rPr lang="en-US"/>
              <a:t>Basispresentaties | Milieukwaliteit</a:t>
            </a:r>
            <a:endParaRPr lang="nl-NL" dirty="0"/>
          </a:p>
        </p:txBody>
      </p:sp>
      <p:sp>
        <p:nvSpPr>
          <p:cNvPr id="11" name="Tijdelijke aanduiding voor dianummer 10"/>
          <p:cNvSpPr>
            <a:spLocks noGrp="1"/>
          </p:cNvSpPr>
          <p:nvPr>
            <p:ph type="sldNum" sz="quarter" idx="16"/>
          </p:nvPr>
        </p:nvSpPr>
        <p:spPr>
          <a:xfrm>
            <a:off x="6553199" y="6221413"/>
            <a:ext cx="5005389" cy="322075"/>
          </a:xfrm>
          <a:prstGeom prst="rect">
            <a:avLst/>
          </a:prstGeom>
        </p:spPr>
        <p:txBody>
          <a:bodyPr/>
          <a:lstStyle>
            <a:lvl1pPr>
              <a:defRPr>
                <a:solidFill>
                  <a:schemeClr val="tx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11615541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4" name="Tijdelijke aanduiding voor voettekst 3"/>
          <p:cNvSpPr>
            <a:spLocks noGrp="1"/>
          </p:cNvSpPr>
          <p:nvPr>
            <p:ph type="ftr" sz="quarter" idx="16"/>
          </p:nvPr>
        </p:nvSpPr>
        <p:spPr>
          <a:xfrm>
            <a:off x="635000" y="6221413"/>
            <a:ext cx="5003800" cy="322075"/>
          </a:xfrm>
          <a:prstGeom prst="rect">
            <a:avLst/>
          </a:prstGeom>
        </p:spPr>
        <p:txBody>
          <a:bodyPr/>
          <a:lstStyle>
            <a:lvl1pPr>
              <a:defRPr>
                <a:solidFill>
                  <a:schemeClr val="bg1"/>
                </a:solidFill>
              </a:defRPr>
            </a:lvl1pPr>
          </a:lstStyle>
          <a:p>
            <a:r>
              <a:rPr lang="en-US"/>
              <a:t>Basispresentaties | Milieukwaliteit</a:t>
            </a:r>
            <a:endParaRPr lang="nl-NL" dirty="0"/>
          </a:p>
        </p:txBody>
      </p:sp>
      <p:sp>
        <p:nvSpPr>
          <p:cNvPr id="5" name="Tijdelijke aanduiding voor dianummer 4"/>
          <p:cNvSpPr>
            <a:spLocks noGrp="1"/>
          </p:cNvSpPr>
          <p:nvPr>
            <p:ph type="sldNum" sz="quarter" idx="17"/>
          </p:nvPr>
        </p:nvSpPr>
        <p:spPr>
          <a:xfrm>
            <a:off x="6553199" y="6221413"/>
            <a:ext cx="5005389" cy="322075"/>
          </a:xfrm>
          <a:prstGeom prst="rect">
            <a:avLst/>
          </a:prstGeo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61261584"/>
      </p:ext>
    </p:extLst>
  </p:cSld>
  <p:clrMapOvr>
    <a:overrideClrMapping bg1="dk1" tx1="lt1" bg2="dk2" tx2="lt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bg1">
              <a:lumMod val="85000"/>
            </a:schemeClr>
          </a:solid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11" name="Tijdelijke aanduiding voor dianummer 10"/>
          <p:cNvSpPr>
            <a:spLocks noGrp="1"/>
          </p:cNvSpPr>
          <p:nvPr>
            <p:ph type="sldNum" sz="quarter" idx="17"/>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sp>
        <p:nvSpPr>
          <p:cNvPr id="3" name="Tijdelijke aanduiding voor voettekst 4">
            <a:extLst>
              <a:ext uri="{FF2B5EF4-FFF2-40B4-BE49-F238E27FC236}">
                <a16:creationId xmlns:a16="http://schemas.microsoft.com/office/drawing/2014/main" id="{496E134C-2E2D-0AE8-9AA8-CC19C237CB63}"/>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en-US"/>
              <a:t>Basispresentaties | Milieukwaliteit</a:t>
            </a:r>
            <a:endParaRPr lang="nl-NL" dirty="0"/>
          </a:p>
        </p:txBody>
      </p:sp>
    </p:spTree>
    <p:extLst>
      <p:ext uri="{BB962C8B-B14F-4D97-AF65-F5344CB8AC3E}">
        <p14:creationId xmlns:p14="http://schemas.microsoft.com/office/powerpoint/2010/main" val="313201658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9" name="Tijdelijke aanduiding voor voettekst 8"/>
          <p:cNvSpPr>
            <a:spLocks noGrp="1"/>
          </p:cNvSpPr>
          <p:nvPr>
            <p:ph type="ftr" sz="quarter" idx="16"/>
          </p:nvPr>
        </p:nvSpPr>
        <p:spPr>
          <a:xfrm>
            <a:off x="635000" y="6221413"/>
            <a:ext cx="5003800" cy="322075"/>
          </a:xfrm>
          <a:prstGeom prst="rect">
            <a:avLst/>
          </a:prstGeom>
        </p:spPr>
        <p:txBody>
          <a:bodyPr/>
          <a:lstStyle>
            <a:lvl1pPr>
              <a:defRPr>
                <a:solidFill>
                  <a:schemeClr val="bg1"/>
                </a:solidFill>
              </a:defRPr>
            </a:lvl1pPr>
          </a:lstStyle>
          <a:p>
            <a:r>
              <a:rPr lang="en-US"/>
              <a:t>Basispresentaties | Milieukwaliteit</a:t>
            </a:r>
            <a:endParaRPr lang="nl-NL" dirty="0"/>
          </a:p>
        </p:txBody>
      </p:sp>
      <p:sp>
        <p:nvSpPr>
          <p:cNvPr id="10" name="Tijdelijke aanduiding voor dianummer 9"/>
          <p:cNvSpPr>
            <a:spLocks noGrp="1"/>
          </p:cNvSpPr>
          <p:nvPr>
            <p:ph type="sldNum" sz="quarter" idx="17"/>
          </p:nvPr>
        </p:nvSpPr>
        <p:spPr>
          <a:xfrm>
            <a:off x="6553199" y="6221413"/>
            <a:ext cx="5005389" cy="322075"/>
          </a:xfrm>
          <a:prstGeom prst="rect">
            <a:avLst/>
          </a:prstGeo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57573876"/>
      </p:ext>
    </p:extLst>
  </p:cSld>
  <p:clrMapOvr>
    <a:overrideClrMapping bg1="dk1" tx1="lt1" bg2="dk2" tx2="lt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bg1">
              <a:lumMod val="85000"/>
            </a:schemeClr>
          </a:solid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10" name="Tijdelijke aanduiding voor dianummer 9"/>
          <p:cNvSpPr>
            <a:spLocks noGrp="1"/>
          </p:cNvSpPr>
          <p:nvPr>
            <p:ph type="sldNum" sz="quarter" idx="17"/>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sp>
        <p:nvSpPr>
          <p:cNvPr id="2" name="Tijdelijke aanduiding voor voettekst 4">
            <a:extLst>
              <a:ext uri="{FF2B5EF4-FFF2-40B4-BE49-F238E27FC236}">
                <a16:creationId xmlns:a16="http://schemas.microsoft.com/office/drawing/2014/main" id="{61297682-0ED3-A994-B9A5-E2522761C762}"/>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en-US"/>
              <a:t>Basispresentaties | Milieukwaliteit</a:t>
            </a:r>
            <a:endParaRPr lang="nl-NL" dirty="0"/>
          </a:p>
        </p:txBody>
      </p:sp>
    </p:spTree>
    <p:extLst>
      <p:ext uri="{BB962C8B-B14F-4D97-AF65-F5344CB8AC3E}">
        <p14:creationId xmlns:p14="http://schemas.microsoft.com/office/powerpoint/2010/main" val="31559789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a:t>Klik om stijl te bewerken</a:t>
            </a:r>
            <a:endParaRPr lang="nl-NL" dirty="0"/>
          </a:p>
        </p:txBody>
      </p:sp>
      <p:sp>
        <p:nvSpPr>
          <p:cNvPr id="14" name="Tijdelijke aanduiding voor voettekst 13"/>
          <p:cNvSpPr>
            <a:spLocks noGrp="1"/>
          </p:cNvSpPr>
          <p:nvPr>
            <p:ph type="ftr" sz="quarter" idx="16"/>
          </p:nvPr>
        </p:nvSpPr>
        <p:spPr>
          <a:xfrm>
            <a:off x="635000" y="6221413"/>
            <a:ext cx="5003800" cy="322075"/>
          </a:xfrm>
          <a:prstGeom prst="rect">
            <a:avLst/>
          </a:prstGeom>
        </p:spPr>
        <p:txBody>
          <a:bodyPr/>
          <a:lstStyle>
            <a:lvl1pPr>
              <a:defRPr>
                <a:solidFill>
                  <a:schemeClr val="tx1">
                    <a:lumMod val="65000"/>
                  </a:schemeClr>
                </a:solidFill>
              </a:defRPr>
            </a:lvl1pPr>
          </a:lstStyle>
          <a:p>
            <a:r>
              <a:rPr lang="en-US"/>
              <a:t>Basispresentaties | Milieukwaliteit</a:t>
            </a:r>
            <a:endParaRPr lang="nl-NL" dirty="0"/>
          </a:p>
        </p:txBody>
      </p:sp>
      <p:sp>
        <p:nvSpPr>
          <p:cNvPr id="15" name="Tijdelijke aanduiding voor dianummer 14"/>
          <p:cNvSpPr>
            <a:spLocks noGrp="1"/>
          </p:cNvSpPr>
          <p:nvPr>
            <p:ph type="sldNum" sz="quarter" idx="17"/>
          </p:nvPr>
        </p:nvSpPr>
        <p:spPr>
          <a:xfrm>
            <a:off x="6553199" y="6221413"/>
            <a:ext cx="5005389" cy="322075"/>
          </a:xfrm>
          <a:prstGeom prst="rect">
            <a:avLst/>
          </a:prstGeom>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84846469"/>
      </p:ext>
    </p:extLst>
  </p:cSld>
  <p:clrMapOvr>
    <a:overrideClrMapping bg1="dk1" tx1="lt1" bg2="dk2" tx2="lt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solidFill>
            <a:schemeClr val="bg1">
              <a:lumMod val="85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6" name="Tijdelijke aanduiding voor voettekst 5"/>
          <p:cNvSpPr>
            <a:spLocks noGrp="1"/>
          </p:cNvSpPr>
          <p:nvPr>
            <p:ph type="ftr" sz="quarter" idx="16"/>
          </p:nvPr>
        </p:nvSpPr>
        <p:spPr>
          <a:xfrm>
            <a:off x="635000" y="6221413"/>
            <a:ext cx="5003800" cy="322075"/>
          </a:xfrm>
          <a:prstGeom prst="rect">
            <a:avLst/>
          </a:prstGeom>
        </p:spPr>
        <p:txBody>
          <a:bodyPr/>
          <a:lstStyle/>
          <a:p>
            <a:r>
              <a:rPr lang="en-US"/>
              <a:t>Basispresentaties | Milieukwaliteit</a:t>
            </a:r>
            <a:endParaRPr lang="nl-NL" dirty="0"/>
          </a:p>
        </p:txBody>
      </p:sp>
      <p:sp>
        <p:nvSpPr>
          <p:cNvPr id="7" name="Tijdelijke aanduiding voor dianummer 6"/>
          <p:cNvSpPr>
            <a:spLocks noGrp="1"/>
          </p:cNvSpPr>
          <p:nvPr>
            <p:ph type="sldNum" sz="quarter" idx="17"/>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93212480"/>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400621674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endParaRPr lang="nl-NL" dirty="0"/>
          </a:p>
        </p:txBody>
      </p:sp>
      <p:sp>
        <p:nvSpPr>
          <p:cNvPr id="5" name="Titel 4"/>
          <p:cNvSpPr>
            <a:spLocks noGrp="1"/>
          </p:cNvSpPr>
          <p:nvPr>
            <p:ph type="title"/>
          </p:nvPr>
        </p:nvSpPr>
        <p:spPr>
          <a:xfrm>
            <a:off x="0" y="5153776"/>
            <a:ext cx="12192000" cy="576000"/>
          </a:xfrm>
          <a:solidFill>
            <a:srgbClr val="75D1B5"/>
          </a:solidFill>
        </p:spPr>
        <p:txBody>
          <a:bodyPr lIns="756000" anchor="ctr" anchorCtr="0">
            <a:noAutofit/>
          </a:bodyPr>
          <a:lstStyle>
            <a:lvl1pPr algn="l">
              <a:defRPr sz="3200" baseline="0">
                <a:solidFill>
                  <a:schemeClr val="tx1"/>
                </a:solidFill>
              </a:defRPr>
            </a:lvl1pPr>
          </a:lstStyle>
          <a:p>
            <a:r>
              <a:rPr lang="nl-NL" dirty="0"/>
              <a:t>Klik om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dirty="0"/>
              <a:t>Klikken om de tekststijl van het model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490904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rgbClr val="E17000"/>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Milieukwaliteit</a:t>
            </a:r>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2" name="Tijdelijke aanduiding voor dianummer 11"/>
          <p:cNvSpPr>
            <a:spLocks noGrp="1"/>
          </p:cNvSpPr>
          <p:nvPr>
            <p:ph type="sldNum" sz="quarter" idx="16"/>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sp>
        <p:nvSpPr>
          <p:cNvPr id="2" name="Tijdelijke aanduiding voor voettekst 4">
            <a:extLst>
              <a:ext uri="{FF2B5EF4-FFF2-40B4-BE49-F238E27FC236}">
                <a16:creationId xmlns:a16="http://schemas.microsoft.com/office/drawing/2014/main" id="{FA7BAD1C-CB12-90C8-7ACC-3CF7B357622E}"/>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en-US"/>
              <a:t>Basispresentaties | Milieukwaliteit</a:t>
            </a:r>
            <a:endParaRPr lang="nl-NL" dirty="0"/>
          </a:p>
        </p:txBody>
      </p:sp>
    </p:spTree>
    <p:extLst>
      <p:ext uri="{BB962C8B-B14F-4D97-AF65-F5344CB8AC3E}">
        <p14:creationId xmlns:p14="http://schemas.microsoft.com/office/powerpoint/2010/main" val="46552456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3" name="Tijdelijke aanduiding voor dianummer 12"/>
          <p:cNvSpPr>
            <a:spLocks noGrp="1"/>
          </p:cNvSpPr>
          <p:nvPr>
            <p:ph type="sldNum" sz="quarter" idx="18"/>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sp>
        <p:nvSpPr>
          <p:cNvPr id="2" name="Tijdelijke aanduiding voor voettekst 4">
            <a:extLst>
              <a:ext uri="{FF2B5EF4-FFF2-40B4-BE49-F238E27FC236}">
                <a16:creationId xmlns:a16="http://schemas.microsoft.com/office/drawing/2014/main" id="{4E351C21-04A0-7432-7015-B59946CFA6AF}"/>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en-US"/>
              <a:t>Basispresentaties | Milieukwaliteit</a:t>
            </a:r>
            <a:endParaRPr lang="nl-NL" dirty="0"/>
          </a:p>
        </p:txBody>
      </p:sp>
    </p:spTree>
    <p:extLst>
      <p:ext uri="{BB962C8B-B14F-4D97-AF65-F5344CB8AC3E}">
        <p14:creationId xmlns:p14="http://schemas.microsoft.com/office/powerpoint/2010/main" val="15549880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6" name="Tijdelijke aanduiding voor dianummer 15"/>
          <p:cNvSpPr>
            <a:spLocks noGrp="1"/>
          </p:cNvSpPr>
          <p:nvPr>
            <p:ph type="sldNum" sz="quarter" idx="22"/>
          </p:nvPr>
        </p:nvSpPr>
        <p:spPr>
          <a:xfrm>
            <a:off x="6553199" y="6221413"/>
            <a:ext cx="5005389" cy="322075"/>
          </a:xfrm>
          <a:prstGeom prst="rect">
            <a:avLst/>
          </a:prstGeom>
        </p:spPr>
        <p:txBody>
          <a:bodyPr/>
          <a:lstStyle>
            <a:lvl1pPr>
              <a:defRPr>
                <a:solidFill>
                  <a:schemeClr val="tx1"/>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D1BACB65-F63F-454C-9757-F8266C1F3E6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
        <p:nvSpPr>
          <p:cNvPr id="3" name="Tijdelijke aanduiding voor voettekst 4">
            <a:extLst>
              <a:ext uri="{FF2B5EF4-FFF2-40B4-BE49-F238E27FC236}">
                <a16:creationId xmlns:a16="http://schemas.microsoft.com/office/drawing/2014/main" id="{AFC5E43A-C7CD-37F2-C3DD-DE6AB12EC800}"/>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en-US"/>
              <a:t>Basispresentaties | Milieukwaliteit</a:t>
            </a:r>
            <a:endParaRPr lang="nl-NL" dirty="0"/>
          </a:p>
        </p:txBody>
      </p:sp>
    </p:spTree>
    <p:extLst>
      <p:ext uri="{BB962C8B-B14F-4D97-AF65-F5344CB8AC3E}">
        <p14:creationId xmlns:p14="http://schemas.microsoft.com/office/powerpoint/2010/main" val="198999500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07B54F1D-5963-3C4B-A1C0-DBDFA458D56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3" name="Tijdelijke aanduiding voor voettekst 4">
            <a:extLst>
              <a:ext uri="{FF2B5EF4-FFF2-40B4-BE49-F238E27FC236}">
                <a16:creationId xmlns:a16="http://schemas.microsoft.com/office/drawing/2014/main" id="{C6BD1378-66B8-5F5C-246F-DC0C9C1AF3A3}"/>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en-US"/>
              <a:t>Basispresentaties | Milieukwaliteit</a:t>
            </a:r>
            <a:endParaRPr lang="nl-NL" dirty="0"/>
          </a:p>
        </p:txBody>
      </p:sp>
    </p:spTree>
    <p:extLst>
      <p:ext uri="{BB962C8B-B14F-4D97-AF65-F5344CB8AC3E}">
        <p14:creationId xmlns:p14="http://schemas.microsoft.com/office/powerpoint/2010/main" val="24363480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8" name="Tijdelijke aanduiding voor voettekst 7"/>
          <p:cNvSpPr>
            <a:spLocks noGrp="1"/>
          </p:cNvSpPr>
          <p:nvPr>
            <p:ph type="ftr" sz="quarter" idx="23"/>
          </p:nvPr>
        </p:nvSpPr>
        <p:spPr>
          <a:xfrm>
            <a:off x="635000" y="6221413"/>
            <a:ext cx="5003800" cy="322075"/>
          </a:xfrm>
          <a:prstGeom prst="rect">
            <a:avLst/>
          </a:prstGeom>
        </p:spPr>
        <p:txBody>
          <a:bodyPr/>
          <a:lstStyle>
            <a:lvl1pPr>
              <a:defRPr>
                <a:solidFill>
                  <a:schemeClr val="tx1"/>
                </a:solidFill>
              </a:defRPr>
            </a:lvl1pPr>
          </a:lstStyle>
          <a:p>
            <a:r>
              <a:rPr lang="en-US"/>
              <a:t>Basispresentaties | Milieukwaliteit</a:t>
            </a:r>
            <a:endParaRPr lang="nl-NL" dirty="0"/>
          </a:p>
        </p:txBody>
      </p:sp>
      <p:sp>
        <p:nvSpPr>
          <p:cNvPr id="9" name="Tijdelijke aanduiding voor dianummer 8"/>
          <p:cNvSpPr>
            <a:spLocks noGrp="1"/>
          </p:cNvSpPr>
          <p:nvPr>
            <p:ph type="sldNum" sz="quarter" idx="24"/>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82ADB06B-1F91-2743-9280-06BA151DBC2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73889439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4" name="Tijdelijke aanduiding voor afbeelding 3"/>
          <p:cNvSpPr>
            <a:spLocks noGrp="1" noChangeAspect="1"/>
          </p:cNvSpPr>
          <p:nvPr>
            <p:ph type="pic" sz="quarter" idx="19"/>
          </p:nvPr>
        </p:nvSpPr>
        <p:spPr>
          <a:xfrm>
            <a:off x="3421851" y="3926077"/>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p:cNvSpPr>
            <a:spLocks noGrp="1" noChangeAspect="1"/>
          </p:cNvSpPr>
          <p:nvPr>
            <p:ph type="pic" sz="quarter" idx="20"/>
          </p:nvPr>
        </p:nvSpPr>
        <p:spPr>
          <a:xfrm>
            <a:off x="3421851" y="4712093"/>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p:cNvSpPr>
            <a:spLocks noGrp="1" noChangeAspect="1"/>
          </p:cNvSpPr>
          <p:nvPr>
            <p:ph type="pic" sz="quarter" idx="21"/>
          </p:nvPr>
        </p:nvSpPr>
        <p:spPr>
          <a:xfrm>
            <a:off x="3421851" y="5485583"/>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4" name="Tijdelijke aanduiding voor voettekst 3"/>
          <p:cNvSpPr>
            <a:spLocks noGrp="1"/>
          </p:cNvSpPr>
          <p:nvPr>
            <p:ph type="ftr" sz="quarter" idx="23"/>
          </p:nvPr>
        </p:nvSpPr>
        <p:spPr>
          <a:xfrm>
            <a:off x="635000" y="6221413"/>
            <a:ext cx="5003800" cy="322075"/>
          </a:xfrm>
          <a:prstGeom prst="rect">
            <a:avLst/>
          </a:prstGeom>
        </p:spPr>
        <p:txBody>
          <a:bodyPr/>
          <a:lstStyle>
            <a:lvl1pPr>
              <a:defRPr>
                <a:solidFill>
                  <a:schemeClr val="bg1"/>
                </a:solidFill>
              </a:defRPr>
            </a:lvl1pPr>
          </a:lstStyle>
          <a:p>
            <a:r>
              <a:rPr lang="en-US"/>
              <a:t>Basispresentaties | Milieukwaliteit</a:t>
            </a:r>
            <a:endParaRPr lang="nl-NL" dirty="0"/>
          </a:p>
        </p:txBody>
      </p:sp>
      <p:sp>
        <p:nvSpPr>
          <p:cNvPr id="5" name="Tijdelijke aanduiding voor dianummer 4"/>
          <p:cNvSpPr>
            <a:spLocks noGrp="1"/>
          </p:cNvSpPr>
          <p:nvPr>
            <p:ph type="sldNum" sz="quarter" idx="24"/>
          </p:nvPr>
        </p:nvSpPr>
        <p:spPr>
          <a:xfrm>
            <a:off x="6553199" y="6221413"/>
            <a:ext cx="5005389" cy="322075"/>
          </a:xfrm>
          <a:prstGeom prst="rect">
            <a:avLst/>
          </a:prstGeo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3" name="Afbeelding 2">
            <a:extLst>
              <a:ext uri="{FF2B5EF4-FFF2-40B4-BE49-F238E27FC236}">
                <a16:creationId xmlns:a16="http://schemas.microsoft.com/office/drawing/2014/main" id="{E8F856AD-0F54-20CC-5ABF-3848D478614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21644010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rgbClr val="E17000"/>
                </a:solidFill>
              </a:defRPr>
            </a:lvl1pPr>
          </a:lstStyle>
          <a:p>
            <a:r>
              <a:rPr lang="nl-NL"/>
              <a:t>Klik om de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rgbClr val="E1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rgbClr val="E17000"/>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E1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Milieukwaliteit</a:t>
            </a:r>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E1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endParaRPr lang="nl-NL" dirty="0"/>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Milieukwaliteit</a:t>
            </a:r>
            <a:endParaRPr lang="nl-NL" dirty="0"/>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rgbClr val="E1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a:t>Klik om de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Milieukwaliteit</a:t>
            </a:r>
            <a:endParaRPr lang="nl-NL" dirty="0"/>
          </a:p>
        </p:txBody>
      </p:sp>
      <p:sp>
        <p:nvSpPr>
          <p:cNvPr id="12" name="Tijdelijke aanduiding voor afbeelding 22">
            <a:extLst>
              <a:ext uri="{FF2B5EF4-FFF2-40B4-BE49-F238E27FC236}">
                <a16:creationId xmlns:a16="http://schemas.microsoft.com/office/drawing/2014/main" id="{199B47C7-5C2E-61F9-9EA1-5AFB43215CEF}"/>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4" name="Afbeelding 3" descr="Ministerie van Volkshuisvesting en Ruimtelijke Ordening">
            <a:extLst>
              <a:ext uri="{FF2B5EF4-FFF2-40B4-BE49-F238E27FC236}">
                <a16:creationId xmlns:a16="http://schemas.microsoft.com/office/drawing/2014/main" id="{5E3B0448-F7A8-54AB-DD36-5F694904CB6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a:t>Klik om de stijl te bewerken</a:t>
            </a:r>
            <a:endParaRPr lang="nl-NL" dirty="0"/>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E1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rgbClr val="E1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rgbClr val="E17000"/>
                </a:solidFill>
              </a:defRPr>
            </a:lvl1pPr>
          </a:lstStyle>
          <a:p>
            <a:r>
              <a:rPr lang="nl-NL"/>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Milieukwaliteit</a:t>
            </a:r>
            <a:endParaRPr lang="nl-NL" dirty="0"/>
          </a:p>
        </p:txBody>
      </p:sp>
    </p:spTree>
    <p:extLst>
      <p:ext uri="{BB962C8B-B14F-4D97-AF65-F5344CB8AC3E}">
        <p14:creationId xmlns:p14="http://schemas.microsoft.com/office/powerpoint/2010/main" val="1637193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rgbClr val="E17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Milieukwaliteit</a:t>
            </a:r>
            <a:endParaRPr lang="nl-NL" dirty="0"/>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4140390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rgbClr val="E17000"/>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Milieukwaliteit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461047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rgbClr val="E17000"/>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endParaRPr lang="nl-NL" dirty="0"/>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Milieukwaliteit</a:t>
            </a:r>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endParaRPr lang="nl-NL" dirty="0"/>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Milieukwaliteit</a:t>
            </a:r>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1986779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rgbClr val="E1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a:t>Klik om de stijl te bewerken</a:t>
            </a:r>
            <a:endParaRPr lang="nl-NL" dirty="0"/>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pic>
        <p:nvPicPr>
          <p:cNvPr id="3" name="Afbeelding 2" descr="Ministerie van Volkshuisvesting en Ruimtelijke Ordening">
            <a:extLst>
              <a:ext uri="{FF2B5EF4-FFF2-40B4-BE49-F238E27FC236}">
                <a16:creationId xmlns:a16="http://schemas.microsoft.com/office/drawing/2014/main" id="{D01A3E5A-0A15-04F6-518A-AF90484570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endParaRPr lang="nl-NL" dirty="0"/>
          </a:p>
        </p:txBody>
      </p:sp>
      <p:sp>
        <p:nvSpPr>
          <p:cNvPr id="5" name="Titel 4"/>
          <p:cNvSpPr>
            <a:spLocks noGrp="1"/>
          </p:cNvSpPr>
          <p:nvPr>
            <p:ph type="title"/>
          </p:nvPr>
        </p:nvSpPr>
        <p:spPr>
          <a:xfrm>
            <a:off x="0" y="5153776"/>
            <a:ext cx="12192000" cy="576000"/>
          </a:xfrm>
          <a:solidFill>
            <a:srgbClr val="E17000"/>
          </a:solidFill>
        </p:spPr>
        <p:txBody>
          <a:bodyPr lIns="756000" anchor="ctr" anchorCtr="0">
            <a:noAutofit/>
          </a:bodyPr>
          <a:lstStyle>
            <a:lvl1pPr algn="l">
              <a:defRPr sz="32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rgbClr val="E1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endParaRPr lang="nl-NL" dirty="0"/>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E1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rgbClr val="E17000"/>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rgbClr val="E17000"/>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rgbClr val="E17000"/>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rgbClr val="E1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rgbClr val="E17000"/>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rgbClr val="E17000"/>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rgbClr val="E17000"/>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Milieukwaliteit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rgbClr val="E17000"/>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Milieukwaliteit</a:t>
            </a:r>
            <a:endParaRPr lang="nl-NL" dirty="0"/>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BA67-3F94-0B4C-B510-484B27C5696B}"/>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079B1238-C0D6-AC44-8C5B-F9FAF2FB3F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5E17E917-8429-0844-A612-471A599F272E}"/>
              </a:ext>
            </a:extLst>
          </p:cNvPr>
          <p:cNvSpPr>
            <a:spLocks noGrp="1"/>
          </p:cNvSpPr>
          <p:nvPr>
            <p:ph type="dt" sz="half" idx="10"/>
          </p:nvPr>
        </p:nvSpPr>
        <p:spPr/>
        <p:txBody>
          <a:bodyPr/>
          <a:lstStyle/>
          <a:p>
            <a:fld id="{F643EE71-B653-8248-A8DE-024437283102}" type="datetimeFigureOut">
              <a:rPr lang="nl-NL" smtClean="0"/>
              <a:t>13-10-2024</a:t>
            </a:fld>
            <a:endParaRPr lang="nl-NL"/>
          </a:p>
        </p:txBody>
      </p:sp>
      <p:sp>
        <p:nvSpPr>
          <p:cNvPr id="5" name="Footer Placeholder 4">
            <a:extLst>
              <a:ext uri="{FF2B5EF4-FFF2-40B4-BE49-F238E27FC236}">
                <a16:creationId xmlns:a16="http://schemas.microsoft.com/office/drawing/2014/main" id="{509D0FF1-1D89-0345-A431-14E27BEE24A7}"/>
              </a:ext>
            </a:extLst>
          </p:cNvPr>
          <p:cNvSpPr>
            <a:spLocks noGrp="1"/>
          </p:cNvSpPr>
          <p:nvPr>
            <p:ph type="ftr" sz="quarter" idx="11"/>
          </p:nvPr>
        </p:nvSpPr>
        <p:spPr/>
        <p:txBody>
          <a:bodyPr/>
          <a:lstStyle/>
          <a:p>
            <a:r>
              <a:rPr lang="nl-NL"/>
              <a:t>Basispresentaties | Milieukwaliteit</a:t>
            </a:r>
          </a:p>
        </p:txBody>
      </p:sp>
      <p:sp>
        <p:nvSpPr>
          <p:cNvPr id="6" name="Slide Number Placeholder 5">
            <a:extLst>
              <a:ext uri="{FF2B5EF4-FFF2-40B4-BE49-F238E27FC236}">
                <a16:creationId xmlns:a16="http://schemas.microsoft.com/office/drawing/2014/main" id="{450FC337-DF82-9C44-90F9-94088C3CD49D}"/>
              </a:ext>
            </a:extLst>
          </p:cNvPr>
          <p:cNvSpPr>
            <a:spLocks noGrp="1"/>
          </p:cNvSpPr>
          <p:nvPr>
            <p:ph type="sldNum" sz="quarter" idx="12"/>
          </p:nvPr>
        </p:nvSpPr>
        <p:spPr/>
        <p:txBody>
          <a:bodyPr/>
          <a:lstStyle/>
          <a:p>
            <a:fld id="{EC663281-E4A2-094D-899D-FC504A60C9B3}" type="slidenum">
              <a:rPr lang="nl-NL" smtClean="0"/>
              <a:t>‹nr.›</a:t>
            </a:fld>
            <a:endParaRPr lang="nl-NL"/>
          </a:p>
        </p:txBody>
      </p:sp>
    </p:spTree>
    <p:extLst>
      <p:ext uri="{BB962C8B-B14F-4D97-AF65-F5344CB8AC3E}">
        <p14:creationId xmlns:p14="http://schemas.microsoft.com/office/powerpoint/2010/main" val="697066743"/>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dirty="0"/>
              <a:t>Klik om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6" name="Afbeelding 5" descr="Ministerie van Volkshuisvesting en Ruimtelijke Ordening">
            <a:extLst>
              <a:ext uri="{FF2B5EF4-FFF2-40B4-BE49-F238E27FC236}">
                <a16:creationId xmlns:a16="http://schemas.microsoft.com/office/drawing/2014/main" id="{3653AAE1-5981-CDC1-7FA2-CBDEA4B36F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
        <p:nvSpPr>
          <p:cNvPr id="4" name="Tijdelijke aanduiding voor voettekst 4">
            <a:extLst>
              <a:ext uri="{FF2B5EF4-FFF2-40B4-BE49-F238E27FC236}">
                <a16:creationId xmlns:a16="http://schemas.microsoft.com/office/drawing/2014/main" id="{E20D36E3-B001-1270-2FF3-B9DE400C3287}"/>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baseline="0">
                <a:solidFill>
                  <a:schemeClr val="bg1"/>
                </a:solidFill>
              </a:defRPr>
            </a:lvl1pPr>
          </a:lstStyle>
          <a:p>
            <a:r>
              <a:rPr lang="nl-NL"/>
              <a:t>Basispresentaties | Milieukwaliteit</a:t>
            </a:r>
            <a:endParaRPr lang="nl-NL" dirty="0"/>
          </a:p>
        </p:txBody>
      </p:sp>
      <p:sp>
        <p:nvSpPr>
          <p:cNvPr id="5" name="Tijdelijke aanduiding voor dianummer 19">
            <a:extLst>
              <a:ext uri="{FF2B5EF4-FFF2-40B4-BE49-F238E27FC236}">
                <a16:creationId xmlns:a16="http://schemas.microsoft.com/office/drawing/2014/main" id="{02178E1D-C0EE-86D9-6DD1-3151CD617F2B}"/>
              </a:ext>
            </a:extLst>
          </p:cNvPr>
          <p:cNvSpPr>
            <a:spLocks noGrp="1"/>
          </p:cNvSpPr>
          <p:nvPr>
            <p:ph type="sldNum" sz="quarter" idx="19"/>
          </p:nvPr>
        </p:nvSpPr>
        <p:spPr>
          <a:xfrm>
            <a:off x="6553199" y="6221413"/>
            <a:ext cx="5005389" cy="322075"/>
          </a:xfrm>
          <a:prstGeom prst="rect">
            <a:avLst/>
          </a:prstGeom>
        </p:spPr>
        <p:txBody>
          <a:bodyPr/>
          <a:lstStyle/>
          <a:p>
            <a:fld id="{064F9DF4-75BB-41EF-AD3D-6E53520ED153}" type="slidenum">
              <a:rPr lang="nl-NL" smtClean="0"/>
              <a:pPr/>
              <a:t>‹nr.›</a:t>
            </a:fld>
            <a:endParaRPr lang="nl-NL" dirty="0"/>
          </a:p>
        </p:txBody>
      </p:sp>
    </p:spTree>
    <p:extLst>
      <p:ext uri="{BB962C8B-B14F-4D97-AF65-F5344CB8AC3E}">
        <p14:creationId xmlns:p14="http://schemas.microsoft.com/office/powerpoint/2010/main" val="277122108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21" name="Tijdelijke aanduiding voor afbeelding 22">
            <a:extLst>
              <a:ext uri="{FF2B5EF4-FFF2-40B4-BE49-F238E27FC236}">
                <a16:creationId xmlns:a16="http://schemas.microsoft.com/office/drawing/2014/main" id="{5A5C6823-8955-2649-8A7B-F479054B86AE}"/>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dirty="0"/>
              <a:t>Klik om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2" name="Afbeelding 1" descr="Ministerie van Volkshuisvesting en Ruimtelijke Ordening">
            <a:extLst>
              <a:ext uri="{FF2B5EF4-FFF2-40B4-BE49-F238E27FC236}">
                <a16:creationId xmlns:a16="http://schemas.microsoft.com/office/drawing/2014/main" id="{7B963D31-159B-A1FE-B2FC-C763CCEFBF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
        <p:nvSpPr>
          <p:cNvPr id="5" name="Tijdelijke aanduiding voor dianummer 19">
            <a:extLst>
              <a:ext uri="{FF2B5EF4-FFF2-40B4-BE49-F238E27FC236}">
                <a16:creationId xmlns:a16="http://schemas.microsoft.com/office/drawing/2014/main" id="{26EAF53D-1F38-913D-C618-3572B655FD6E}"/>
              </a:ext>
            </a:extLst>
          </p:cNvPr>
          <p:cNvSpPr>
            <a:spLocks noGrp="1"/>
          </p:cNvSpPr>
          <p:nvPr>
            <p:ph type="sldNum" sz="quarter" idx="19"/>
          </p:nvPr>
        </p:nvSpPr>
        <p:spPr>
          <a:xfrm>
            <a:off x="6553199" y="6221413"/>
            <a:ext cx="5005389" cy="322075"/>
          </a:xfrm>
          <a:prstGeom prst="rect">
            <a:avLst/>
          </a:prstGeom>
        </p:spPr>
        <p:txBody>
          <a:bodyPr/>
          <a:lstStyle>
            <a:lvl1pPr>
              <a:defRPr>
                <a:solidFill>
                  <a:srgbClr val="42145F"/>
                </a:solidFill>
              </a:defRPr>
            </a:lvl1pPr>
          </a:lstStyle>
          <a:p>
            <a:fld id="{064F9DF4-75BB-41EF-AD3D-6E53520ED153}" type="slidenum">
              <a:rPr lang="nl-NL" smtClean="0"/>
              <a:pPr/>
              <a:t>‹nr.›</a:t>
            </a:fld>
            <a:endParaRPr lang="nl-NL" dirty="0"/>
          </a:p>
        </p:txBody>
      </p:sp>
      <p:sp>
        <p:nvSpPr>
          <p:cNvPr id="7" name="Tijdelijke aanduiding voor voettekst 4">
            <a:extLst>
              <a:ext uri="{FF2B5EF4-FFF2-40B4-BE49-F238E27FC236}">
                <a16:creationId xmlns:a16="http://schemas.microsoft.com/office/drawing/2014/main" id="{DF232A66-9CFC-3BBF-A1C0-5D022EEFFDAB}"/>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baseline="0">
                <a:solidFill>
                  <a:schemeClr val="bg1">
                    <a:lumMod val="65000"/>
                  </a:schemeClr>
                </a:solidFill>
              </a:defRPr>
            </a:lvl1pPr>
          </a:lstStyle>
          <a:p>
            <a:r>
              <a:rPr lang="nl-NL"/>
              <a:t>Basispresentaties | Milieukwaliteit</a:t>
            </a:r>
            <a:endParaRPr lang="nl-NL" dirty="0"/>
          </a:p>
        </p:txBody>
      </p:sp>
    </p:spTree>
    <p:extLst>
      <p:ext uri="{BB962C8B-B14F-4D97-AF65-F5344CB8AC3E}">
        <p14:creationId xmlns:p14="http://schemas.microsoft.com/office/powerpoint/2010/main" val="959062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E1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dirty="0"/>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pic>
        <p:nvPicPr>
          <p:cNvPr id="4" name="Afbeelding 3" descr="Ministerie van Volkshuisvesting en Ruimtelijke Ordening">
            <a:extLst>
              <a:ext uri="{FF2B5EF4-FFF2-40B4-BE49-F238E27FC236}">
                <a16:creationId xmlns:a16="http://schemas.microsoft.com/office/drawing/2014/main" id="{E0DC18AB-0579-3233-1BF3-42F95C65FC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pic>
        <p:nvPicPr>
          <p:cNvPr id="2" name="Afbeelding 1" descr="Ministerie van Volkshuisvesting en Ruimtelijke Ordening">
            <a:extLst>
              <a:ext uri="{FF2B5EF4-FFF2-40B4-BE49-F238E27FC236}">
                <a16:creationId xmlns:a16="http://schemas.microsoft.com/office/drawing/2014/main" id="{935E22B0-FF41-6C1A-4A3B-99FC0FDF97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
        <p:nvSpPr>
          <p:cNvPr id="3" name="Tijdelijke aanduiding voor voettekst 4">
            <a:extLst>
              <a:ext uri="{FF2B5EF4-FFF2-40B4-BE49-F238E27FC236}">
                <a16:creationId xmlns:a16="http://schemas.microsoft.com/office/drawing/2014/main" id="{D4077F7D-410B-237B-077C-58818A6E52AE}"/>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
        <p:nvSpPr>
          <p:cNvPr id="4" name="Tijdelijke aanduiding voor dianummer 19">
            <a:extLst>
              <a:ext uri="{FF2B5EF4-FFF2-40B4-BE49-F238E27FC236}">
                <a16:creationId xmlns:a16="http://schemas.microsoft.com/office/drawing/2014/main" id="{A908B259-4F51-7C5F-6E36-0615569F2187}"/>
              </a:ext>
            </a:extLst>
          </p:cNvPr>
          <p:cNvSpPr>
            <a:spLocks noGrp="1"/>
          </p:cNvSpPr>
          <p:nvPr>
            <p:ph type="sldNum" sz="quarter" idx="19"/>
          </p:nvPr>
        </p:nvSpPr>
        <p:spPr>
          <a:xfrm>
            <a:off x="6553199" y="6221413"/>
            <a:ext cx="5005389" cy="322075"/>
          </a:xfrm>
          <a:prstGeom prst="rect">
            <a:avLst/>
          </a:prstGeom>
        </p:spPr>
        <p:txBody>
          <a:bodyPr/>
          <a:lstStyle>
            <a:lvl1pPr>
              <a:defRPr>
                <a:solidFill>
                  <a:srgbClr val="42145F"/>
                </a:solidFill>
              </a:defRPr>
            </a:lvl1pPr>
          </a:lstStyle>
          <a:p>
            <a:fld id="{064F9DF4-75BB-41EF-AD3D-6E53520ED153}" type="slidenum">
              <a:rPr lang="nl-NL" smtClean="0"/>
              <a:pPr/>
              <a:t>‹nr.›</a:t>
            </a:fld>
            <a:endParaRPr lang="nl-NL" dirty="0"/>
          </a:p>
        </p:txBody>
      </p:sp>
    </p:spTree>
    <p:extLst>
      <p:ext uri="{BB962C8B-B14F-4D97-AF65-F5344CB8AC3E}">
        <p14:creationId xmlns:p14="http://schemas.microsoft.com/office/powerpoint/2010/main" val="35311289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3" name="Afbeelding 2" descr="Ministerie van Volkshuisvesting en Ruimtelijke Ordening">
            <a:extLst>
              <a:ext uri="{FF2B5EF4-FFF2-40B4-BE49-F238E27FC236}">
                <a16:creationId xmlns:a16="http://schemas.microsoft.com/office/drawing/2014/main" id="{177B3876-A20B-CF59-D8E0-461B88F5BA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
        <p:nvSpPr>
          <p:cNvPr id="4" name="Tijdelijke aanduiding voor voettekst 4">
            <a:extLst>
              <a:ext uri="{FF2B5EF4-FFF2-40B4-BE49-F238E27FC236}">
                <a16:creationId xmlns:a16="http://schemas.microsoft.com/office/drawing/2014/main" id="{440A2014-66BD-8218-F0EF-920B1D7D6823}"/>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Tree>
    <p:extLst>
      <p:ext uri="{BB962C8B-B14F-4D97-AF65-F5344CB8AC3E}">
        <p14:creationId xmlns:p14="http://schemas.microsoft.com/office/powerpoint/2010/main" val="8952886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8" name="Tijdelijke aanduiding voor dianummer 17"/>
          <p:cNvSpPr>
            <a:spLocks noGrp="1"/>
          </p:cNvSpPr>
          <p:nvPr>
            <p:ph type="sldNum" sz="quarter" idx="22"/>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pic>
        <p:nvPicPr>
          <p:cNvPr id="21" name="Afbeelding 20">
            <a:extLst>
              <a:ext uri="{FF2B5EF4-FFF2-40B4-BE49-F238E27FC236}">
                <a16:creationId xmlns:a16="http://schemas.microsoft.com/office/drawing/2014/main" id="{071F31B8-D7BF-964A-9976-98530F8600E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
        <p:nvSpPr>
          <p:cNvPr id="2" name="Tijdelijke aanduiding voor voettekst 4">
            <a:extLst>
              <a:ext uri="{FF2B5EF4-FFF2-40B4-BE49-F238E27FC236}">
                <a16:creationId xmlns:a16="http://schemas.microsoft.com/office/drawing/2014/main" id="{29A46AF9-BCB5-285B-6557-E1C5277AE312}"/>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baseline="0">
                <a:solidFill>
                  <a:schemeClr val="tx1"/>
                </a:solidFill>
              </a:defRPr>
            </a:lvl1pPr>
          </a:lstStyle>
          <a:p>
            <a:r>
              <a:rPr lang="nl-NL"/>
              <a:t>Basispresentaties | Milieukwaliteit</a:t>
            </a:r>
            <a:endParaRPr lang="nl-NL" dirty="0"/>
          </a:p>
        </p:txBody>
      </p:sp>
    </p:spTree>
    <p:extLst>
      <p:ext uri="{BB962C8B-B14F-4D97-AF65-F5344CB8AC3E}">
        <p14:creationId xmlns:p14="http://schemas.microsoft.com/office/powerpoint/2010/main" val="240737275"/>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10"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solidFill>
            <a:schemeClr val="bg1">
              <a:lumMod val="85000"/>
            </a:schemeClr>
          </a:solid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a:t>Klik om stijl te bewerken</a:t>
            </a:r>
            <a:endParaRPr lang="nl-NL" dirty="0"/>
          </a:p>
        </p:txBody>
      </p:sp>
      <p:sp>
        <p:nvSpPr>
          <p:cNvPr id="18" name="Tijdelijke aanduiding voor voettekst 17"/>
          <p:cNvSpPr>
            <a:spLocks noGrp="1"/>
          </p:cNvSpPr>
          <p:nvPr>
            <p:ph type="ftr" sz="quarter" idx="15"/>
          </p:nvPr>
        </p:nvSpPr>
        <p:spPr>
          <a:xfrm>
            <a:off x="635000" y="6221413"/>
            <a:ext cx="5003800" cy="322075"/>
          </a:xfrm>
          <a:prstGeom prst="rect">
            <a:avLst/>
          </a:prstGeom>
          <a:noFill/>
        </p:spPr>
        <p:txBody>
          <a:bodyPr/>
          <a:lstStyle/>
          <a:p>
            <a:r>
              <a:rPr lang="nl-NL"/>
              <a:t>Basispresentaties | Milieukwaliteit</a:t>
            </a:r>
            <a:endParaRPr lang="nl-NL" dirty="0"/>
          </a:p>
        </p:txBody>
      </p:sp>
      <p:sp>
        <p:nvSpPr>
          <p:cNvPr id="19" name="Tijdelijke aanduiding voor dianummer 18"/>
          <p:cNvSpPr>
            <a:spLocks noGrp="1"/>
          </p:cNvSpPr>
          <p:nvPr>
            <p:ph type="sldNum" sz="quarter" idx="16"/>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6E726CDE-A2C6-814E-BF73-F95847F0F50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Tree>
    <p:extLst>
      <p:ext uri="{BB962C8B-B14F-4D97-AF65-F5344CB8AC3E}">
        <p14:creationId xmlns:p14="http://schemas.microsoft.com/office/powerpoint/2010/main" val="20895424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3" name="Tijdelijke aanduiding voor dianummer 12"/>
          <p:cNvSpPr>
            <a:spLocks noGrp="1"/>
          </p:cNvSpPr>
          <p:nvPr>
            <p:ph type="sldNum" sz="quarter" idx="16"/>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B9E8A857-1024-0042-8254-C3EBB1CC31D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
        <p:nvSpPr>
          <p:cNvPr id="5" name="Tijdelijke aanduiding voor voettekst 4">
            <a:extLst>
              <a:ext uri="{FF2B5EF4-FFF2-40B4-BE49-F238E27FC236}">
                <a16:creationId xmlns:a16="http://schemas.microsoft.com/office/drawing/2014/main" id="{6137830C-A4A1-33BE-ADC0-171DC7A6A3D1}"/>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Milieukwaliteit</a:t>
            </a:r>
            <a:endParaRPr lang="nl-NL" dirty="0"/>
          </a:p>
        </p:txBody>
      </p:sp>
    </p:spTree>
    <p:extLst>
      <p:ext uri="{BB962C8B-B14F-4D97-AF65-F5344CB8AC3E}">
        <p14:creationId xmlns:p14="http://schemas.microsoft.com/office/powerpoint/2010/main" val="338687791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6" name="Tijdelijke aanduiding voor dianummer 15"/>
          <p:cNvSpPr>
            <a:spLocks noGrp="1"/>
          </p:cNvSpPr>
          <p:nvPr>
            <p:ph type="sldNum" sz="quarter" idx="12"/>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sp>
        <p:nvSpPr>
          <p:cNvPr id="5" name="Tijdelijke aanduiding voor voettekst 4">
            <a:extLst>
              <a:ext uri="{FF2B5EF4-FFF2-40B4-BE49-F238E27FC236}">
                <a16:creationId xmlns:a16="http://schemas.microsoft.com/office/drawing/2014/main" id="{DD628CCF-B88F-3377-DC56-D5F0C0D3E3F0}"/>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Tree>
    <p:extLst>
      <p:ext uri="{BB962C8B-B14F-4D97-AF65-F5344CB8AC3E}">
        <p14:creationId xmlns:p14="http://schemas.microsoft.com/office/powerpoint/2010/main" val="1579787975"/>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8" name="Tijdelijke aanduiding voor dianummer 17"/>
          <p:cNvSpPr>
            <a:spLocks noGrp="1"/>
          </p:cNvSpPr>
          <p:nvPr>
            <p:ph type="sldNum" sz="quarter" idx="12"/>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sp>
        <p:nvSpPr>
          <p:cNvPr id="2" name="Tijdelijke aanduiding voor voettekst 4">
            <a:extLst>
              <a:ext uri="{FF2B5EF4-FFF2-40B4-BE49-F238E27FC236}">
                <a16:creationId xmlns:a16="http://schemas.microsoft.com/office/drawing/2014/main" id="{59399E7E-BCC3-842C-F512-922F68ECF525}"/>
              </a:ext>
            </a:extLst>
          </p:cNvPr>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Tree>
    <p:extLst>
      <p:ext uri="{BB962C8B-B14F-4D97-AF65-F5344CB8AC3E}">
        <p14:creationId xmlns:p14="http://schemas.microsoft.com/office/powerpoint/2010/main" val="713233959"/>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5" name="Tijdelijke aanduiding voor dianummer 14"/>
          <p:cNvSpPr>
            <a:spLocks noGrp="1"/>
          </p:cNvSpPr>
          <p:nvPr>
            <p:ph type="sldNum" sz="quarter" idx="12"/>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sp>
        <p:nvSpPr>
          <p:cNvPr id="4" name="Tijdelijke aanduiding voor voettekst 4">
            <a:extLst>
              <a:ext uri="{FF2B5EF4-FFF2-40B4-BE49-F238E27FC236}">
                <a16:creationId xmlns:a16="http://schemas.microsoft.com/office/drawing/2014/main" id="{FE2B20FA-3819-2B4E-CBEF-9DF92647F484}"/>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Tree>
    <p:extLst>
      <p:ext uri="{BB962C8B-B14F-4D97-AF65-F5344CB8AC3E}">
        <p14:creationId xmlns:p14="http://schemas.microsoft.com/office/powerpoint/2010/main" val="41432862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4" name="Tijdelijke aanduiding voor dianummer 13"/>
          <p:cNvSpPr>
            <a:spLocks noGrp="1"/>
          </p:cNvSpPr>
          <p:nvPr>
            <p:ph type="sldNum" sz="quarter" idx="12"/>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sp>
        <p:nvSpPr>
          <p:cNvPr id="3" name="Tijdelijke aanduiding voor voettekst 4">
            <a:extLst>
              <a:ext uri="{FF2B5EF4-FFF2-40B4-BE49-F238E27FC236}">
                <a16:creationId xmlns:a16="http://schemas.microsoft.com/office/drawing/2014/main" id="{3F768A15-FE3D-A395-4CB2-DF3245BC61CE}"/>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Tree>
    <p:extLst>
      <p:ext uri="{BB962C8B-B14F-4D97-AF65-F5344CB8AC3E}">
        <p14:creationId xmlns:p14="http://schemas.microsoft.com/office/powerpoint/2010/main" val="16377752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sp>
        <p:nvSpPr>
          <p:cNvPr id="2" name="Tijdelijke aanduiding voor voettekst 4">
            <a:extLst>
              <a:ext uri="{FF2B5EF4-FFF2-40B4-BE49-F238E27FC236}">
                <a16:creationId xmlns:a16="http://schemas.microsoft.com/office/drawing/2014/main" id="{72D571E5-0728-7915-E9DC-D051E35F45EA}"/>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Tree>
    <p:extLst>
      <p:ext uri="{BB962C8B-B14F-4D97-AF65-F5344CB8AC3E}">
        <p14:creationId xmlns:p14="http://schemas.microsoft.com/office/powerpoint/2010/main" val="2771570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E1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a:t>Klik om de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rgbClr val="E17000"/>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rgbClr val="E17000"/>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rgbClr val="E17000"/>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rgbClr val="E17000"/>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rgbClr val="E17000"/>
                </a:solidFill>
              </a:defRPr>
            </a:lvl1pPr>
          </a:lstStyle>
          <a:p>
            <a:pPr lvl="0"/>
            <a:r>
              <a:rPr lang="nl-NL" dirty="0"/>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Milieukwaliteit</a:t>
            </a:r>
            <a:endParaRPr lang="nl-NL" dirty="0"/>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9" name="Tijdelijke aanduiding voor dianummer 18"/>
          <p:cNvSpPr>
            <a:spLocks noGrp="1"/>
          </p:cNvSpPr>
          <p:nvPr>
            <p:ph type="sldNum" sz="quarter" idx="16"/>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sp>
        <p:nvSpPr>
          <p:cNvPr id="2" name="Tijdelijke aanduiding voor voettekst 4">
            <a:extLst>
              <a:ext uri="{FF2B5EF4-FFF2-40B4-BE49-F238E27FC236}">
                <a16:creationId xmlns:a16="http://schemas.microsoft.com/office/drawing/2014/main" id="{CC256490-8893-1859-FE23-340884942B85}"/>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Tree>
    <p:extLst>
      <p:ext uri="{BB962C8B-B14F-4D97-AF65-F5344CB8AC3E}">
        <p14:creationId xmlns:p14="http://schemas.microsoft.com/office/powerpoint/2010/main" val="30540476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voettekst 9"/>
          <p:cNvSpPr>
            <a:spLocks noGrp="1"/>
          </p:cNvSpPr>
          <p:nvPr>
            <p:ph type="ftr" sz="quarter" idx="11"/>
          </p:nvPr>
        </p:nvSpPr>
        <p:spPr>
          <a:xfrm>
            <a:off x="635000" y="6221413"/>
            <a:ext cx="5003800" cy="322075"/>
          </a:xfrm>
          <a:prstGeom prst="rect">
            <a:avLst/>
          </a:prstGeom>
        </p:spPr>
        <p:txBody>
          <a:bodyPr/>
          <a:lstStyle>
            <a:lvl1pPr>
              <a:defRPr>
                <a:solidFill>
                  <a:schemeClr val="bg1"/>
                </a:solidFill>
              </a:defRPr>
            </a:lvl1pPr>
          </a:lstStyle>
          <a:p>
            <a:r>
              <a:rPr lang="nl-NL"/>
              <a:t>Basispresentaties | Milieukwaliteit</a:t>
            </a:r>
            <a:endParaRPr lang="nl-NL" dirty="0"/>
          </a:p>
        </p:txBody>
      </p:sp>
      <p:sp>
        <p:nvSpPr>
          <p:cNvPr id="11" name="Tijdelijke aanduiding voor dianummer 10"/>
          <p:cNvSpPr>
            <a:spLocks noGrp="1"/>
          </p:cNvSpPr>
          <p:nvPr>
            <p:ph type="sldNum" sz="quarter" idx="12"/>
          </p:nvPr>
        </p:nvSpPr>
        <p:spPr>
          <a:xfrm>
            <a:off x="6553199" y="6221413"/>
            <a:ext cx="5005389" cy="322075"/>
          </a:xfrm>
          <a:prstGeom prst="rect">
            <a:avLst/>
          </a:prstGeo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1531930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accent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8" name="Tijdelijke aanduiding voor dianummer 7"/>
          <p:cNvSpPr>
            <a:spLocks noGrp="1"/>
          </p:cNvSpPr>
          <p:nvPr>
            <p:ph type="sldNum" sz="quarter" idx="12"/>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sp>
        <p:nvSpPr>
          <p:cNvPr id="2" name="Tijdelijke aanduiding voor voettekst 4">
            <a:extLst>
              <a:ext uri="{FF2B5EF4-FFF2-40B4-BE49-F238E27FC236}">
                <a16:creationId xmlns:a16="http://schemas.microsoft.com/office/drawing/2014/main" id="{04BF2D1F-C288-EE37-3581-58ABC3C45C12}"/>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Tree>
    <p:extLst>
      <p:ext uri="{BB962C8B-B14F-4D97-AF65-F5344CB8AC3E}">
        <p14:creationId xmlns:p14="http://schemas.microsoft.com/office/powerpoint/2010/main" val="34801413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accent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13" name="Tijdelijke aanduiding voor dianummer 12"/>
          <p:cNvSpPr>
            <a:spLocks noGrp="1"/>
          </p:cNvSpPr>
          <p:nvPr>
            <p:ph type="sldNum" sz="quarter" idx="13"/>
          </p:nvPr>
        </p:nvSpPr>
        <p:spPr>
          <a:xfrm>
            <a:off x="6553199" y="6221413"/>
            <a:ext cx="5005389" cy="322075"/>
          </a:xfrm>
          <a:prstGeom prst="rect">
            <a:avLst/>
          </a:prstGeom>
        </p:spPr>
        <p:txBody>
          <a:bodyPr/>
          <a:lstStyle>
            <a:lvl1pPr>
              <a:defRPr>
                <a:solidFill>
                  <a:schemeClr val="tx1"/>
                </a:solidFill>
              </a:defRPr>
            </a:lvl1p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D97D35B0-A00D-BC4C-B3AF-D9CEF697BD0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
        <p:nvSpPr>
          <p:cNvPr id="2" name="Tijdelijke aanduiding voor voettekst 4">
            <a:extLst>
              <a:ext uri="{FF2B5EF4-FFF2-40B4-BE49-F238E27FC236}">
                <a16:creationId xmlns:a16="http://schemas.microsoft.com/office/drawing/2014/main" id="{B87EDDA5-F107-5138-5394-F2D447B16DB3}"/>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Tree>
    <p:extLst>
      <p:ext uri="{BB962C8B-B14F-4D97-AF65-F5344CB8AC3E}">
        <p14:creationId xmlns:p14="http://schemas.microsoft.com/office/powerpoint/2010/main" val="68665362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4" name="Tijdelijke aanduiding voor voettekst 13"/>
          <p:cNvSpPr>
            <a:spLocks noGrp="1"/>
          </p:cNvSpPr>
          <p:nvPr>
            <p:ph type="ftr" sz="quarter" idx="12"/>
          </p:nvPr>
        </p:nvSpPr>
        <p:spPr>
          <a:xfrm>
            <a:off x="635000" y="6221413"/>
            <a:ext cx="5003800" cy="322075"/>
          </a:xfrm>
          <a:prstGeom prst="rect">
            <a:avLst/>
          </a:prstGeom>
        </p:spPr>
        <p:txBody>
          <a:bodyPr/>
          <a:lstStyle>
            <a:lvl1pPr>
              <a:defRPr>
                <a:solidFill>
                  <a:schemeClr val="tx1"/>
                </a:solidFill>
              </a:defRPr>
            </a:lvl1pPr>
          </a:lstStyle>
          <a:p>
            <a:r>
              <a:rPr lang="nl-NL"/>
              <a:t>Basispresentaties | Milieukwaliteit</a:t>
            </a:r>
            <a:endParaRPr lang="nl-NL" dirty="0"/>
          </a:p>
        </p:txBody>
      </p:sp>
      <p:sp>
        <p:nvSpPr>
          <p:cNvPr id="15" name="Tijdelijke aanduiding voor dianummer 14"/>
          <p:cNvSpPr>
            <a:spLocks noGrp="1"/>
          </p:cNvSpPr>
          <p:nvPr>
            <p:ph type="sldNum" sz="quarter" idx="13"/>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336D8277-B720-174D-B5B3-C63F2B5A721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Tree>
    <p:extLst>
      <p:ext uri="{BB962C8B-B14F-4D97-AF65-F5344CB8AC3E}">
        <p14:creationId xmlns:p14="http://schemas.microsoft.com/office/powerpoint/2010/main" val="413891140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3" name="Tijdelijke aanduiding voor dianummer 12"/>
          <p:cNvSpPr>
            <a:spLocks noGrp="1"/>
          </p:cNvSpPr>
          <p:nvPr>
            <p:ph type="sldNum" sz="quarter" idx="27"/>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sp>
        <p:nvSpPr>
          <p:cNvPr id="3" name="Tijdelijke aanduiding voor voettekst 4">
            <a:extLst>
              <a:ext uri="{FF2B5EF4-FFF2-40B4-BE49-F238E27FC236}">
                <a16:creationId xmlns:a16="http://schemas.microsoft.com/office/drawing/2014/main" id="{629CDD4D-7FA0-E285-DE18-675DB1CB1ADE}"/>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Tree>
    <p:extLst>
      <p:ext uri="{BB962C8B-B14F-4D97-AF65-F5344CB8AC3E}">
        <p14:creationId xmlns:p14="http://schemas.microsoft.com/office/powerpoint/2010/main" val="5689159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a:t>Klik om stijl te bewerken</a:t>
            </a:r>
            <a:endParaRPr lang="nl-NL" dirty="0"/>
          </a:p>
        </p:txBody>
      </p:sp>
      <p:sp>
        <p:nvSpPr>
          <p:cNvPr id="21" name="Tijdelijke aanduiding voor voettekst 20"/>
          <p:cNvSpPr>
            <a:spLocks noGrp="1"/>
          </p:cNvSpPr>
          <p:nvPr>
            <p:ph type="ftr" sz="quarter" idx="26"/>
          </p:nvPr>
        </p:nvSpPr>
        <p:spPr>
          <a:xfrm>
            <a:off x="635000" y="6221413"/>
            <a:ext cx="5003800" cy="322075"/>
          </a:xfrm>
          <a:prstGeom prst="rect">
            <a:avLst/>
          </a:prstGeom>
        </p:spPr>
        <p:txBody>
          <a:bodyPr/>
          <a:lstStyle>
            <a:lvl1pPr>
              <a:defRPr>
                <a:solidFill>
                  <a:schemeClr val="tx1"/>
                </a:solidFill>
              </a:defRPr>
            </a:lvl1pPr>
          </a:lstStyle>
          <a:p>
            <a:r>
              <a:rPr lang="nl-NL"/>
              <a:t>Basispresentaties | Milieukwaliteit</a:t>
            </a:r>
            <a:endParaRPr lang="nl-NL" dirty="0"/>
          </a:p>
        </p:txBody>
      </p:sp>
      <p:sp>
        <p:nvSpPr>
          <p:cNvPr id="22" name="Tijdelijke aanduiding voor dianummer 21"/>
          <p:cNvSpPr>
            <a:spLocks noGrp="1"/>
          </p:cNvSpPr>
          <p:nvPr>
            <p:ph type="sldNum" sz="quarter" idx="27"/>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90BEE2FA-08FD-6844-A5BB-1041E77A4D3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Tree>
    <p:extLst>
      <p:ext uri="{BB962C8B-B14F-4D97-AF65-F5344CB8AC3E}">
        <p14:creationId xmlns:p14="http://schemas.microsoft.com/office/powerpoint/2010/main" val="366583867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13" name="Tijdelijke aanduiding voor dianummer 12"/>
          <p:cNvSpPr>
            <a:spLocks noGrp="1"/>
          </p:cNvSpPr>
          <p:nvPr>
            <p:ph type="sldNum" sz="quarter" idx="27"/>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sp>
        <p:nvSpPr>
          <p:cNvPr id="3" name="Tijdelijke aanduiding voor voettekst 4">
            <a:extLst>
              <a:ext uri="{FF2B5EF4-FFF2-40B4-BE49-F238E27FC236}">
                <a16:creationId xmlns:a16="http://schemas.microsoft.com/office/drawing/2014/main" id="{7C419FFA-826F-8762-E11F-183F099579AC}"/>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Tree>
    <p:extLst>
      <p:ext uri="{BB962C8B-B14F-4D97-AF65-F5344CB8AC3E}">
        <p14:creationId xmlns:p14="http://schemas.microsoft.com/office/powerpoint/2010/main" val="4230166817"/>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11" name="Tijdelijke aanduiding voor dianummer 10"/>
          <p:cNvSpPr>
            <a:spLocks noGrp="1"/>
          </p:cNvSpPr>
          <p:nvPr>
            <p:ph type="sldNum" sz="quarter" idx="16"/>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BA4466F7-66FF-7440-943F-4BA1E995B0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
        <p:nvSpPr>
          <p:cNvPr id="3" name="Tijdelijke aanduiding voor voettekst 4">
            <a:extLst>
              <a:ext uri="{FF2B5EF4-FFF2-40B4-BE49-F238E27FC236}">
                <a16:creationId xmlns:a16="http://schemas.microsoft.com/office/drawing/2014/main" id="{607D5B83-DEAD-D1E8-64DC-3F9F702F5E2D}"/>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Tree>
    <p:extLst>
      <p:ext uri="{BB962C8B-B14F-4D97-AF65-F5344CB8AC3E}">
        <p14:creationId xmlns:p14="http://schemas.microsoft.com/office/powerpoint/2010/main" val="10706812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accent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10" name="Tijdelijke aanduiding voor voettekst 9"/>
          <p:cNvSpPr>
            <a:spLocks noGrp="1"/>
          </p:cNvSpPr>
          <p:nvPr>
            <p:ph type="ftr" sz="quarter" idx="15"/>
          </p:nvPr>
        </p:nvSpPr>
        <p:spPr>
          <a:xfrm>
            <a:off x="635000" y="6221413"/>
            <a:ext cx="5003800" cy="322075"/>
          </a:xfrm>
          <a:prstGeom prst="rect">
            <a:avLst/>
          </a:prstGeom>
        </p:spPr>
        <p:txBody>
          <a:bodyPr/>
          <a:lstStyle>
            <a:lvl1pPr>
              <a:defRPr>
                <a:solidFill>
                  <a:schemeClr val="tx1"/>
                </a:solidFill>
              </a:defRPr>
            </a:lvl1pPr>
          </a:lstStyle>
          <a:p>
            <a:r>
              <a:rPr lang="nl-NL"/>
              <a:t>Basispresentaties | Milieukwaliteit</a:t>
            </a:r>
            <a:endParaRPr lang="nl-NL" dirty="0"/>
          </a:p>
        </p:txBody>
      </p:sp>
      <p:sp>
        <p:nvSpPr>
          <p:cNvPr id="11" name="Tijdelijke aanduiding voor dianummer 10"/>
          <p:cNvSpPr>
            <a:spLocks noGrp="1"/>
          </p:cNvSpPr>
          <p:nvPr>
            <p:ph type="sldNum" sz="quarter" idx="16"/>
          </p:nvPr>
        </p:nvSpPr>
        <p:spPr>
          <a:xfrm>
            <a:off x="6553199" y="6221413"/>
            <a:ext cx="5005389" cy="322075"/>
          </a:xfrm>
          <a:prstGeom prst="rect">
            <a:avLst/>
          </a:prstGeom>
        </p:spPr>
        <p:txBody>
          <a:bodyPr/>
          <a:lstStyle>
            <a:lvl1pPr>
              <a:defRPr>
                <a:solidFill>
                  <a:schemeClr val="tx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5431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rgbClr val="E1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endParaRPr lang="nl-NL" dirty="0"/>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Basispresentaties | Milieukwaliteit</a:t>
            </a:r>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5042D52-83F1-4B1A-9A5C-EEBB951057E1}"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 oktober 2024</a:t>
            </a:fld>
            <a:r>
              <a:rPr kumimoji="0" lang="en-US" sz="1050" b="0" i="0" u="none" strike="noStrike" kern="1200" cap="none" spc="0" normalizeH="0" baseline="0" noProof="0">
                <a:ln>
                  <a:noFill/>
                </a:ln>
                <a:solidFill>
                  <a:schemeClr val="bg1"/>
                </a:solidFill>
                <a:effectLst/>
                <a:uLnTx/>
                <a:uFillTx/>
                <a:latin typeface="+mn-lt"/>
                <a:ea typeface="+mn-ea"/>
                <a:cs typeface="+mn-cs"/>
              </a:rPr>
              <a:t> | Voettekst</a:t>
            </a:r>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4" name="Tijdelijke aanduiding voor voettekst 3"/>
          <p:cNvSpPr>
            <a:spLocks noGrp="1"/>
          </p:cNvSpPr>
          <p:nvPr>
            <p:ph type="ftr" sz="quarter" idx="16"/>
          </p:nvPr>
        </p:nvSpPr>
        <p:spPr>
          <a:xfrm>
            <a:off x="635000" y="6221413"/>
            <a:ext cx="5003800" cy="322075"/>
          </a:xfrm>
          <a:prstGeom prst="rect">
            <a:avLst/>
          </a:prstGeom>
        </p:spPr>
        <p:txBody>
          <a:bodyPr/>
          <a:lstStyle>
            <a:lvl1pPr>
              <a:defRPr>
                <a:solidFill>
                  <a:schemeClr val="bg1"/>
                </a:solidFill>
              </a:defRPr>
            </a:lvl1pPr>
          </a:lstStyle>
          <a:p>
            <a:r>
              <a:rPr lang="nl-NL"/>
              <a:t>Basispresentaties | Milieukwaliteit</a:t>
            </a:r>
            <a:endParaRPr lang="nl-NL" dirty="0"/>
          </a:p>
        </p:txBody>
      </p:sp>
      <p:sp>
        <p:nvSpPr>
          <p:cNvPr id="5" name="Tijdelijke aanduiding voor dianummer 4"/>
          <p:cNvSpPr>
            <a:spLocks noGrp="1"/>
          </p:cNvSpPr>
          <p:nvPr>
            <p:ph type="sldNum" sz="quarter" idx="17"/>
          </p:nvPr>
        </p:nvSpPr>
        <p:spPr>
          <a:xfrm>
            <a:off x="6553199" y="6221413"/>
            <a:ext cx="5005389" cy="322075"/>
          </a:xfrm>
          <a:prstGeom prst="rect">
            <a:avLst/>
          </a:prstGeo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41526481"/>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bg1">
              <a:lumMod val="85000"/>
            </a:schemeClr>
          </a:solid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11" name="Tijdelijke aanduiding voor dianummer 10"/>
          <p:cNvSpPr>
            <a:spLocks noGrp="1"/>
          </p:cNvSpPr>
          <p:nvPr>
            <p:ph type="sldNum" sz="quarter" idx="17"/>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sp>
        <p:nvSpPr>
          <p:cNvPr id="3" name="Tijdelijke aanduiding voor voettekst 4">
            <a:extLst>
              <a:ext uri="{FF2B5EF4-FFF2-40B4-BE49-F238E27FC236}">
                <a16:creationId xmlns:a16="http://schemas.microsoft.com/office/drawing/2014/main" id="{496E134C-2E2D-0AE8-9AA8-CC19C237CB63}"/>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Tree>
    <p:extLst>
      <p:ext uri="{BB962C8B-B14F-4D97-AF65-F5344CB8AC3E}">
        <p14:creationId xmlns:p14="http://schemas.microsoft.com/office/powerpoint/2010/main" val="36910365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9" name="Tijdelijke aanduiding voor voettekst 8"/>
          <p:cNvSpPr>
            <a:spLocks noGrp="1"/>
          </p:cNvSpPr>
          <p:nvPr>
            <p:ph type="ftr" sz="quarter" idx="16"/>
          </p:nvPr>
        </p:nvSpPr>
        <p:spPr>
          <a:xfrm>
            <a:off x="635000" y="6221413"/>
            <a:ext cx="5003800" cy="322075"/>
          </a:xfrm>
          <a:prstGeom prst="rect">
            <a:avLst/>
          </a:prstGeom>
        </p:spPr>
        <p:txBody>
          <a:bodyPr/>
          <a:lstStyle>
            <a:lvl1pPr>
              <a:defRPr>
                <a:solidFill>
                  <a:schemeClr val="bg1"/>
                </a:solidFill>
              </a:defRPr>
            </a:lvl1pPr>
          </a:lstStyle>
          <a:p>
            <a:r>
              <a:rPr lang="nl-NL"/>
              <a:t>Basispresentaties | Milieukwaliteit</a:t>
            </a:r>
            <a:endParaRPr lang="nl-NL" dirty="0"/>
          </a:p>
        </p:txBody>
      </p:sp>
      <p:sp>
        <p:nvSpPr>
          <p:cNvPr id="10" name="Tijdelijke aanduiding voor dianummer 9"/>
          <p:cNvSpPr>
            <a:spLocks noGrp="1"/>
          </p:cNvSpPr>
          <p:nvPr>
            <p:ph type="sldNum" sz="quarter" idx="17"/>
          </p:nvPr>
        </p:nvSpPr>
        <p:spPr>
          <a:xfrm>
            <a:off x="6553199" y="6221413"/>
            <a:ext cx="5005389" cy="322075"/>
          </a:xfrm>
          <a:prstGeom prst="rect">
            <a:avLst/>
          </a:prstGeo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60234036"/>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bg1">
              <a:lumMod val="85000"/>
            </a:schemeClr>
          </a:solid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10" name="Tijdelijke aanduiding voor dianummer 9"/>
          <p:cNvSpPr>
            <a:spLocks noGrp="1"/>
          </p:cNvSpPr>
          <p:nvPr>
            <p:ph type="sldNum" sz="quarter" idx="17"/>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sp>
        <p:nvSpPr>
          <p:cNvPr id="2" name="Tijdelijke aanduiding voor voettekst 4">
            <a:extLst>
              <a:ext uri="{FF2B5EF4-FFF2-40B4-BE49-F238E27FC236}">
                <a16:creationId xmlns:a16="http://schemas.microsoft.com/office/drawing/2014/main" id="{61297682-0ED3-A994-B9A5-E2522761C762}"/>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Tree>
    <p:extLst>
      <p:ext uri="{BB962C8B-B14F-4D97-AF65-F5344CB8AC3E}">
        <p14:creationId xmlns:p14="http://schemas.microsoft.com/office/powerpoint/2010/main" val="18402102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a:t>Klik om stijl te bewerken</a:t>
            </a:r>
            <a:endParaRPr lang="nl-NL" dirty="0"/>
          </a:p>
        </p:txBody>
      </p:sp>
      <p:sp>
        <p:nvSpPr>
          <p:cNvPr id="14" name="Tijdelijke aanduiding voor voettekst 13"/>
          <p:cNvSpPr>
            <a:spLocks noGrp="1"/>
          </p:cNvSpPr>
          <p:nvPr>
            <p:ph type="ftr" sz="quarter" idx="16"/>
          </p:nvPr>
        </p:nvSpPr>
        <p:spPr>
          <a:xfrm>
            <a:off x="635000" y="6221413"/>
            <a:ext cx="5003800" cy="322075"/>
          </a:xfrm>
          <a:prstGeom prst="rect">
            <a:avLst/>
          </a:prstGeom>
        </p:spPr>
        <p:txBody>
          <a:bodyPr/>
          <a:lstStyle>
            <a:lvl1pPr>
              <a:defRPr>
                <a:solidFill>
                  <a:schemeClr val="tx1">
                    <a:lumMod val="65000"/>
                  </a:schemeClr>
                </a:solidFill>
              </a:defRPr>
            </a:lvl1pPr>
          </a:lstStyle>
          <a:p>
            <a:r>
              <a:rPr lang="nl-NL"/>
              <a:t>Basispresentaties | Milieukwaliteit</a:t>
            </a:r>
            <a:endParaRPr lang="nl-NL" dirty="0"/>
          </a:p>
        </p:txBody>
      </p:sp>
      <p:sp>
        <p:nvSpPr>
          <p:cNvPr id="15" name="Tijdelijke aanduiding voor dianummer 14"/>
          <p:cNvSpPr>
            <a:spLocks noGrp="1"/>
          </p:cNvSpPr>
          <p:nvPr>
            <p:ph type="sldNum" sz="quarter" idx="17"/>
          </p:nvPr>
        </p:nvSpPr>
        <p:spPr>
          <a:xfrm>
            <a:off x="6553199" y="6221413"/>
            <a:ext cx="5005389" cy="322075"/>
          </a:xfrm>
          <a:prstGeom prst="rect">
            <a:avLst/>
          </a:prstGeom>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0236669"/>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solidFill>
            <a:schemeClr val="bg1">
              <a:lumMod val="85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6" name="Tijdelijke aanduiding voor voettekst 5"/>
          <p:cNvSpPr>
            <a:spLocks noGrp="1"/>
          </p:cNvSpPr>
          <p:nvPr>
            <p:ph type="ftr" sz="quarter" idx="16"/>
          </p:nvPr>
        </p:nvSpPr>
        <p:spPr>
          <a:xfrm>
            <a:off x="635000" y="6221413"/>
            <a:ext cx="5003800" cy="322075"/>
          </a:xfrm>
          <a:prstGeom prst="rect">
            <a:avLst/>
          </a:prstGeom>
        </p:spPr>
        <p:txBody>
          <a:bodyPr/>
          <a:lstStyle/>
          <a:p>
            <a:r>
              <a:rPr lang="nl-NL"/>
              <a:t>Basispresentaties | Milieukwaliteit</a:t>
            </a:r>
            <a:endParaRPr lang="nl-NL" dirty="0"/>
          </a:p>
        </p:txBody>
      </p:sp>
      <p:sp>
        <p:nvSpPr>
          <p:cNvPr id="7" name="Tijdelijke aanduiding voor dianummer 6"/>
          <p:cNvSpPr>
            <a:spLocks noGrp="1"/>
          </p:cNvSpPr>
          <p:nvPr>
            <p:ph type="sldNum" sz="quarter" idx="17"/>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74772071"/>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26929343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endParaRPr lang="nl-NL" dirty="0"/>
          </a:p>
        </p:txBody>
      </p:sp>
      <p:sp>
        <p:nvSpPr>
          <p:cNvPr id="5" name="Titel 4"/>
          <p:cNvSpPr>
            <a:spLocks noGrp="1"/>
          </p:cNvSpPr>
          <p:nvPr>
            <p:ph type="title"/>
          </p:nvPr>
        </p:nvSpPr>
        <p:spPr>
          <a:xfrm>
            <a:off x="0" y="5153776"/>
            <a:ext cx="12192000" cy="576000"/>
          </a:xfrm>
          <a:solidFill>
            <a:srgbClr val="75D1B5"/>
          </a:solidFill>
        </p:spPr>
        <p:txBody>
          <a:bodyPr lIns="756000" anchor="ctr" anchorCtr="0">
            <a:noAutofit/>
          </a:bodyPr>
          <a:lstStyle>
            <a:lvl1pPr algn="l">
              <a:defRPr sz="3200" baseline="0">
                <a:solidFill>
                  <a:schemeClr val="tx1"/>
                </a:solidFill>
              </a:defRPr>
            </a:lvl1pPr>
          </a:lstStyle>
          <a:p>
            <a:r>
              <a:rPr lang="nl-NL" dirty="0"/>
              <a:t>Klik om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dirty="0"/>
              <a:t>Klikken om de tekststijl van het model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2698667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2" name="Tijdelijke aanduiding voor dianummer 11"/>
          <p:cNvSpPr>
            <a:spLocks noGrp="1"/>
          </p:cNvSpPr>
          <p:nvPr>
            <p:ph type="sldNum" sz="quarter" idx="16"/>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sp>
        <p:nvSpPr>
          <p:cNvPr id="2" name="Tijdelijke aanduiding voor voettekst 4">
            <a:extLst>
              <a:ext uri="{FF2B5EF4-FFF2-40B4-BE49-F238E27FC236}">
                <a16:creationId xmlns:a16="http://schemas.microsoft.com/office/drawing/2014/main" id="{FA7BAD1C-CB12-90C8-7ACC-3CF7B357622E}"/>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Tree>
    <p:extLst>
      <p:ext uri="{BB962C8B-B14F-4D97-AF65-F5344CB8AC3E}">
        <p14:creationId xmlns:p14="http://schemas.microsoft.com/office/powerpoint/2010/main" val="28031212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3" name="Tijdelijke aanduiding voor dianummer 12"/>
          <p:cNvSpPr>
            <a:spLocks noGrp="1"/>
          </p:cNvSpPr>
          <p:nvPr>
            <p:ph type="sldNum" sz="quarter" idx="18"/>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sp>
        <p:nvSpPr>
          <p:cNvPr id="2" name="Tijdelijke aanduiding voor voettekst 4">
            <a:extLst>
              <a:ext uri="{FF2B5EF4-FFF2-40B4-BE49-F238E27FC236}">
                <a16:creationId xmlns:a16="http://schemas.microsoft.com/office/drawing/2014/main" id="{4E351C21-04A0-7432-7015-B59946CFA6AF}"/>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Tree>
    <p:extLst>
      <p:ext uri="{BB962C8B-B14F-4D97-AF65-F5344CB8AC3E}">
        <p14:creationId xmlns:p14="http://schemas.microsoft.com/office/powerpoint/2010/main" val="388986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E1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Milieukwaliteit</a:t>
            </a:r>
            <a:endParaRPr lang="nl-NL" dirty="0"/>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6" name="Tijdelijke aanduiding voor dianummer 15"/>
          <p:cNvSpPr>
            <a:spLocks noGrp="1"/>
          </p:cNvSpPr>
          <p:nvPr>
            <p:ph type="sldNum" sz="quarter" idx="22"/>
          </p:nvPr>
        </p:nvSpPr>
        <p:spPr>
          <a:xfrm>
            <a:off x="6553199" y="6221413"/>
            <a:ext cx="5005389" cy="322075"/>
          </a:xfrm>
          <a:prstGeom prst="rect">
            <a:avLst/>
          </a:prstGeom>
        </p:spPr>
        <p:txBody>
          <a:bodyPr/>
          <a:lstStyle>
            <a:lvl1pPr>
              <a:defRPr>
                <a:solidFill>
                  <a:schemeClr val="tx1"/>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D1BACB65-F63F-454C-9757-F8266C1F3E6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
        <p:nvSpPr>
          <p:cNvPr id="3" name="Tijdelijke aanduiding voor voettekst 4">
            <a:extLst>
              <a:ext uri="{FF2B5EF4-FFF2-40B4-BE49-F238E27FC236}">
                <a16:creationId xmlns:a16="http://schemas.microsoft.com/office/drawing/2014/main" id="{AFC5E43A-C7CD-37F2-C3DD-DE6AB12EC800}"/>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Tree>
    <p:extLst>
      <p:ext uri="{BB962C8B-B14F-4D97-AF65-F5344CB8AC3E}">
        <p14:creationId xmlns:p14="http://schemas.microsoft.com/office/powerpoint/2010/main" val="132025091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07B54F1D-5963-3C4B-A1C0-DBDFA458D56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3" name="Tijdelijke aanduiding voor voettekst 4">
            <a:extLst>
              <a:ext uri="{FF2B5EF4-FFF2-40B4-BE49-F238E27FC236}">
                <a16:creationId xmlns:a16="http://schemas.microsoft.com/office/drawing/2014/main" id="{C6BD1378-66B8-5F5C-246F-DC0C9C1AF3A3}"/>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Tree>
    <p:extLst>
      <p:ext uri="{BB962C8B-B14F-4D97-AF65-F5344CB8AC3E}">
        <p14:creationId xmlns:p14="http://schemas.microsoft.com/office/powerpoint/2010/main" val="14123136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8" name="Tijdelijke aanduiding voor voettekst 7"/>
          <p:cNvSpPr>
            <a:spLocks noGrp="1"/>
          </p:cNvSpPr>
          <p:nvPr>
            <p:ph type="ftr" sz="quarter" idx="23"/>
          </p:nvPr>
        </p:nvSpPr>
        <p:spPr>
          <a:xfrm>
            <a:off x="635000" y="6221413"/>
            <a:ext cx="5003800" cy="322075"/>
          </a:xfrm>
          <a:prstGeom prst="rect">
            <a:avLst/>
          </a:prstGeom>
        </p:spPr>
        <p:txBody>
          <a:bodyPr/>
          <a:lstStyle>
            <a:lvl1pPr>
              <a:defRPr>
                <a:solidFill>
                  <a:schemeClr val="tx1"/>
                </a:solidFill>
              </a:defRPr>
            </a:lvl1pPr>
          </a:lstStyle>
          <a:p>
            <a:r>
              <a:rPr lang="nl-NL"/>
              <a:t>Basispresentaties | Milieukwaliteit</a:t>
            </a:r>
            <a:endParaRPr lang="nl-NL" dirty="0"/>
          </a:p>
        </p:txBody>
      </p:sp>
      <p:sp>
        <p:nvSpPr>
          <p:cNvPr id="9" name="Tijdelijke aanduiding voor dianummer 8"/>
          <p:cNvSpPr>
            <a:spLocks noGrp="1"/>
          </p:cNvSpPr>
          <p:nvPr>
            <p:ph type="sldNum" sz="quarter" idx="24"/>
          </p:nvPr>
        </p:nvSpPr>
        <p:spPr>
          <a:xfrm>
            <a:off x="6553199" y="6221413"/>
            <a:ext cx="5005389" cy="322075"/>
          </a:xfrm>
          <a:prstGeom prst="rect">
            <a:avLst/>
          </a:prstGeom>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82ADB06B-1F91-2743-9280-06BA151DBC2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7232440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4" name="Tijdelijke aanduiding voor afbeelding 3"/>
          <p:cNvSpPr>
            <a:spLocks noGrp="1" noChangeAspect="1"/>
          </p:cNvSpPr>
          <p:nvPr>
            <p:ph type="pic" sz="quarter" idx="19"/>
          </p:nvPr>
        </p:nvSpPr>
        <p:spPr>
          <a:xfrm>
            <a:off x="3421851" y="3926077"/>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p:cNvSpPr>
            <a:spLocks noGrp="1" noChangeAspect="1"/>
          </p:cNvSpPr>
          <p:nvPr>
            <p:ph type="pic" sz="quarter" idx="20"/>
          </p:nvPr>
        </p:nvSpPr>
        <p:spPr>
          <a:xfrm>
            <a:off x="3421851" y="4712093"/>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p:cNvSpPr>
            <a:spLocks noGrp="1" noChangeAspect="1"/>
          </p:cNvSpPr>
          <p:nvPr>
            <p:ph type="pic" sz="quarter" idx="21"/>
          </p:nvPr>
        </p:nvSpPr>
        <p:spPr>
          <a:xfrm>
            <a:off x="3421851" y="5485583"/>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4" name="Tijdelijke aanduiding voor voettekst 3"/>
          <p:cNvSpPr>
            <a:spLocks noGrp="1"/>
          </p:cNvSpPr>
          <p:nvPr>
            <p:ph type="ftr" sz="quarter" idx="23"/>
          </p:nvPr>
        </p:nvSpPr>
        <p:spPr>
          <a:xfrm>
            <a:off x="635000" y="6221413"/>
            <a:ext cx="5003800" cy="322075"/>
          </a:xfrm>
          <a:prstGeom prst="rect">
            <a:avLst/>
          </a:prstGeom>
        </p:spPr>
        <p:txBody>
          <a:bodyPr/>
          <a:lstStyle>
            <a:lvl1pPr>
              <a:defRPr>
                <a:solidFill>
                  <a:schemeClr val="bg1"/>
                </a:solidFill>
              </a:defRPr>
            </a:lvl1pPr>
          </a:lstStyle>
          <a:p>
            <a:r>
              <a:rPr lang="nl-NL"/>
              <a:t>Basispresentaties | Milieukwaliteit</a:t>
            </a:r>
            <a:endParaRPr lang="nl-NL" dirty="0"/>
          </a:p>
        </p:txBody>
      </p:sp>
      <p:sp>
        <p:nvSpPr>
          <p:cNvPr id="5" name="Tijdelijke aanduiding voor dianummer 4"/>
          <p:cNvSpPr>
            <a:spLocks noGrp="1"/>
          </p:cNvSpPr>
          <p:nvPr>
            <p:ph type="sldNum" sz="quarter" idx="24"/>
          </p:nvPr>
        </p:nvSpPr>
        <p:spPr>
          <a:xfrm>
            <a:off x="6553199" y="6221413"/>
            <a:ext cx="5005389" cy="322075"/>
          </a:xfrm>
          <a:prstGeom prst="rect">
            <a:avLst/>
          </a:prstGeo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3" name="Afbeelding 2">
            <a:extLst>
              <a:ext uri="{FF2B5EF4-FFF2-40B4-BE49-F238E27FC236}">
                <a16:creationId xmlns:a16="http://schemas.microsoft.com/office/drawing/2014/main" id="{CF13D303-ADF3-E68E-0FDE-C78CEB22E0A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208302989"/>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E17000"/>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a:t>Klik om de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en-US"/>
              <a:t>Basispresentaties | Milieukwaliteit</a:t>
            </a:r>
            <a:endParaRPr lang="nl-NL" dirty="0"/>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6" name="Afbeelding 5" descr="Ministry of Housing and Spatial Planning">
            <a:extLst>
              <a:ext uri="{FF2B5EF4-FFF2-40B4-BE49-F238E27FC236}">
                <a16:creationId xmlns:a16="http://schemas.microsoft.com/office/drawing/2014/main" id="{A86AAFDF-29DE-4746-B918-36E69A51E1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Tree>
    <p:extLst>
      <p:ext uri="{BB962C8B-B14F-4D97-AF65-F5344CB8AC3E}">
        <p14:creationId xmlns:p14="http://schemas.microsoft.com/office/powerpoint/2010/main" val="396211574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rgbClr val="E1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a:t>Klik om de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Milieukwaliteit</a:t>
            </a:r>
            <a:endParaRPr lang="nl-NL" dirty="0"/>
          </a:p>
        </p:txBody>
      </p:sp>
      <p:sp>
        <p:nvSpPr>
          <p:cNvPr id="12" name="Tijdelijke aanduiding voor afbeelding 22">
            <a:extLst>
              <a:ext uri="{FF2B5EF4-FFF2-40B4-BE49-F238E27FC236}">
                <a16:creationId xmlns:a16="http://schemas.microsoft.com/office/drawing/2014/main" id="{199B47C7-5C2E-61F9-9EA1-5AFB43215CEF}"/>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4" name="Afbeelding 3" descr="Ministry of Housing and Spatial Planning">
            <a:extLst>
              <a:ext uri="{FF2B5EF4-FFF2-40B4-BE49-F238E27FC236}">
                <a16:creationId xmlns:a16="http://schemas.microsoft.com/office/drawing/2014/main" id="{BFA8B934-2707-D43D-CB99-7D7E984052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Tree>
    <p:extLst>
      <p:ext uri="{BB962C8B-B14F-4D97-AF65-F5344CB8AC3E}">
        <p14:creationId xmlns:p14="http://schemas.microsoft.com/office/powerpoint/2010/main" val="33066144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rgbClr val="E1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a:t>Klik om de stijl te bewerken</a:t>
            </a:r>
            <a:endParaRPr lang="nl-NL" dirty="0"/>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en-US"/>
              <a:t>Basispresentaties | Milieukwaliteit</a:t>
            </a:r>
            <a:endParaRPr lang="nl-NL" dirty="0"/>
          </a:p>
        </p:txBody>
      </p:sp>
      <p:pic>
        <p:nvPicPr>
          <p:cNvPr id="3" name="Afbeelding 2" descr="Ministry of Housing and Spatial Planning">
            <a:extLst>
              <a:ext uri="{FF2B5EF4-FFF2-40B4-BE49-F238E27FC236}">
                <a16:creationId xmlns:a16="http://schemas.microsoft.com/office/drawing/2014/main" id="{94A25094-64EB-C796-DCF9-A75032E0F6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Tree>
    <p:extLst>
      <p:ext uri="{BB962C8B-B14F-4D97-AF65-F5344CB8AC3E}">
        <p14:creationId xmlns:p14="http://schemas.microsoft.com/office/powerpoint/2010/main" val="18055578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E1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dirty="0"/>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en-US"/>
              <a:t>Basispresentaties | Milieukwaliteit</a:t>
            </a:r>
            <a:endParaRPr lang="nl-NL" dirty="0"/>
          </a:p>
        </p:txBody>
      </p:sp>
      <p:pic>
        <p:nvPicPr>
          <p:cNvPr id="4" name="Afbeelding 3" descr="Ministry of Housing and Spatial Planning">
            <a:extLst>
              <a:ext uri="{FF2B5EF4-FFF2-40B4-BE49-F238E27FC236}">
                <a16:creationId xmlns:a16="http://schemas.microsoft.com/office/drawing/2014/main" id="{CA28D6D5-CA6F-A902-AD0F-A8A9C3FD3B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Tree>
    <p:extLst>
      <p:ext uri="{BB962C8B-B14F-4D97-AF65-F5344CB8AC3E}">
        <p14:creationId xmlns:p14="http://schemas.microsoft.com/office/powerpoint/2010/main" val="14319105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E1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a:t>Klik om de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rgbClr val="E17000"/>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rgbClr val="E17000"/>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rgbClr val="E17000"/>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rgbClr val="E17000"/>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rgbClr val="E17000"/>
                </a:solidFill>
              </a:defRPr>
            </a:lvl1pPr>
          </a:lstStyle>
          <a:p>
            <a:pPr lvl="0"/>
            <a:r>
              <a:rPr lang="nl-NL" dirty="0"/>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Basispresentaties | Milieukwaliteit</a:t>
            </a:r>
            <a:endParaRPr lang="nl-NL" dirty="0"/>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394261289"/>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rgbClr val="E1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endParaRPr lang="nl-NL" dirty="0"/>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Basispresentaties | Milieukwaliteit</a:t>
            </a:r>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280C515-FC36-4B04-8414-DC331BA3AA37}" type="datetime3">
              <a:rPr kumimoji="0" lang="en-US" sz="1050" b="0" i="0" u="none" strike="noStrike" kern="1200" cap="none" spc="0" normalizeH="0" baseline="0" noProof="0" smtClean="0">
                <a:ln>
                  <a:noFill/>
                </a:ln>
                <a:solidFill>
                  <a:schemeClr val="bg1"/>
                </a:solidFill>
                <a:effectLst/>
                <a:uLnTx/>
                <a:uFillTx/>
                <a:latin typeface="+mn-lt"/>
                <a:ea typeface="+mn-ea"/>
                <a:cs typeface="+mn-cs"/>
              </a:rPr>
              <a:t>13 October 2024</a:t>
            </a:fld>
            <a:r>
              <a:rPr kumimoji="0" lang="en-US" sz="1050" b="0" i="0" u="none" strike="noStrike" kern="1200" cap="none" spc="0" normalizeH="0" baseline="0" noProof="0" dirty="0">
                <a:ln>
                  <a:noFill/>
                </a:ln>
                <a:solidFill>
                  <a:schemeClr val="bg1"/>
                </a:solidFill>
                <a:effectLst/>
                <a:uLnTx/>
                <a:uFillTx/>
                <a:latin typeface="+mn-lt"/>
                <a:ea typeface="+mn-ea"/>
                <a:cs typeface="+mn-cs"/>
              </a:rPr>
              <a:t> | </a:t>
            </a:r>
            <a:r>
              <a:rPr kumimoji="0" lang="en-US" sz="1050" b="0" i="0" u="none" strike="noStrike" kern="1200" cap="none" spc="0" normalizeH="0" baseline="0" noProof="0" dirty="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41565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E1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Basispresentaties | Milieukwaliteit</a:t>
            </a:r>
            <a:endParaRPr lang="nl-NL" dirty="0"/>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85069298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en-US"/>
              <a:t>Basispresentaties | Milieukwaliteit</a:t>
            </a:r>
            <a:endParaRPr lang="nl-NL" dirty="0"/>
          </a:p>
        </p:txBody>
      </p:sp>
    </p:spTree>
    <p:extLst>
      <p:ext uri="{BB962C8B-B14F-4D97-AF65-F5344CB8AC3E}">
        <p14:creationId xmlns:p14="http://schemas.microsoft.com/office/powerpoint/2010/main" val="2480430171"/>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rgbClr val="E17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rgbClr val="E17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p:cNvSpPr>
            <a:spLocks noGrp="1"/>
          </p:cNvSpPr>
          <p:nvPr>
            <p:ph type="title"/>
          </p:nvPr>
        </p:nvSpPr>
        <p:spPr/>
        <p:txBody>
          <a:bodyPr/>
          <a:lstStyle/>
          <a:p>
            <a:r>
              <a:rPr lang="nl-NL"/>
              <a:t>Klik om de stijl te bewerken</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en-US"/>
              <a:t>Basispresentaties | Milieukwaliteit</a:t>
            </a:r>
            <a:endParaRPr lang="nl-NL" dirty="0"/>
          </a:p>
        </p:txBody>
      </p:sp>
    </p:spTree>
    <p:extLst>
      <p:ext uri="{BB962C8B-B14F-4D97-AF65-F5344CB8AC3E}">
        <p14:creationId xmlns:p14="http://schemas.microsoft.com/office/powerpoint/2010/main" val="3873584188"/>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en-US"/>
              <a:t>Basispresentaties | Milieukwaliteit</a:t>
            </a:r>
            <a:endParaRPr lang="nl-NL" dirty="0"/>
          </a:p>
        </p:txBody>
      </p:sp>
    </p:spTree>
    <p:extLst>
      <p:ext uri="{BB962C8B-B14F-4D97-AF65-F5344CB8AC3E}">
        <p14:creationId xmlns:p14="http://schemas.microsoft.com/office/powerpoint/2010/main" val="10428903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en-US"/>
              <a:t>Basispresentaties | Milieukwaliteit</a:t>
            </a:r>
            <a:endParaRPr lang="nl-NL" dirty="0"/>
          </a:p>
        </p:txBody>
      </p:sp>
    </p:spTree>
    <p:extLst>
      <p:ext uri="{BB962C8B-B14F-4D97-AF65-F5344CB8AC3E}">
        <p14:creationId xmlns:p14="http://schemas.microsoft.com/office/powerpoint/2010/main" val="9711219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en-US"/>
              <a:t>Basispresentaties | Milieukwaliteit</a:t>
            </a:r>
            <a:endParaRPr lang="nl-NL" dirty="0"/>
          </a:p>
        </p:txBody>
      </p:sp>
    </p:spTree>
    <p:extLst>
      <p:ext uri="{BB962C8B-B14F-4D97-AF65-F5344CB8AC3E}">
        <p14:creationId xmlns:p14="http://schemas.microsoft.com/office/powerpoint/2010/main" val="4660596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en-US"/>
              <a:t>Basispresentaties | Milieukwaliteit</a:t>
            </a:r>
            <a:endParaRPr lang="nl-NL" dirty="0"/>
          </a:p>
        </p:txBody>
      </p:sp>
    </p:spTree>
    <p:extLst>
      <p:ext uri="{BB962C8B-B14F-4D97-AF65-F5344CB8AC3E}">
        <p14:creationId xmlns:p14="http://schemas.microsoft.com/office/powerpoint/2010/main" val="32237779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rgbClr val="E17000"/>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en-US"/>
              <a:t>Basispresentaties | Milieukwaliteit</a:t>
            </a:r>
            <a:endParaRPr lang="nl-NL" dirty="0"/>
          </a:p>
        </p:txBody>
      </p:sp>
    </p:spTree>
    <p:extLst>
      <p:ext uri="{BB962C8B-B14F-4D97-AF65-F5344CB8AC3E}">
        <p14:creationId xmlns:p14="http://schemas.microsoft.com/office/powerpoint/2010/main" val="18533073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rgbClr val="E17000"/>
                </a:solidFill>
              </a:defRPr>
            </a:lvl1pPr>
          </a:lstStyle>
          <a:p>
            <a:r>
              <a:rPr lang="nl-NL"/>
              <a:t>Klik om de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en-US"/>
              <a:t>Basispresentaties | Milieukwaliteit</a:t>
            </a:r>
            <a:endParaRPr lang="nl-NL" dirty="0"/>
          </a:p>
        </p:txBody>
      </p:sp>
    </p:spTree>
    <p:extLst>
      <p:ext uri="{BB962C8B-B14F-4D97-AF65-F5344CB8AC3E}">
        <p14:creationId xmlns:p14="http://schemas.microsoft.com/office/powerpoint/2010/main" val="333816194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rgbClr val="E1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rgbClr val="E17000"/>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en-US"/>
              <a:t>Basispresentaties | Milieukwaliteit</a:t>
            </a:r>
            <a:endParaRPr lang="nl-NL" dirty="0"/>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9031104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rgbClr val="E17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rgbClr val="E17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p:cNvSpPr>
            <a:spLocks noGrp="1"/>
          </p:cNvSpPr>
          <p:nvPr>
            <p:ph type="title"/>
          </p:nvPr>
        </p:nvSpPr>
        <p:spPr/>
        <p:txBody>
          <a:bodyPr/>
          <a:lstStyle/>
          <a:p>
            <a:r>
              <a:rPr lang="nl-NL"/>
              <a:t>Klik om de stijl te bewerken</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E1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Basispresentaties | Milieukwaliteit</a:t>
            </a:r>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09573339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en-US"/>
              <a:t>Basispresentaties | Milieukwaliteit</a:t>
            </a:r>
            <a:endParaRPr lang="nl-NL" dirty="0"/>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265594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E1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endParaRPr lang="nl-NL" dirty="0"/>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Basispresentaties | Milieukwaliteit</a:t>
            </a:r>
            <a:endParaRPr lang="nl-NL" dirty="0"/>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76882909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a:t>Klik om de stijl te bewerken</a:t>
            </a:r>
            <a:endParaRPr lang="nl-NL" dirty="0"/>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en-US"/>
              <a:t>Basispresentaties | Milieukwaliteit</a:t>
            </a:r>
            <a:endParaRPr lang="nl-NL" dirty="0"/>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18899844"/>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E1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en-US"/>
              <a:t>Basispresentaties | Milieukwaliteit</a:t>
            </a:r>
            <a:endParaRPr lang="nl-NL" dirty="0"/>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8306166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rgbClr val="E1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rgbClr val="E17000"/>
                </a:solidFill>
              </a:defRPr>
            </a:lvl1pPr>
          </a:lstStyle>
          <a:p>
            <a:r>
              <a:rPr lang="nl-NL"/>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Basispresentaties | Milieukwaliteit</a:t>
            </a:r>
            <a:endParaRPr lang="nl-NL" dirty="0"/>
          </a:p>
        </p:txBody>
      </p:sp>
    </p:spTree>
    <p:extLst>
      <p:ext uri="{BB962C8B-B14F-4D97-AF65-F5344CB8AC3E}">
        <p14:creationId xmlns:p14="http://schemas.microsoft.com/office/powerpoint/2010/main" val="7286110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rgbClr val="E17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en-US"/>
              <a:t>Basispresentaties | Milieukwaliteit</a:t>
            </a:r>
            <a:endParaRPr lang="nl-NL" dirty="0"/>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482084428"/>
      </p:ext>
    </p:extLst>
  </p:cSld>
  <p:clrMapOvr>
    <a:overrideClrMapping bg1="dk1" tx1="lt1" bg2="dk2" tx2="lt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en-US"/>
              <a:t>Basispresentaties | Milieukwaliteit</a:t>
            </a:r>
            <a:endParaRPr lang="nl-NL" dirty="0"/>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163686812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rgbClr val="E17000"/>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en-US"/>
              <a:t>Basispresentaties | Milieukwaliteit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2353807672"/>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en-US"/>
              <a:t>Basispresentaties | Milieukwaliteit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4868529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image" Target="../media/image11.png"/><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theme" Target="../theme/theme2.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8" Type="http://schemas.openxmlformats.org/officeDocument/2006/relationships/slideLayout" Target="../slideLayouts/slideLayout45.xml"/><Relationship Id="rId3"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slideLayout" Target="../slideLayouts/slideLayout99.xml"/><Relationship Id="rId21" Type="http://schemas.openxmlformats.org/officeDocument/2006/relationships/slideLayout" Target="../slideLayouts/slideLayout94.xml"/><Relationship Id="rId34" Type="http://schemas.openxmlformats.org/officeDocument/2006/relationships/slideLayout" Target="../slideLayouts/slideLayout107.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slideLayout" Target="../slideLayouts/slideLayout98.xml"/><Relationship Id="rId33" Type="http://schemas.openxmlformats.org/officeDocument/2006/relationships/slideLayout" Target="../slideLayouts/slideLayout106.xml"/><Relationship Id="rId38" Type="http://schemas.openxmlformats.org/officeDocument/2006/relationships/image" Target="../media/image1.png"/><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29" Type="http://schemas.openxmlformats.org/officeDocument/2006/relationships/slideLayout" Target="../slideLayouts/slideLayout102.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32" Type="http://schemas.openxmlformats.org/officeDocument/2006/relationships/slideLayout" Target="../slideLayouts/slideLayout105.xml"/><Relationship Id="rId37" Type="http://schemas.openxmlformats.org/officeDocument/2006/relationships/theme" Target="../theme/theme3.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28" Type="http://schemas.openxmlformats.org/officeDocument/2006/relationships/slideLayout" Target="../slideLayouts/slideLayout101.xml"/><Relationship Id="rId36" Type="http://schemas.openxmlformats.org/officeDocument/2006/relationships/slideLayout" Target="../slideLayouts/slideLayout109.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31" Type="http://schemas.openxmlformats.org/officeDocument/2006/relationships/slideLayout" Target="../slideLayouts/slideLayout104.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 Id="rId27" Type="http://schemas.openxmlformats.org/officeDocument/2006/relationships/slideLayout" Target="../slideLayouts/slideLayout100.xml"/><Relationship Id="rId30" Type="http://schemas.openxmlformats.org/officeDocument/2006/relationships/slideLayout" Target="../slideLayouts/slideLayout103.xml"/><Relationship Id="rId35" Type="http://schemas.openxmlformats.org/officeDocument/2006/relationships/slideLayout" Target="../slideLayouts/slideLayout108.xml"/><Relationship Id="rId8" Type="http://schemas.openxmlformats.org/officeDocument/2006/relationships/slideLayout" Target="../slideLayouts/slideLayout81.xml"/><Relationship Id="rId3" Type="http://schemas.openxmlformats.org/officeDocument/2006/relationships/slideLayout" Target="../slideLayouts/slideLayout76.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26" Type="http://schemas.openxmlformats.org/officeDocument/2006/relationships/slideLayout" Target="../slideLayouts/slideLayout135.xml"/><Relationship Id="rId21" Type="http://schemas.openxmlformats.org/officeDocument/2006/relationships/slideLayout" Target="../slideLayouts/slideLayout130.xml"/><Relationship Id="rId34" Type="http://schemas.openxmlformats.org/officeDocument/2006/relationships/slideLayout" Target="../slideLayouts/slideLayout143.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5" Type="http://schemas.openxmlformats.org/officeDocument/2006/relationships/slideLayout" Target="../slideLayouts/slideLayout134.xml"/><Relationship Id="rId33" Type="http://schemas.openxmlformats.org/officeDocument/2006/relationships/slideLayout" Target="../slideLayouts/slideLayout142.xml"/><Relationship Id="rId38" Type="http://schemas.openxmlformats.org/officeDocument/2006/relationships/image" Target="../media/image11.png"/><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slideLayout" Target="../slideLayouts/slideLayout129.xml"/><Relationship Id="rId29" Type="http://schemas.openxmlformats.org/officeDocument/2006/relationships/slideLayout" Target="../slideLayouts/slideLayout138.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24" Type="http://schemas.openxmlformats.org/officeDocument/2006/relationships/slideLayout" Target="../slideLayouts/slideLayout133.xml"/><Relationship Id="rId32" Type="http://schemas.openxmlformats.org/officeDocument/2006/relationships/slideLayout" Target="../slideLayouts/slideLayout141.xml"/><Relationship Id="rId37" Type="http://schemas.openxmlformats.org/officeDocument/2006/relationships/theme" Target="../theme/theme4.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23" Type="http://schemas.openxmlformats.org/officeDocument/2006/relationships/slideLayout" Target="../slideLayouts/slideLayout132.xml"/><Relationship Id="rId28" Type="http://schemas.openxmlformats.org/officeDocument/2006/relationships/slideLayout" Target="../slideLayouts/slideLayout137.xml"/><Relationship Id="rId36" Type="http://schemas.openxmlformats.org/officeDocument/2006/relationships/slideLayout" Target="../slideLayouts/slideLayout145.xml"/><Relationship Id="rId10" Type="http://schemas.openxmlformats.org/officeDocument/2006/relationships/slideLayout" Target="../slideLayouts/slideLayout119.xml"/><Relationship Id="rId19" Type="http://schemas.openxmlformats.org/officeDocument/2006/relationships/slideLayout" Target="../slideLayouts/slideLayout128.xml"/><Relationship Id="rId31" Type="http://schemas.openxmlformats.org/officeDocument/2006/relationships/slideLayout" Target="../slideLayouts/slideLayout140.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 Id="rId22" Type="http://schemas.openxmlformats.org/officeDocument/2006/relationships/slideLayout" Target="../slideLayouts/slideLayout131.xml"/><Relationship Id="rId27" Type="http://schemas.openxmlformats.org/officeDocument/2006/relationships/slideLayout" Target="../slideLayouts/slideLayout136.xml"/><Relationship Id="rId30" Type="http://schemas.openxmlformats.org/officeDocument/2006/relationships/slideLayout" Target="../slideLayouts/slideLayout139.xml"/><Relationship Id="rId35" Type="http://schemas.openxmlformats.org/officeDocument/2006/relationships/slideLayout" Target="../slideLayouts/slideLayout144.xml"/><Relationship Id="rId8" Type="http://schemas.openxmlformats.org/officeDocument/2006/relationships/slideLayout" Target="../slideLayouts/slideLayout117.xml"/><Relationship Id="rId3"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descr="RO_vervolgpagina_Logo_2_RGB_pos__aangepast.png"/>
          <p:cNvPicPr>
            <a:picLocks noChangeAspect="1"/>
          </p:cNvPicPr>
          <p:nvPr/>
        </p:nvPicPr>
        <p:blipFill>
          <a:blip r:embed="rId39"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968"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4041" r:id="rId10"/>
    <p:sldLayoutId id="2147483978" r:id="rId11"/>
    <p:sldLayoutId id="2147483979" r:id="rId12"/>
    <p:sldLayoutId id="2147483980" r:id="rId13"/>
    <p:sldLayoutId id="2147483981" r:id="rId14"/>
    <p:sldLayoutId id="2147483982" r:id="rId15"/>
    <p:sldLayoutId id="2147483983" r:id="rId16"/>
    <p:sldLayoutId id="2147483984" r:id="rId17"/>
    <p:sldLayoutId id="2147483985" r:id="rId18"/>
    <p:sldLayoutId id="2147483986" r:id="rId19"/>
    <p:sldLayoutId id="2147483987" r:id="rId20"/>
    <p:sldLayoutId id="2147483988" r:id="rId21"/>
    <p:sldLayoutId id="2147483989" r:id="rId22"/>
    <p:sldLayoutId id="2147483990" r:id="rId23"/>
    <p:sldLayoutId id="2147483991" r:id="rId24"/>
    <p:sldLayoutId id="2147483992" r:id="rId25"/>
    <p:sldLayoutId id="2147483993" r:id="rId26"/>
    <p:sldLayoutId id="2147483994" r:id="rId27"/>
    <p:sldLayoutId id="2147483995" r:id="rId28"/>
    <p:sldLayoutId id="2147483996" r:id="rId29"/>
    <p:sldLayoutId id="2147483997" r:id="rId30"/>
    <p:sldLayoutId id="2147483998" r:id="rId31"/>
    <p:sldLayoutId id="2147483999" r:id="rId32"/>
    <p:sldLayoutId id="2147484000" r:id="rId33"/>
    <p:sldLayoutId id="2147484001" r:id="rId34"/>
    <p:sldLayoutId id="2147484002" r:id="rId35"/>
    <p:sldLayoutId id="2147484003" r:id="rId36"/>
    <p:sldLayoutId id="2147484153" r:id="rId37"/>
  </p:sldLayoutIdLst>
  <p:hf hdr="0" dt="0"/>
  <p:txStyles>
    <p:titleStyle>
      <a:lvl1pPr algn="l" defTabSz="914400" rtl="0" eaLnBrk="1" latinLnBrk="0" hangingPunct="1">
        <a:lnSpc>
          <a:spcPct val="90000"/>
        </a:lnSpc>
        <a:spcBef>
          <a:spcPct val="0"/>
        </a:spcBef>
        <a:buNone/>
        <a:defRPr sz="3600" b="0" kern="1200" baseline="0">
          <a:solidFill>
            <a:srgbClr val="E17000"/>
          </a:solidFill>
          <a:latin typeface="+mj-lt"/>
          <a:ea typeface="+mj-ea"/>
          <a:cs typeface="+mj-cs"/>
        </a:defRPr>
      </a:lvl1pPr>
    </p:titleStyle>
    <p:bodyStyle>
      <a:lvl1pPr marL="316800" indent="-316800" algn="l" defTabSz="914400" rtl="0" eaLnBrk="1" latinLnBrk="0" hangingPunct="1">
        <a:lnSpc>
          <a:spcPct val="90000"/>
        </a:lnSpc>
        <a:spcBef>
          <a:spcPts val="1200"/>
        </a:spcBef>
        <a:buClr>
          <a:srgbClr val="E17000"/>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E17000"/>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E17000"/>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E17000"/>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E17000"/>
        </a:buClr>
        <a:buFont typeface="Verdana" panose="020B0604030504040204" pitchFamily="34" charset="0"/>
        <a:buChar char="–"/>
        <a:defRPr sz="1600" kern="1200" baseline="0">
          <a:solidFill>
            <a:srgbClr val="E17000"/>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rgbClr val="E17000"/>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pic>
        <p:nvPicPr>
          <p:cNvPr id="8" name="Afbeelding 7">
            <a:extLst>
              <a:ext uri="{FF2B5EF4-FFF2-40B4-BE49-F238E27FC236}">
                <a16:creationId xmlns:a16="http://schemas.microsoft.com/office/drawing/2014/main" id="{3D4649E4-0867-DC49-B255-3BA5E7E7EDF9}"/>
              </a:ext>
            </a:extLst>
          </p:cNvPr>
          <p:cNvPicPr>
            <a:picLocks noChangeAspect="1"/>
          </p:cNvPicPr>
          <p:nvPr userDrawn="1"/>
        </p:nvPicPr>
        <p:blipFill rotWithShape="1">
          <a:blip r:embed="rId38"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
        <p:nvSpPr>
          <p:cNvPr id="4" name="Tijdelijke aanduiding voor voettekst 4">
            <a:extLst>
              <a:ext uri="{FF2B5EF4-FFF2-40B4-BE49-F238E27FC236}">
                <a16:creationId xmlns:a16="http://schemas.microsoft.com/office/drawing/2014/main" id="{7D7B7826-EFA7-1F8D-6A0C-EC2D72B28794}"/>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
        <p:nvSpPr>
          <p:cNvPr id="5" name="Tijdelijke aanduiding voor dianummer 5">
            <a:extLst>
              <a:ext uri="{FF2B5EF4-FFF2-40B4-BE49-F238E27FC236}">
                <a16:creationId xmlns:a16="http://schemas.microsoft.com/office/drawing/2014/main" id="{8181389D-8F9A-7069-E3FE-47EABE3DB22C}"/>
              </a:ext>
            </a:extLst>
          </p:cNvPr>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16422684"/>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 id="2147484092" r:id="rId13"/>
    <p:sldLayoutId id="2147484093" r:id="rId14"/>
    <p:sldLayoutId id="2147484094" r:id="rId15"/>
    <p:sldLayoutId id="2147484095" r:id="rId16"/>
    <p:sldLayoutId id="2147484096" r:id="rId17"/>
    <p:sldLayoutId id="2147484097" r:id="rId18"/>
    <p:sldLayoutId id="2147484098" r:id="rId19"/>
    <p:sldLayoutId id="2147484099" r:id="rId20"/>
    <p:sldLayoutId id="2147484100" r:id="rId21"/>
    <p:sldLayoutId id="2147484101" r:id="rId22"/>
    <p:sldLayoutId id="2147484102" r:id="rId23"/>
    <p:sldLayoutId id="2147484103" r:id="rId24"/>
    <p:sldLayoutId id="2147484104" r:id="rId25"/>
    <p:sldLayoutId id="2147484105" r:id="rId26"/>
    <p:sldLayoutId id="2147484106" r:id="rId27"/>
    <p:sldLayoutId id="2147484107" r:id="rId28"/>
    <p:sldLayoutId id="2147484108" r:id="rId29"/>
    <p:sldLayoutId id="2147484109" r:id="rId30"/>
    <p:sldLayoutId id="2147484110" r:id="rId31"/>
    <p:sldLayoutId id="2147484111" r:id="rId32"/>
    <p:sldLayoutId id="2147484112" r:id="rId33"/>
    <p:sldLayoutId id="2147484113" r:id="rId34"/>
    <p:sldLayoutId id="2147484114" r:id="rId35"/>
    <p:sldLayoutId id="2147484115" r:id="rId36"/>
  </p:sldLayoutIdLst>
  <p:hf hdr="0" dt="0"/>
  <p:txStyles>
    <p:title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en-US"/>
              <a:t>Basispresentaties | Milieukwaliteit</a:t>
            </a:r>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544539632"/>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054" r:id="rId12"/>
    <p:sldLayoutId id="2147484055" r:id="rId13"/>
    <p:sldLayoutId id="2147484056" r:id="rId14"/>
    <p:sldLayoutId id="2147484057" r:id="rId15"/>
    <p:sldLayoutId id="2147484058" r:id="rId16"/>
    <p:sldLayoutId id="2147484059" r:id="rId17"/>
    <p:sldLayoutId id="2147484060" r:id="rId18"/>
    <p:sldLayoutId id="2147484061" r:id="rId19"/>
    <p:sldLayoutId id="2147484062" r:id="rId20"/>
    <p:sldLayoutId id="2147484063" r:id="rId21"/>
    <p:sldLayoutId id="2147484064" r:id="rId22"/>
    <p:sldLayoutId id="2147484065" r:id="rId23"/>
    <p:sldLayoutId id="2147484066" r:id="rId24"/>
    <p:sldLayoutId id="2147484067" r:id="rId25"/>
    <p:sldLayoutId id="2147484068" r:id="rId26"/>
    <p:sldLayoutId id="2147484069" r:id="rId27"/>
    <p:sldLayoutId id="2147484070" r:id="rId28"/>
    <p:sldLayoutId id="2147484071" r:id="rId29"/>
    <p:sldLayoutId id="2147484072" r:id="rId30"/>
    <p:sldLayoutId id="2147484073" r:id="rId31"/>
    <p:sldLayoutId id="2147484074" r:id="rId32"/>
    <p:sldLayoutId id="2147484075" r:id="rId33"/>
    <p:sldLayoutId id="2147484076" r:id="rId34"/>
    <p:sldLayoutId id="2147484077" r:id="rId35"/>
    <p:sldLayoutId id="2147484078" r:id="rId36"/>
  </p:sldLayoutIdLst>
  <p:hf hdr="0" dt="0"/>
  <p:txStyles>
    <p:titleStyle>
      <a:lvl1pPr algn="l" defTabSz="914400" rtl="0" eaLnBrk="1" latinLnBrk="0" hangingPunct="1">
        <a:lnSpc>
          <a:spcPct val="90000"/>
        </a:lnSpc>
        <a:spcBef>
          <a:spcPct val="0"/>
        </a:spcBef>
        <a:buNone/>
        <a:defRPr sz="3600" b="0" kern="1200" baseline="0">
          <a:solidFill>
            <a:srgbClr val="E17000"/>
          </a:solidFill>
          <a:latin typeface="+mj-lt"/>
          <a:ea typeface="+mj-ea"/>
          <a:cs typeface="+mj-cs"/>
        </a:defRPr>
      </a:lvl1pPr>
    </p:titleStyle>
    <p:bodyStyle>
      <a:lvl1pPr marL="316800" indent="-316800" algn="l" defTabSz="914400" rtl="0" eaLnBrk="1" latinLnBrk="0" hangingPunct="1">
        <a:lnSpc>
          <a:spcPct val="90000"/>
        </a:lnSpc>
        <a:spcBef>
          <a:spcPts val="1200"/>
        </a:spcBef>
        <a:buClr>
          <a:srgbClr val="E17000"/>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E17000"/>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E17000"/>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E17000"/>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E17000"/>
        </a:buClr>
        <a:buFont typeface="Verdana" panose="020B0604030504040204" pitchFamily="34" charset="0"/>
        <a:buChar char="–"/>
        <a:defRPr sz="1600" kern="1200" baseline="0">
          <a:solidFill>
            <a:srgbClr val="E17000"/>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rgbClr val="E17000"/>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pic>
        <p:nvPicPr>
          <p:cNvPr id="8" name="Afbeelding 7">
            <a:extLst>
              <a:ext uri="{FF2B5EF4-FFF2-40B4-BE49-F238E27FC236}">
                <a16:creationId xmlns:a16="http://schemas.microsoft.com/office/drawing/2014/main" id="{3D4649E4-0867-DC49-B255-3BA5E7E7EDF9}"/>
              </a:ext>
            </a:extLst>
          </p:cNvPr>
          <p:cNvPicPr>
            <a:picLocks noChangeAspect="1"/>
          </p:cNvPicPr>
          <p:nvPr userDrawn="1"/>
        </p:nvPicPr>
        <p:blipFill rotWithShape="1">
          <a:blip r:embed="rId38"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
        <p:nvSpPr>
          <p:cNvPr id="4" name="Tijdelijke aanduiding voor voettekst 4">
            <a:extLst>
              <a:ext uri="{FF2B5EF4-FFF2-40B4-BE49-F238E27FC236}">
                <a16:creationId xmlns:a16="http://schemas.microsoft.com/office/drawing/2014/main" id="{7D7B7826-EFA7-1F8D-6A0C-EC2D72B28794}"/>
              </a:ext>
            </a:extLst>
          </p:cNvPr>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en-US"/>
              <a:t>Basispresentaties | Milieukwaliteit</a:t>
            </a:r>
            <a:endParaRPr lang="nl-NL" dirty="0"/>
          </a:p>
        </p:txBody>
      </p:sp>
      <p:sp>
        <p:nvSpPr>
          <p:cNvPr id="5" name="Tijdelijke aanduiding voor dianummer 5">
            <a:extLst>
              <a:ext uri="{FF2B5EF4-FFF2-40B4-BE49-F238E27FC236}">
                <a16:creationId xmlns:a16="http://schemas.microsoft.com/office/drawing/2014/main" id="{8181389D-8F9A-7069-E3FE-47EABE3DB22C}"/>
              </a:ext>
            </a:extLst>
          </p:cNvPr>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35700622"/>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 id="2147484128" r:id="rId12"/>
    <p:sldLayoutId id="2147484129" r:id="rId13"/>
    <p:sldLayoutId id="2147484130" r:id="rId14"/>
    <p:sldLayoutId id="2147484131" r:id="rId15"/>
    <p:sldLayoutId id="2147484132" r:id="rId16"/>
    <p:sldLayoutId id="2147484133" r:id="rId17"/>
    <p:sldLayoutId id="2147484134" r:id="rId18"/>
    <p:sldLayoutId id="2147484135" r:id="rId19"/>
    <p:sldLayoutId id="2147484136" r:id="rId20"/>
    <p:sldLayoutId id="2147484137" r:id="rId21"/>
    <p:sldLayoutId id="2147484138" r:id="rId22"/>
    <p:sldLayoutId id="2147484139" r:id="rId23"/>
    <p:sldLayoutId id="2147484140" r:id="rId24"/>
    <p:sldLayoutId id="2147484141" r:id="rId25"/>
    <p:sldLayoutId id="2147484142" r:id="rId26"/>
    <p:sldLayoutId id="2147484143" r:id="rId27"/>
    <p:sldLayoutId id="2147484144" r:id="rId28"/>
    <p:sldLayoutId id="2147484145" r:id="rId29"/>
    <p:sldLayoutId id="2147484146" r:id="rId30"/>
    <p:sldLayoutId id="2147484147" r:id="rId31"/>
    <p:sldLayoutId id="2147484148" r:id="rId32"/>
    <p:sldLayoutId id="2147484149" r:id="rId33"/>
    <p:sldLayoutId id="2147484150" r:id="rId34"/>
    <p:sldLayoutId id="2147484151" r:id="rId35"/>
    <p:sldLayoutId id="2147484152" r:id="rId36"/>
  </p:sldLayoutIdLst>
  <p:hf hdr="0" dt="0"/>
  <p:txStyles>
    <p:title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www.basisregistratieondergrond.nl/" TargetMode="External"/><Relationship Id="rId2" Type="http://schemas.openxmlformats.org/officeDocument/2006/relationships/hyperlink" Target="https://basisregistratieondergrond.nl/actueel/nieuws/nieuws/2024/september/nieuw-online-leermodule-milieukwaliteit/" TargetMode="External"/><Relationship Id="rId1" Type="http://schemas.openxmlformats.org/officeDocument/2006/relationships/slideLayout" Target="../slideLayouts/slideLayout10.xml"/><Relationship Id="rId5" Type="http://schemas.openxmlformats.org/officeDocument/2006/relationships/hyperlink" Target="https://basisregistratieondergrond.nl/service-contact/" TargetMode="External"/><Relationship Id="rId4" Type="http://schemas.openxmlformats.org/officeDocument/2006/relationships/hyperlink" Target="https://basisregistratieondergrond.nl/actueel/nieuwsbrief/"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broprogramma.github.io/SLD/" TargetMode="External"/><Relationship Id="rId3" Type="http://schemas.openxmlformats.org/officeDocument/2006/relationships/hyperlink" Target="https://basisregistratieondergrond.nl/inhoud-bro/registratieobjecten/milieukwaliteit/" TargetMode="External"/><Relationship Id="rId7" Type="http://schemas.openxmlformats.org/officeDocument/2006/relationships/hyperlink" Target="https://broprogramma.github.io/SAD/" TargetMode="External"/><Relationship Id="rId2" Type="http://schemas.openxmlformats.org/officeDocument/2006/relationships/image" Target="../media/image27.jpg"/><Relationship Id="rId1" Type="http://schemas.openxmlformats.org/officeDocument/2006/relationships/slideLayout" Target="../slideLayouts/slideLayout18.xml"/><Relationship Id="rId6" Type="http://schemas.openxmlformats.org/officeDocument/2006/relationships/hyperlink" Target="https://basisregistratieondergrond.nl/inhoud-bro/veelgestelde-vragen/veelgestelde-vragen-milieukwaliteit/" TargetMode="External"/><Relationship Id="rId11" Type="http://schemas.openxmlformats.org/officeDocument/2006/relationships/hyperlink" Target="https://basisregistratieondergrond.nl/doe-mee/begin-dag-bro-tje/bro-tjes-2023/14-december/slag-milieuhygienisch-bodemonderzoek-sad/" TargetMode="External"/><Relationship Id="rId5" Type="http://schemas.openxmlformats.org/officeDocument/2006/relationships/hyperlink" Target="https://basisregistratieondergrond.nl/actueel/nieuws/nieuws/2024/september/nieuw-online-leermodule-milieukwaliteit/" TargetMode="External"/><Relationship Id="rId10" Type="http://schemas.openxmlformats.org/officeDocument/2006/relationships/hyperlink" Target="https://basisregistratieondergrond.nl/doe-mee/reviewsessies-standaarden/documentatie/documentatie-reviewsessies-milieukwaliteit/" TargetMode="External"/><Relationship Id="rId4" Type="http://schemas.openxmlformats.org/officeDocument/2006/relationships/hyperlink" Target="https://storymaps.arcgis.com/stories/5ec2913f8e3948538893fc69bf74c185" TargetMode="External"/><Relationship Id="rId9" Type="http://schemas.openxmlformats.org/officeDocument/2006/relationships/hyperlink" Target="https://www.bro-productomgeving.nl/bpo/latest/milieukwalitei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792439-DA59-E348-EEBA-E3FA53D4A46B}"/>
              </a:ext>
            </a:extLst>
          </p:cNvPr>
          <p:cNvSpPr>
            <a:spLocks noGrp="1"/>
          </p:cNvSpPr>
          <p:nvPr>
            <p:ph type="ctrTitle"/>
          </p:nvPr>
        </p:nvSpPr>
        <p:spPr>
          <a:xfrm>
            <a:off x="6554588" y="1879200"/>
            <a:ext cx="5004000" cy="2336400"/>
          </a:xfrm>
        </p:spPr>
        <p:txBody>
          <a:bodyPr>
            <a:normAutofit/>
          </a:bodyPr>
          <a:lstStyle/>
          <a:p>
            <a:r>
              <a:rPr lang="nl-NL" sz="2400" dirty="0">
                <a:solidFill>
                  <a:srgbClr val="FFFFFF"/>
                </a:solidFill>
              </a:rPr>
              <a:t>BRO Basispresentaties</a:t>
            </a:r>
            <a:br>
              <a:rPr lang="nl-NL" sz="2800" dirty="0">
                <a:solidFill>
                  <a:srgbClr val="FFFFFF"/>
                </a:solidFill>
              </a:rPr>
            </a:br>
            <a:br>
              <a:rPr lang="nl-NL" sz="2800" dirty="0">
                <a:solidFill>
                  <a:srgbClr val="FFFFFF"/>
                </a:solidFill>
              </a:rPr>
            </a:br>
            <a:r>
              <a:rPr lang="nl-NL" sz="4800" dirty="0">
                <a:solidFill>
                  <a:srgbClr val="FFFFFF"/>
                </a:solidFill>
              </a:rPr>
              <a:t>Milieukwaliteit</a:t>
            </a:r>
            <a:endParaRPr lang="nl-NL" sz="4800" dirty="0"/>
          </a:p>
        </p:txBody>
      </p:sp>
      <p:sp>
        <p:nvSpPr>
          <p:cNvPr id="4" name="Tijdelijke aanduiding voor voettekst 3">
            <a:extLst>
              <a:ext uri="{FF2B5EF4-FFF2-40B4-BE49-F238E27FC236}">
                <a16:creationId xmlns:a16="http://schemas.microsoft.com/office/drawing/2014/main" id="{1D70A2E9-5352-C40E-A23C-B6A62B30D372}"/>
              </a:ext>
            </a:extLst>
          </p:cNvPr>
          <p:cNvSpPr>
            <a:spLocks noGrp="1"/>
          </p:cNvSpPr>
          <p:nvPr>
            <p:ph type="ftr" sz="quarter" idx="3"/>
          </p:nvPr>
        </p:nvSpPr>
        <p:spPr/>
        <p:txBody>
          <a:bodyPr/>
          <a:lstStyle/>
          <a:p>
            <a:r>
              <a:rPr lang="nl-NL"/>
              <a:t>Basispresentaties | Milieukwaliteit</a:t>
            </a:r>
            <a:endParaRPr lang="nl-NL" dirty="0"/>
          </a:p>
        </p:txBody>
      </p:sp>
      <p:sp>
        <p:nvSpPr>
          <p:cNvPr id="5" name="Tijdelijke aanduiding voor dianummer 4">
            <a:extLst>
              <a:ext uri="{FF2B5EF4-FFF2-40B4-BE49-F238E27FC236}">
                <a16:creationId xmlns:a16="http://schemas.microsoft.com/office/drawing/2014/main" id="{E3F4D05B-961A-26B8-9047-CD3B0E75D4F2}"/>
              </a:ext>
            </a:extLst>
          </p:cNvPr>
          <p:cNvSpPr>
            <a:spLocks noGrp="1"/>
          </p:cNvSpPr>
          <p:nvPr>
            <p:ph type="sldNum" sz="quarter" idx="12"/>
          </p:nvPr>
        </p:nvSpPr>
        <p:spPr/>
        <p:txBody>
          <a:bodyPr/>
          <a:lstStyle/>
          <a:p>
            <a:fld id="{10A0A6AF-03C5-477E-939A-E28F7E7F05EA}" type="slidenum">
              <a:rPr lang="nl-NL" smtClean="0"/>
              <a:pPr/>
              <a:t>1</a:t>
            </a:fld>
            <a:endParaRPr lang="nl-NL" dirty="0"/>
          </a:p>
        </p:txBody>
      </p:sp>
      <p:pic>
        <p:nvPicPr>
          <p:cNvPr id="6" name="Afbeelding 5" descr="Afbeelding met tekst, schermopname, diagram, Lettertype&#10;&#10;Automatisch gegenereerde beschrijving">
            <a:extLst>
              <a:ext uri="{FF2B5EF4-FFF2-40B4-BE49-F238E27FC236}">
                <a16:creationId xmlns:a16="http://schemas.microsoft.com/office/drawing/2014/main" id="{D9233BA3-DDDF-C476-5E48-A99BA30226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0"/>
            <a:ext cx="6858000" cy="6858000"/>
          </a:xfrm>
          <a:prstGeom prst="rect">
            <a:avLst/>
          </a:prstGeom>
          <a:ln>
            <a:noFill/>
          </a:ln>
          <a:effectLst>
            <a:outerShdw blurRad="292100" dist="139700" dir="2700000" algn="tl" rotWithShape="0">
              <a:srgbClr val="333333">
                <a:alpha val="65000"/>
              </a:srgbClr>
            </a:outerShdw>
          </a:effectLst>
        </p:spPr>
      </p:pic>
      <p:pic>
        <p:nvPicPr>
          <p:cNvPr id="7" name="Afbeelding 6">
            <a:extLst>
              <a:ext uri="{FF2B5EF4-FFF2-40B4-BE49-F238E27FC236}">
                <a16:creationId xmlns:a16="http://schemas.microsoft.com/office/drawing/2014/main" id="{7FA2EAED-5F9D-4DDB-DBB9-F6E0BD33A7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1075" y="5042867"/>
            <a:ext cx="2618596" cy="1356405"/>
          </a:xfrm>
          <a:prstGeom prst="rect">
            <a:avLst/>
          </a:prstGeom>
        </p:spPr>
      </p:pic>
      <p:sp>
        <p:nvSpPr>
          <p:cNvPr id="9" name="Tekstvak 8">
            <a:extLst>
              <a:ext uri="{FF2B5EF4-FFF2-40B4-BE49-F238E27FC236}">
                <a16:creationId xmlns:a16="http://schemas.microsoft.com/office/drawing/2014/main" id="{9D8BA183-5D5F-6BA1-AF49-5EE7505FCEE2}"/>
              </a:ext>
            </a:extLst>
          </p:cNvPr>
          <p:cNvSpPr txBox="1"/>
          <p:nvPr/>
        </p:nvSpPr>
        <p:spPr>
          <a:xfrm>
            <a:off x="6591075" y="3664970"/>
            <a:ext cx="3444747" cy="923330"/>
          </a:xfrm>
          <a:prstGeom prst="rect">
            <a:avLst/>
          </a:prstGeom>
          <a:noFill/>
        </p:spPr>
        <p:txBody>
          <a:bodyPr wrap="square">
            <a:spAutoFit/>
          </a:bodyPr>
          <a:lstStyle/>
          <a:p>
            <a:r>
              <a:rPr lang="nl-NL" sz="2200" dirty="0">
                <a:ea typeface="Verdana"/>
              </a:rPr>
              <a:t>(BRO Fase 2)</a:t>
            </a:r>
            <a:br>
              <a:rPr lang="nl-NL" sz="2200" dirty="0"/>
            </a:br>
            <a:br>
              <a:rPr lang="nl-NL" sz="1800" dirty="0"/>
            </a:br>
            <a:r>
              <a:rPr lang="nl-NL" sz="1300" dirty="0">
                <a:solidFill>
                  <a:srgbClr val="FFFFFF"/>
                </a:solidFill>
              </a:rPr>
              <a:t>Versie  1, oktober 2024</a:t>
            </a:r>
            <a:endParaRPr lang="nl-NL" sz="1300" dirty="0"/>
          </a:p>
        </p:txBody>
      </p:sp>
    </p:spTree>
    <p:extLst>
      <p:ext uri="{BB962C8B-B14F-4D97-AF65-F5344CB8AC3E}">
        <p14:creationId xmlns:p14="http://schemas.microsoft.com/office/powerpoint/2010/main" val="4214182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71E4789-E838-69AE-598D-13948A664719}"/>
              </a:ext>
            </a:extLst>
          </p:cNvPr>
          <p:cNvSpPr>
            <a:spLocks noGrp="1"/>
          </p:cNvSpPr>
          <p:nvPr>
            <p:ph type="title"/>
          </p:nvPr>
        </p:nvSpPr>
        <p:spPr/>
        <p:txBody>
          <a:bodyPr/>
          <a:lstStyle/>
          <a:p>
            <a:r>
              <a:rPr lang="nl-NL" dirty="0"/>
              <a:t>Uitgangspunt: gebruik maken van wat er al is</a:t>
            </a:r>
          </a:p>
        </p:txBody>
      </p:sp>
      <p:sp>
        <p:nvSpPr>
          <p:cNvPr id="4" name="Tijdelijke aanduiding voor dianummer 3">
            <a:extLst>
              <a:ext uri="{FF2B5EF4-FFF2-40B4-BE49-F238E27FC236}">
                <a16:creationId xmlns:a16="http://schemas.microsoft.com/office/drawing/2014/main" id="{FDB60DAC-1D0E-5628-F555-60C47D7DE1C8}"/>
              </a:ext>
            </a:extLst>
          </p:cNvPr>
          <p:cNvSpPr>
            <a:spLocks noGrp="1"/>
          </p:cNvSpPr>
          <p:nvPr>
            <p:ph type="sldNum" sz="quarter" idx="12"/>
          </p:nvPr>
        </p:nvSpPr>
        <p:spPr/>
        <p:txBody>
          <a:bodyPr/>
          <a:lstStyle/>
          <a:p>
            <a:fld id="{10A0A6AF-03C5-477E-939A-E28F7E7F05EA}" type="slidenum">
              <a:rPr lang="nl-NL" smtClean="0"/>
              <a:pPr/>
              <a:t>10</a:t>
            </a:fld>
            <a:endParaRPr lang="nl-NL"/>
          </a:p>
        </p:txBody>
      </p:sp>
      <p:sp>
        <p:nvSpPr>
          <p:cNvPr id="5" name="Tijdelijke aanduiding voor voettekst 4">
            <a:extLst>
              <a:ext uri="{FF2B5EF4-FFF2-40B4-BE49-F238E27FC236}">
                <a16:creationId xmlns:a16="http://schemas.microsoft.com/office/drawing/2014/main" id="{43CE48C8-6C17-D557-A37C-14473F1226EE}"/>
              </a:ext>
            </a:extLst>
          </p:cNvPr>
          <p:cNvSpPr>
            <a:spLocks noGrp="1"/>
          </p:cNvSpPr>
          <p:nvPr>
            <p:ph type="ftr" sz="quarter" idx="3"/>
          </p:nvPr>
        </p:nvSpPr>
        <p:spPr/>
        <p:txBody>
          <a:bodyPr/>
          <a:lstStyle/>
          <a:p>
            <a:r>
              <a:rPr lang="nl-NL"/>
              <a:t>Basispresentaties | Milieukwaliteit</a:t>
            </a:r>
          </a:p>
        </p:txBody>
      </p:sp>
      <p:sp>
        <p:nvSpPr>
          <p:cNvPr id="6" name="Tijdelijke aanduiding voor tekst 7">
            <a:extLst>
              <a:ext uri="{FF2B5EF4-FFF2-40B4-BE49-F238E27FC236}">
                <a16:creationId xmlns:a16="http://schemas.microsoft.com/office/drawing/2014/main" id="{EA0BA301-305F-0DC7-D9C8-ECBE88DA1CDE}"/>
              </a:ext>
            </a:extLst>
          </p:cNvPr>
          <p:cNvSpPr>
            <a:spLocks noGrp="1"/>
          </p:cNvSpPr>
          <p:nvPr>
            <p:ph idx="1"/>
          </p:nvPr>
        </p:nvSpPr>
        <p:spPr>
          <a:xfrm>
            <a:off x="635000" y="2289175"/>
            <a:ext cx="10923588" cy="3932238"/>
          </a:xfrm>
        </p:spPr>
        <p:txBody>
          <a:bodyPr numCol="1"/>
          <a:lstStyle/>
          <a:p>
            <a:pPr marL="342900" lvl="0" indent="-342900">
              <a:buFont typeface="Arial" panose="020B0604020202020204" pitchFamily="34" charset="0"/>
              <a:buChar char="•"/>
            </a:pPr>
            <a:endParaRPr lang="nl-NL" sz="2400" dirty="0"/>
          </a:p>
          <a:p>
            <a:pPr marL="342900" lvl="0" indent="-342900">
              <a:buFont typeface="Arial" panose="020B0604020202020204" pitchFamily="34" charset="0"/>
              <a:buChar char="•"/>
            </a:pPr>
            <a:r>
              <a:rPr lang="nl-NL" sz="2400" dirty="0"/>
              <a:t>BRO Fase 2 sluit aan op en maakt gebruik van de bestaande architectuur uit BRO Fase 1</a:t>
            </a:r>
          </a:p>
          <a:p>
            <a:endParaRPr lang="nl-NL" sz="2400" dirty="0"/>
          </a:p>
          <a:p>
            <a:pPr marL="342900" indent="-342900">
              <a:buFont typeface="Arial" panose="020B0604020202020204" pitchFamily="34" charset="0"/>
              <a:buChar char="•"/>
            </a:pPr>
            <a:r>
              <a:rPr lang="nl-NL" sz="2400" dirty="0"/>
              <a:t>BRO Fase 2 is ontwikkeld met behulp van dezelfde </a:t>
            </a:r>
            <a:r>
              <a:rPr lang="nl-NL" sz="2400" dirty="0" err="1"/>
              <a:t>tooling</a:t>
            </a:r>
            <a:r>
              <a:rPr lang="nl-NL" sz="2400" dirty="0"/>
              <a:t>, methoden voor standaardisatie en beschrijving van registratieobjecten als BRO fase 1</a:t>
            </a:r>
          </a:p>
          <a:p>
            <a:pPr marL="0" indent="0">
              <a:buNone/>
            </a:pPr>
            <a:endParaRPr lang="nl-NL" sz="2400" dirty="0"/>
          </a:p>
        </p:txBody>
      </p:sp>
    </p:spTree>
    <p:extLst>
      <p:ext uri="{BB962C8B-B14F-4D97-AF65-F5344CB8AC3E}">
        <p14:creationId xmlns:p14="http://schemas.microsoft.com/office/powerpoint/2010/main" val="2457783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248506C-9DD4-2611-0F06-C41A84466A99}"/>
              </a:ext>
            </a:extLst>
          </p:cNvPr>
          <p:cNvSpPr>
            <a:spLocks noGrp="1"/>
          </p:cNvSpPr>
          <p:nvPr>
            <p:ph idx="1"/>
          </p:nvPr>
        </p:nvSpPr>
        <p:spPr>
          <a:xfrm>
            <a:off x="635000" y="2000560"/>
            <a:ext cx="10923588" cy="4220853"/>
          </a:xfrm>
        </p:spPr>
        <p:txBody>
          <a:bodyPr vert="horz" lIns="91440" tIns="45720" rIns="91440" bIns="45720" numCol="1" spcCol="468000" rtlCol="0" anchor="t">
            <a:normAutofit/>
          </a:bodyPr>
          <a:lstStyle/>
          <a:p>
            <a:pPr marL="316230" indent="-316230"/>
            <a:r>
              <a:rPr lang="nl-NL" dirty="0"/>
              <a:t>Er zijn 4 wettelijk plichten: leveren, gebruiken, </a:t>
            </a:r>
            <a:br>
              <a:rPr lang="nl-NL" dirty="0"/>
            </a:br>
            <a:r>
              <a:rPr lang="nl-NL" dirty="0"/>
              <a:t>melden en onderzoeken terugmeldingen</a:t>
            </a:r>
          </a:p>
          <a:p>
            <a:pPr marL="316230" indent="-316230"/>
            <a:r>
              <a:rPr lang="nl-NL" dirty="0"/>
              <a:t>Dit betreft bestuursorganen (bronhouders) en andere partijen via opdrachtverlening</a:t>
            </a:r>
            <a:endParaRPr lang="nl-NL" dirty="0">
              <a:ea typeface="Verdana"/>
            </a:endParaRPr>
          </a:p>
          <a:p>
            <a:pPr marL="316230" indent="-316230"/>
            <a:r>
              <a:rPr lang="nl-NL" dirty="0"/>
              <a:t>Alleen datasets aanleveren die voldoen aan BRO-catalogi</a:t>
            </a:r>
            <a:endParaRPr lang="nl-NL" dirty="0">
              <a:ea typeface="Verdana"/>
            </a:endParaRPr>
          </a:p>
          <a:p>
            <a:pPr marL="316230" indent="-316230"/>
            <a:r>
              <a:rPr lang="nl-NL" dirty="0"/>
              <a:t>Bestuursorgaan komt in bezit van de dataset: </a:t>
            </a:r>
            <a:endParaRPr lang="nl-NL" dirty="0">
              <a:ea typeface="Verdana"/>
            </a:endParaRPr>
          </a:p>
          <a:p>
            <a:pPr marL="629920" lvl="1" indent="-316230"/>
            <a:r>
              <a:rPr lang="nl-NL" dirty="0"/>
              <a:t>Vanuit de rol van opdrachtgever</a:t>
            </a:r>
            <a:endParaRPr lang="nl-NL" dirty="0">
              <a:ea typeface="Verdana"/>
            </a:endParaRPr>
          </a:p>
          <a:p>
            <a:pPr marL="629920" lvl="1" indent="-316230"/>
            <a:r>
              <a:rPr lang="nl-NL" dirty="0"/>
              <a:t>Én vanuit de rol van bevoegd gezag</a:t>
            </a:r>
            <a:endParaRPr lang="nl-NL" dirty="0">
              <a:ea typeface="Verdana"/>
            </a:endParaRPr>
          </a:p>
          <a:p>
            <a:pPr marL="316230" indent="-316230"/>
            <a:r>
              <a:rPr lang="nl-NL" dirty="0"/>
              <a:t>Netbeheerders worden mogelijk bronhouder of dataleverancier</a:t>
            </a:r>
            <a:endParaRPr lang="nl-NL" dirty="0">
              <a:ea typeface="Verdana"/>
            </a:endParaRPr>
          </a:p>
        </p:txBody>
      </p:sp>
      <p:sp>
        <p:nvSpPr>
          <p:cNvPr id="3" name="Titel 2">
            <a:extLst>
              <a:ext uri="{FF2B5EF4-FFF2-40B4-BE49-F238E27FC236}">
                <a16:creationId xmlns:a16="http://schemas.microsoft.com/office/drawing/2014/main" id="{8F32A905-13F7-C19B-1950-90733D857000}"/>
              </a:ext>
            </a:extLst>
          </p:cNvPr>
          <p:cNvSpPr>
            <a:spLocks noGrp="1"/>
          </p:cNvSpPr>
          <p:nvPr>
            <p:ph type="title"/>
          </p:nvPr>
        </p:nvSpPr>
        <p:spPr/>
        <p:txBody>
          <a:bodyPr/>
          <a:lstStyle/>
          <a:p>
            <a:r>
              <a:rPr lang="nl-NL" dirty="0"/>
              <a:t>Plichten</a:t>
            </a:r>
          </a:p>
        </p:txBody>
      </p:sp>
      <p:sp>
        <p:nvSpPr>
          <p:cNvPr id="4" name="Tijdelijke aanduiding voor dianummer 3">
            <a:extLst>
              <a:ext uri="{FF2B5EF4-FFF2-40B4-BE49-F238E27FC236}">
                <a16:creationId xmlns:a16="http://schemas.microsoft.com/office/drawing/2014/main" id="{08A22D08-8060-70BC-D347-CE4BABA13B61}"/>
              </a:ext>
            </a:extLst>
          </p:cNvPr>
          <p:cNvSpPr>
            <a:spLocks noGrp="1"/>
          </p:cNvSpPr>
          <p:nvPr>
            <p:ph type="sldNum" sz="quarter" idx="12"/>
          </p:nvPr>
        </p:nvSpPr>
        <p:spPr/>
        <p:txBody>
          <a:bodyPr/>
          <a:lstStyle/>
          <a:p>
            <a:fld id="{10A0A6AF-03C5-477E-939A-E28F7E7F05EA}" type="slidenum">
              <a:rPr lang="nl-NL" smtClean="0"/>
              <a:pPr/>
              <a:t>11</a:t>
            </a:fld>
            <a:endParaRPr lang="nl-NL" dirty="0"/>
          </a:p>
        </p:txBody>
      </p:sp>
      <p:pic>
        <p:nvPicPr>
          <p:cNvPr id="6" name="Afbeelding 5" descr="Afbeelding met kleding, schermopname, tekst, ontwerp&#10;&#10;Automatisch gegenereerde beschrijving">
            <a:extLst>
              <a:ext uri="{FF2B5EF4-FFF2-40B4-BE49-F238E27FC236}">
                <a16:creationId xmlns:a16="http://schemas.microsoft.com/office/drawing/2014/main" id="{F83C5109-559F-3386-6D31-B4B1A32969B9}"/>
              </a:ext>
            </a:extLst>
          </p:cNvPr>
          <p:cNvPicPr>
            <a:picLocks noChangeAspect="1"/>
          </p:cNvPicPr>
          <p:nvPr/>
        </p:nvPicPr>
        <p:blipFill rotWithShape="1">
          <a:blip r:embed="rId3"/>
          <a:srcRect l="13909" r="15959"/>
          <a:stretch/>
        </p:blipFill>
        <p:spPr>
          <a:xfrm>
            <a:off x="9270124" y="790542"/>
            <a:ext cx="2490951" cy="1775885"/>
          </a:xfrm>
          <a:prstGeom prst="rect">
            <a:avLst/>
          </a:prstGeom>
        </p:spPr>
      </p:pic>
      <p:sp>
        <p:nvSpPr>
          <p:cNvPr id="10" name="Tijdelijke aanduiding voor voettekst 4">
            <a:extLst>
              <a:ext uri="{FF2B5EF4-FFF2-40B4-BE49-F238E27FC236}">
                <a16:creationId xmlns:a16="http://schemas.microsoft.com/office/drawing/2014/main" id="{98729328-BFD2-4617-1434-C1850DD00A61}"/>
              </a:ext>
            </a:extLst>
          </p:cNvPr>
          <p:cNvSpPr>
            <a:spLocks noGrp="1"/>
          </p:cNvSpPr>
          <p:nvPr>
            <p:ph type="ftr" sz="quarter" idx="3"/>
          </p:nvPr>
        </p:nvSpPr>
        <p:spPr>
          <a:xfrm>
            <a:off x="635000" y="6221413"/>
            <a:ext cx="5003800" cy="322075"/>
          </a:xfrm>
        </p:spPr>
        <p:txBody>
          <a:bodyPr/>
          <a:lstStyle/>
          <a:p>
            <a:r>
              <a:rPr lang="nl-NL" dirty="0"/>
              <a:t>Basispresentaties | Milieukwaliteit</a:t>
            </a:r>
          </a:p>
        </p:txBody>
      </p:sp>
    </p:spTree>
    <p:extLst>
      <p:ext uri="{BB962C8B-B14F-4D97-AF65-F5344CB8AC3E}">
        <p14:creationId xmlns:p14="http://schemas.microsoft.com/office/powerpoint/2010/main" val="1914458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CDBF15E7-5E95-1F05-E455-BB50D2502864}"/>
              </a:ext>
            </a:extLst>
          </p:cNvPr>
          <p:cNvSpPr>
            <a:spLocks noGrp="1"/>
          </p:cNvSpPr>
          <p:nvPr>
            <p:ph idx="1"/>
          </p:nvPr>
        </p:nvSpPr>
        <p:spPr/>
        <p:txBody>
          <a:bodyPr numCol="1">
            <a:normAutofit fontScale="92500" lnSpcReduction="10000"/>
          </a:bodyPr>
          <a:lstStyle/>
          <a:p>
            <a:pPr marL="0" indent="0">
              <a:buNone/>
            </a:pPr>
            <a:r>
              <a:rPr lang="nl-NL" dirty="0"/>
              <a:t>IMBRO/A:</a:t>
            </a:r>
          </a:p>
          <a:p>
            <a:r>
              <a:rPr lang="nl-NL" dirty="0"/>
              <a:t>Bestaande gegevens (A = archief)</a:t>
            </a:r>
          </a:p>
          <a:p>
            <a:r>
              <a:rPr lang="nl-NL" dirty="0"/>
              <a:t>Verkregen voor datum van officiële inwerkingtreding</a:t>
            </a:r>
          </a:p>
          <a:p>
            <a:r>
              <a:rPr lang="nl-NL" dirty="0"/>
              <a:t>Minder streng (mag ontbrekende of onbekende gegevens bevatten)</a:t>
            </a:r>
          </a:p>
          <a:p>
            <a:pPr marL="0" indent="0">
              <a:buNone/>
            </a:pPr>
            <a:endParaRPr lang="nl-NL" dirty="0"/>
          </a:p>
          <a:p>
            <a:pPr marL="0" indent="0">
              <a:buNone/>
            </a:pPr>
            <a:r>
              <a:rPr lang="nl-NL" dirty="0"/>
              <a:t>IMBRO: </a:t>
            </a:r>
          </a:p>
          <a:p>
            <a:r>
              <a:rPr lang="nl-NL" dirty="0"/>
              <a:t>Nieuwe informatie volgens de standaard</a:t>
            </a:r>
          </a:p>
          <a:p>
            <a:r>
              <a:rPr lang="nl-NL" dirty="0"/>
              <a:t>Verkregen na de datum van officiële inwerkingtreding</a:t>
            </a:r>
          </a:p>
          <a:p>
            <a:r>
              <a:rPr lang="nl-NL" dirty="0"/>
              <a:t>Aanleveren zoals in de catalogus is vastgelegd</a:t>
            </a:r>
          </a:p>
          <a:p>
            <a:endParaRPr lang="nl-NL" dirty="0"/>
          </a:p>
        </p:txBody>
      </p:sp>
      <p:sp>
        <p:nvSpPr>
          <p:cNvPr id="2" name="Titel 1">
            <a:extLst>
              <a:ext uri="{FF2B5EF4-FFF2-40B4-BE49-F238E27FC236}">
                <a16:creationId xmlns:a16="http://schemas.microsoft.com/office/drawing/2014/main" id="{DBE49F5D-4D6B-6E85-9841-37D66129CE97}"/>
              </a:ext>
            </a:extLst>
          </p:cNvPr>
          <p:cNvSpPr>
            <a:spLocks noGrp="1"/>
          </p:cNvSpPr>
          <p:nvPr>
            <p:ph type="title"/>
          </p:nvPr>
        </p:nvSpPr>
        <p:spPr/>
        <p:txBody>
          <a:bodyPr>
            <a:normAutofit fontScale="90000"/>
          </a:bodyPr>
          <a:lstStyle/>
          <a:p>
            <a:r>
              <a:rPr lang="nl-NL" dirty="0"/>
              <a:t>Verschil IMBRO/A en IMBRO</a:t>
            </a:r>
            <a:br>
              <a:rPr lang="nl-NL" dirty="0"/>
            </a:br>
            <a:endParaRPr lang="nl-NL" dirty="0"/>
          </a:p>
        </p:txBody>
      </p:sp>
      <p:sp>
        <p:nvSpPr>
          <p:cNvPr id="3" name="Tijdelijke aanduiding voor dianummer 2">
            <a:extLst>
              <a:ext uri="{FF2B5EF4-FFF2-40B4-BE49-F238E27FC236}">
                <a16:creationId xmlns:a16="http://schemas.microsoft.com/office/drawing/2014/main" id="{BB857167-5714-32A1-5476-AF90A1A850B6}"/>
              </a:ext>
            </a:extLst>
          </p:cNvPr>
          <p:cNvSpPr>
            <a:spLocks noGrp="1"/>
          </p:cNvSpPr>
          <p:nvPr>
            <p:ph type="sldNum" sz="quarter" idx="12"/>
          </p:nvPr>
        </p:nvSpPr>
        <p:spPr/>
        <p:txBody>
          <a:bodyPr/>
          <a:lstStyle/>
          <a:p>
            <a:fld id="{10A0A6AF-03C5-477E-939A-E28F7E7F05EA}" type="slidenum">
              <a:rPr lang="nl-NL" smtClean="0"/>
              <a:pPr/>
              <a:t>12</a:t>
            </a:fld>
            <a:endParaRPr lang="nl-NL" dirty="0"/>
          </a:p>
        </p:txBody>
      </p:sp>
      <p:sp>
        <p:nvSpPr>
          <p:cNvPr id="10" name="Footer Placeholder 3">
            <a:extLst>
              <a:ext uri="{FF2B5EF4-FFF2-40B4-BE49-F238E27FC236}">
                <a16:creationId xmlns:a16="http://schemas.microsoft.com/office/drawing/2014/main" id="{2E16371E-3D4A-54C4-7300-85A1B9452DDC}"/>
              </a:ext>
            </a:extLst>
          </p:cNvPr>
          <p:cNvSpPr>
            <a:spLocks noGrp="1"/>
          </p:cNvSpPr>
          <p:nvPr>
            <p:ph type="ftr" sz="quarter" idx="3"/>
          </p:nvPr>
        </p:nvSpPr>
        <p:spPr>
          <a:xfrm>
            <a:off x="635000" y="6221413"/>
            <a:ext cx="5003800" cy="322075"/>
          </a:xfrm>
        </p:spPr>
        <p:txBody>
          <a:bodyPr/>
          <a:lstStyle/>
          <a:p>
            <a:pPr>
              <a:spcAft>
                <a:spcPts val="600"/>
              </a:spcAft>
            </a:pPr>
            <a:r>
              <a:rPr lang="nl-NL" dirty="0"/>
              <a:t>Basispresentaties | Milieukwaliteit</a:t>
            </a:r>
          </a:p>
        </p:txBody>
      </p:sp>
    </p:spTree>
    <p:extLst>
      <p:ext uri="{BB962C8B-B14F-4D97-AF65-F5344CB8AC3E}">
        <p14:creationId xmlns:p14="http://schemas.microsoft.com/office/powerpoint/2010/main" val="481506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CE9E3E3-264E-058D-3A07-28C0A0C767D9}"/>
              </a:ext>
            </a:extLst>
          </p:cNvPr>
          <p:cNvSpPr>
            <a:spLocks noGrp="1"/>
          </p:cNvSpPr>
          <p:nvPr>
            <p:ph type="title"/>
          </p:nvPr>
        </p:nvSpPr>
        <p:spPr/>
        <p:txBody>
          <a:bodyPr/>
          <a:lstStyle/>
          <a:p>
            <a:r>
              <a:rPr lang="nl-NL" dirty="0"/>
              <a:t>Planning</a:t>
            </a:r>
          </a:p>
        </p:txBody>
      </p:sp>
      <p:sp>
        <p:nvSpPr>
          <p:cNvPr id="4" name="Tijdelijke aanduiding voor dianummer 3">
            <a:extLst>
              <a:ext uri="{FF2B5EF4-FFF2-40B4-BE49-F238E27FC236}">
                <a16:creationId xmlns:a16="http://schemas.microsoft.com/office/drawing/2014/main" id="{FF5BB204-854B-2512-D7FD-AF6095517FC8}"/>
              </a:ext>
            </a:extLst>
          </p:cNvPr>
          <p:cNvSpPr>
            <a:spLocks noGrp="1"/>
          </p:cNvSpPr>
          <p:nvPr>
            <p:ph type="sldNum" sz="quarter" idx="12"/>
          </p:nvPr>
        </p:nvSpPr>
        <p:spPr/>
        <p:txBody>
          <a:bodyPr/>
          <a:lstStyle/>
          <a:p>
            <a:fld id="{10A0A6AF-03C5-477E-939A-E28F7E7F05EA}" type="slidenum">
              <a:rPr lang="nl-NL" smtClean="0"/>
              <a:pPr/>
              <a:t>13</a:t>
            </a:fld>
            <a:endParaRPr lang="nl-NL"/>
          </a:p>
        </p:txBody>
      </p:sp>
      <p:sp>
        <p:nvSpPr>
          <p:cNvPr id="5" name="Tijdelijke aanduiding voor voettekst 4">
            <a:extLst>
              <a:ext uri="{FF2B5EF4-FFF2-40B4-BE49-F238E27FC236}">
                <a16:creationId xmlns:a16="http://schemas.microsoft.com/office/drawing/2014/main" id="{907E3CB0-8AEF-92D1-98B4-2135AAD83CCC}"/>
              </a:ext>
            </a:extLst>
          </p:cNvPr>
          <p:cNvSpPr>
            <a:spLocks noGrp="1"/>
          </p:cNvSpPr>
          <p:nvPr>
            <p:ph type="ftr" sz="quarter" idx="3"/>
          </p:nvPr>
        </p:nvSpPr>
        <p:spPr/>
        <p:txBody>
          <a:bodyPr/>
          <a:lstStyle/>
          <a:p>
            <a:r>
              <a:rPr lang="nl-NL" dirty="0"/>
              <a:t>Basispresentaties | Milieukwaliteit</a:t>
            </a:r>
          </a:p>
        </p:txBody>
      </p:sp>
      <p:pic>
        <p:nvPicPr>
          <p:cNvPr id="9" name="Tijdelijke aanduiding voor inhoud 8" descr="Afbeelding met tekst, schermopname, Lettertype, lijn&#10;&#10;Automatisch gegenereerde beschrijving">
            <a:extLst>
              <a:ext uri="{FF2B5EF4-FFF2-40B4-BE49-F238E27FC236}">
                <a16:creationId xmlns:a16="http://schemas.microsoft.com/office/drawing/2014/main" id="{BE458BD0-306D-9604-847B-BBD0ECDE038F}"/>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4837"/>
          <a:stretch/>
        </p:blipFill>
        <p:spPr>
          <a:xfrm>
            <a:off x="2711302" y="1562472"/>
            <a:ext cx="9459111" cy="4581324"/>
          </a:xfrm>
        </p:spPr>
      </p:pic>
    </p:spTree>
    <p:extLst>
      <p:ext uri="{BB962C8B-B14F-4D97-AF65-F5344CB8AC3E}">
        <p14:creationId xmlns:p14="http://schemas.microsoft.com/office/powerpoint/2010/main" val="1756156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D66045C-1064-E959-E74F-DD33D5DD1422}"/>
              </a:ext>
            </a:extLst>
          </p:cNvPr>
          <p:cNvSpPr>
            <a:spLocks noGrp="1"/>
          </p:cNvSpPr>
          <p:nvPr>
            <p:ph type="title"/>
          </p:nvPr>
        </p:nvSpPr>
        <p:spPr/>
        <p:txBody>
          <a:bodyPr/>
          <a:lstStyle/>
          <a:p>
            <a:r>
              <a:rPr lang="nl-NL" dirty="0">
                <a:ea typeface="Verdana"/>
              </a:rPr>
              <a:t>Praktijkvoorbeeld Circulaire Grondstromen</a:t>
            </a:r>
            <a:endParaRPr lang="nl-NL" dirty="0"/>
          </a:p>
        </p:txBody>
      </p:sp>
      <p:sp>
        <p:nvSpPr>
          <p:cNvPr id="4" name="Tijdelijke aanduiding voor dianummer 3">
            <a:extLst>
              <a:ext uri="{FF2B5EF4-FFF2-40B4-BE49-F238E27FC236}">
                <a16:creationId xmlns:a16="http://schemas.microsoft.com/office/drawing/2014/main" id="{45DAE843-60B3-953B-EB58-75EFA6D60D55}"/>
              </a:ext>
            </a:extLst>
          </p:cNvPr>
          <p:cNvSpPr>
            <a:spLocks noGrp="1"/>
          </p:cNvSpPr>
          <p:nvPr>
            <p:ph type="sldNum" sz="quarter" idx="12"/>
          </p:nvPr>
        </p:nvSpPr>
        <p:spPr/>
        <p:txBody>
          <a:bodyPr/>
          <a:lstStyle/>
          <a:p>
            <a:fld id="{10A0A6AF-03C5-477E-939A-E28F7E7F05EA}" type="slidenum">
              <a:rPr lang="nl-NL" smtClean="0"/>
              <a:pPr/>
              <a:t>14</a:t>
            </a:fld>
            <a:endParaRPr lang="nl-NL"/>
          </a:p>
        </p:txBody>
      </p:sp>
      <p:sp>
        <p:nvSpPr>
          <p:cNvPr id="5" name="Tijdelijke aanduiding voor voettekst 4">
            <a:extLst>
              <a:ext uri="{FF2B5EF4-FFF2-40B4-BE49-F238E27FC236}">
                <a16:creationId xmlns:a16="http://schemas.microsoft.com/office/drawing/2014/main" id="{0950AF68-175E-C1C2-EE1C-EEAD1C21EABA}"/>
              </a:ext>
            </a:extLst>
          </p:cNvPr>
          <p:cNvSpPr>
            <a:spLocks noGrp="1"/>
          </p:cNvSpPr>
          <p:nvPr>
            <p:ph type="ftr" sz="quarter" idx="3"/>
          </p:nvPr>
        </p:nvSpPr>
        <p:spPr/>
        <p:txBody>
          <a:bodyPr/>
          <a:lstStyle/>
          <a:p>
            <a:r>
              <a:rPr lang="nl-NL" dirty="0"/>
              <a:t>Basispresentaties | Milieukwaliteit</a:t>
            </a:r>
          </a:p>
        </p:txBody>
      </p:sp>
      <p:sp>
        <p:nvSpPr>
          <p:cNvPr id="7" name="Tekstvak 6">
            <a:extLst>
              <a:ext uri="{FF2B5EF4-FFF2-40B4-BE49-F238E27FC236}">
                <a16:creationId xmlns:a16="http://schemas.microsoft.com/office/drawing/2014/main" id="{826E0CC4-0F85-2C19-57F8-DB171B18190E}"/>
              </a:ext>
            </a:extLst>
          </p:cNvPr>
          <p:cNvSpPr txBox="1"/>
          <p:nvPr/>
        </p:nvSpPr>
        <p:spPr>
          <a:xfrm>
            <a:off x="635001" y="2238685"/>
            <a:ext cx="5268120" cy="5278368"/>
          </a:xfrm>
          <a:prstGeom prst="rect">
            <a:avLst/>
          </a:prstGeom>
          <a:noFill/>
        </p:spPr>
        <p:txBody>
          <a:bodyPr wrap="square" lIns="91440" tIns="45720" rIns="91440" bIns="45720" rtlCol="0" anchor="t">
            <a:spAutoFit/>
          </a:bodyPr>
          <a:lstStyle/>
          <a:p>
            <a:r>
              <a:rPr lang="nl-NL" sz="2000" dirty="0">
                <a:solidFill>
                  <a:srgbClr val="222222"/>
                </a:solidFill>
              </a:rPr>
              <a:t>Data uit grondonderzoeken zijn cruciaal bij het</a:t>
            </a:r>
            <a:r>
              <a:rPr lang="nl-NL" sz="2000" dirty="0">
                <a:solidFill>
                  <a:srgbClr val="222222"/>
                </a:solidFill>
                <a:ea typeface="+mn-lt"/>
                <a:cs typeface="+mn-lt"/>
              </a:rPr>
              <a:t> </a:t>
            </a:r>
            <a:r>
              <a:rPr lang="nl-NL" sz="2000" dirty="0">
                <a:solidFill>
                  <a:srgbClr val="171717"/>
                </a:solidFill>
                <a:ea typeface="+mn-lt"/>
                <a:cs typeface="+mn-lt"/>
              </a:rPr>
              <a:t>vaststellen van koppelmogelijkheden tussen aanbieders en afnemers van grond.</a:t>
            </a:r>
            <a:endParaRPr lang="nl-NL" sz="2000" dirty="0">
              <a:solidFill>
                <a:srgbClr val="222222"/>
              </a:solidFill>
            </a:endParaRPr>
          </a:p>
          <a:p>
            <a:endParaRPr lang="nl-NL" sz="2000" dirty="0">
              <a:solidFill>
                <a:srgbClr val="171717"/>
              </a:solidFill>
              <a:ea typeface="Verdana"/>
            </a:endParaRPr>
          </a:p>
          <a:p>
            <a:r>
              <a:rPr lang="nl-NL" sz="2000" dirty="0">
                <a:solidFill>
                  <a:srgbClr val="222222"/>
                </a:solidFill>
              </a:rPr>
              <a:t>Dit praktijkvoorbeeld laat zien hoe gegevens over Milieukwaliteit uit grondonderzoeken ingezet worden voor </a:t>
            </a:r>
            <a:r>
              <a:rPr lang="nl-NL" sz="2000" dirty="0" err="1">
                <a:solidFill>
                  <a:srgbClr val="222222"/>
                </a:solidFill>
              </a:rPr>
              <a:t>datagedreven</a:t>
            </a:r>
            <a:r>
              <a:rPr lang="nl-NL" sz="2000" dirty="0">
                <a:solidFill>
                  <a:srgbClr val="222222"/>
                </a:solidFill>
              </a:rPr>
              <a:t> werken aan duurzaam en hoogwaardig gebruik en hergebruik van grond. </a:t>
            </a:r>
            <a:endParaRPr lang="nl-NL" sz="2000" dirty="0">
              <a:ea typeface="Verdana"/>
            </a:endParaRPr>
          </a:p>
          <a:p>
            <a:endParaRPr lang="nl-NL" sz="2000" dirty="0">
              <a:ea typeface="Verdana"/>
            </a:endParaRPr>
          </a:p>
          <a:p>
            <a:endParaRPr lang="nl-NL" sz="2000" dirty="0">
              <a:ea typeface="Verdana"/>
            </a:endParaRPr>
          </a:p>
          <a:p>
            <a:endParaRPr lang="nl-NL" sz="2000" dirty="0">
              <a:ea typeface="Verdana"/>
            </a:endParaRPr>
          </a:p>
          <a:p>
            <a:endParaRPr lang="nl-NL" sz="2000" dirty="0">
              <a:ea typeface="Verdana"/>
            </a:endParaRPr>
          </a:p>
          <a:p>
            <a:endParaRPr lang="nl-NL" sz="1400" dirty="0">
              <a:ea typeface="Verdana"/>
            </a:endParaRPr>
          </a:p>
          <a:p>
            <a:endParaRPr lang="nl-NL" sz="2300" dirty="0">
              <a:ea typeface="Verdana"/>
            </a:endParaRPr>
          </a:p>
        </p:txBody>
      </p:sp>
      <p:pic>
        <p:nvPicPr>
          <p:cNvPr id="8" name="Afbeelding 7" descr="Afbeelding met kaart, tekst, schermopname&#10;&#10;Automatisch gegenereerde beschrijving">
            <a:extLst>
              <a:ext uri="{FF2B5EF4-FFF2-40B4-BE49-F238E27FC236}">
                <a16:creationId xmlns:a16="http://schemas.microsoft.com/office/drawing/2014/main" id="{DC377B84-DBF3-F928-D3EC-9714BD6B4553}"/>
              </a:ext>
            </a:extLst>
          </p:cNvPr>
          <p:cNvPicPr>
            <a:picLocks noChangeAspect="1"/>
          </p:cNvPicPr>
          <p:nvPr/>
        </p:nvPicPr>
        <p:blipFill>
          <a:blip r:embed="rId3"/>
          <a:stretch>
            <a:fillRect/>
          </a:stretch>
        </p:blipFill>
        <p:spPr>
          <a:xfrm>
            <a:off x="5907104" y="2408659"/>
            <a:ext cx="5958421" cy="3242241"/>
          </a:xfrm>
          <a:prstGeom prst="rect">
            <a:avLst/>
          </a:prstGeom>
        </p:spPr>
      </p:pic>
    </p:spTree>
    <p:extLst>
      <p:ext uri="{BB962C8B-B14F-4D97-AF65-F5344CB8AC3E}">
        <p14:creationId xmlns:p14="http://schemas.microsoft.com/office/powerpoint/2010/main" val="2486848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625481C-6FD2-59FD-1799-E863822BDA8E}"/>
              </a:ext>
            </a:extLst>
          </p:cNvPr>
          <p:cNvSpPr>
            <a:spLocks noGrp="1"/>
          </p:cNvSpPr>
          <p:nvPr>
            <p:ph idx="1"/>
          </p:nvPr>
        </p:nvSpPr>
        <p:spPr/>
        <p:txBody>
          <a:bodyPr numCol="1"/>
          <a:lstStyle/>
          <a:p>
            <a:pPr marL="457200" indent="-457200">
              <a:buAutoNum type="arabicPeriod"/>
            </a:pPr>
            <a:r>
              <a:rPr lang="nl-NL" sz="2400" dirty="0"/>
              <a:t>Informatievoorziening: (pro)actief en via website</a:t>
            </a:r>
            <a:endParaRPr lang="nl-NL" sz="2400" dirty="0">
              <a:ea typeface="Verdana"/>
            </a:endParaRPr>
          </a:p>
          <a:p>
            <a:pPr marL="457200" indent="-457200">
              <a:buFont typeface="+mj-lt"/>
              <a:buAutoNum type="arabicPeriod"/>
            </a:pPr>
            <a:r>
              <a:rPr lang="nl-NL" sz="2400" dirty="0"/>
              <a:t>Opdrachten aan softwareleveranciers om bronhouders actief te ondersteunen</a:t>
            </a:r>
            <a:endParaRPr lang="nl-NL" sz="2400" dirty="0">
              <a:ea typeface="Verdana"/>
            </a:endParaRPr>
          </a:p>
          <a:p>
            <a:pPr marL="457200" indent="-457200">
              <a:buFont typeface="+mj-lt"/>
              <a:buAutoNum type="arabicPeriod"/>
            </a:pPr>
            <a:r>
              <a:rPr lang="nl-NL" sz="2400" dirty="0"/>
              <a:t>Componenten in de landelijke voorziening staan klaar</a:t>
            </a:r>
            <a:endParaRPr lang="nl-NL" sz="2400" dirty="0">
              <a:ea typeface="Verdana"/>
            </a:endParaRPr>
          </a:p>
          <a:p>
            <a:pPr marL="457200" indent="-457200">
              <a:buFont typeface="+mj-lt"/>
              <a:buAutoNum type="arabicPeriod"/>
            </a:pPr>
            <a:r>
              <a:rPr lang="nl-NL" sz="2400" dirty="0"/>
              <a:t>1e, 2e en 3</a:t>
            </a:r>
            <a:r>
              <a:rPr lang="nl-NL" sz="2400" baseline="30000" dirty="0"/>
              <a:t>e</a:t>
            </a:r>
            <a:r>
              <a:rPr lang="nl-NL" sz="2400" dirty="0"/>
              <a:t>-lijn ondersteuning via BRO Servicedesk</a:t>
            </a:r>
          </a:p>
          <a:p>
            <a:endParaRPr lang="nl-NL" dirty="0"/>
          </a:p>
        </p:txBody>
      </p:sp>
      <p:sp>
        <p:nvSpPr>
          <p:cNvPr id="3" name="Titel 2">
            <a:extLst>
              <a:ext uri="{FF2B5EF4-FFF2-40B4-BE49-F238E27FC236}">
                <a16:creationId xmlns:a16="http://schemas.microsoft.com/office/drawing/2014/main" id="{A3F7E28E-F469-8E9C-3930-2CFF13E1D48D}"/>
              </a:ext>
            </a:extLst>
          </p:cNvPr>
          <p:cNvSpPr>
            <a:spLocks noGrp="1"/>
          </p:cNvSpPr>
          <p:nvPr>
            <p:ph type="title"/>
          </p:nvPr>
        </p:nvSpPr>
        <p:spPr/>
        <p:txBody>
          <a:bodyPr/>
          <a:lstStyle/>
          <a:p>
            <a:r>
              <a:rPr lang="nl-NL" dirty="0"/>
              <a:t>Implementatie: ondersteuning ministerie</a:t>
            </a:r>
          </a:p>
        </p:txBody>
      </p:sp>
      <p:sp>
        <p:nvSpPr>
          <p:cNvPr id="4" name="Tijdelijke aanduiding voor dianummer 3">
            <a:extLst>
              <a:ext uri="{FF2B5EF4-FFF2-40B4-BE49-F238E27FC236}">
                <a16:creationId xmlns:a16="http://schemas.microsoft.com/office/drawing/2014/main" id="{8EDF1B4D-91DE-5DD1-8817-C8CC69D0D4A0}"/>
              </a:ext>
            </a:extLst>
          </p:cNvPr>
          <p:cNvSpPr>
            <a:spLocks noGrp="1"/>
          </p:cNvSpPr>
          <p:nvPr>
            <p:ph type="sldNum" sz="quarter" idx="12"/>
          </p:nvPr>
        </p:nvSpPr>
        <p:spPr/>
        <p:txBody>
          <a:bodyPr/>
          <a:lstStyle/>
          <a:p>
            <a:fld id="{10A0A6AF-03C5-477E-939A-E28F7E7F05EA}" type="slidenum">
              <a:rPr lang="nl-NL" smtClean="0"/>
              <a:pPr/>
              <a:t>15</a:t>
            </a:fld>
            <a:endParaRPr lang="nl-NL" dirty="0"/>
          </a:p>
        </p:txBody>
      </p:sp>
      <p:sp>
        <p:nvSpPr>
          <p:cNvPr id="5" name="Tijdelijke aanduiding voor voettekst 4">
            <a:extLst>
              <a:ext uri="{FF2B5EF4-FFF2-40B4-BE49-F238E27FC236}">
                <a16:creationId xmlns:a16="http://schemas.microsoft.com/office/drawing/2014/main" id="{C3A0BF3E-4C70-7C41-1255-A68DB1B0C5D2}"/>
              </a:ext>
            </a:extLst>
          </p:cNvPr>
          <p:cNvSpPr>
            <a:spLocks noGrp="1"/>
          </p:cNvSpPr>
          <p:nvPr>
            <p:ph type="ftr" sz="quarter" idx="3"/>
          </p:nvPr>
        </p:nvSpPr>
        <p:spPr/>
        <p:txBody>
          <a:bodyPr/>
          <a:lstStyle/>
          <a:p>
            <a:r>
              <a:rPr lang="nl-NL"/>
              <a:t>Basispresentaties | Milieukwaliteit</a:t>
            </a:r>
            <a:endParaRPr lang="nl-NL" dirty="0"/>
          </a:p>
        </p:txBody>
      </p:sp>
    </p:spTree>
    <p:extLst>
      <p:ext uri="{BB962C8B-B14F-4D97-AF65-F5344CB8AC3E}">
        <p14:creationId xmlns:p14="http://schemas.microsoft.com/office/powerpoint/2010/main" val="2050977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154DF5F6-5979-1EE5-10B3-647CE53C4C00}"/>
              </a:ext>
            </a:extLst>
          </p:cNvPr>
          <p:cNvSpPr>
            <a:spLocks noGrp="1"/>
          </p:cNvSpPr>
          <p:nvPr>
            <p:ph idx="1"/>
          </p:nvPr>
        </p:nvSpPr>
        <p:spPr>
          <a:xfrm>
            <a:off x="633412" y="1873559"/>
            <a:ext cx="10923588" cy="3931928"/>
          </a:xfrm>
        </p:spPr>
        <p:txBody>
          <a:bodyPr vert="horz" lIns="91440" tIns="45720" rIns="91440" bIns="45720" numCol="1" spcCol="468000" rtlCol="0" anchor="t">
            <a:noAutofit/>
          </a:bodyPr>
          <a:lstStyle/>
          <a:p>
            <a:pPr marL="0" indent="0">
              <a:buNone/>
            </a:pPr>
            <a:endParaRPr lang="nl-NL" sz="2200" b="1" dirty="0"/>
          </a:p>
          <a:p>
            <a:pPr marL="0" indent="0">
              <a:buNone/>
            </a:pPr>
            <a:endParaRPr lang="nl-NL" sz="2200" b="1" dirty="0"/>
          </a:p>
          <a:p>
            <a:pPr marL="457200" indent="-457200">
              <a:buFont typeface="+mj-lt"/>
              <a:buAutoNum type="arabicPeriod"/>
            </a:pPr>
            <a:r>
              <a:rPr lang="nl-NL" dirty="0"/>
              <a:t>Aanpassen software: neem contact op met je softwareleverancier</a:t>
            </a:r>
            <a:endParaRPr lang="nl-NL" dirty="0">
              <a:ea typeface="Verdana"/>
            </a:endParaRPr>
          </a:p>
          <a:p>
            <a:pPr marL="457200" indent="-457200">
              <a:buFont typeface="+mj-lt"/>
              <a:buAutoNum type="arabicPeriod"/>
            </a:pPr>
            <a:r>
              <a:rPr lang="nl-NL" dirty="0"/>
              <a:t>Leveren bestaande gegevens (IMBRO/A) uit het BIS-systeem</a:t>
            </a:r>
            <a:endParaRPr lang="nl-NL" dirty="0">
              <a:ea typeface="Verdana"/>
            </a:endParaRPr>
          </a:p>
          <a:p>
            <a:pPr marL="457200" indent="-457200">
              <a:buAutoNum type="arabicPeriod"/>
            </a:pPr>
            <a:r>
              <a:rPr lang="nl-NL" dirty="0"/>
              <a:t>Aanpassen werkprocessen (o.a. contractvorming)</a:t>
            </a:r>
          </a:p>
          <a:p>
            <a:pPr marL="457200" indent="-457200">
              <a:buFont typeface="+mj-lt"/>
              <a:buAutoNum type="arabicPeriod"/>
            </a:pPr>
            <a:r>
              <a:rPr lang="nl-NL" dirty="0"/>
              <a:t>Leveren nieuwe gegevens: richt het BRO Bronhouderportaal in</a:t>
            </a:r>
          </a:p>
          <a:p>
            <a:pPr marL="316230" indent="-316230"/>
            <a:endParaRPr lang="nl-NL" sz="2000" dirty="0">
              <a:ea typeface="Verdana"/>
            </a:endParaRPr>
          </a:p>
        </p:txBody>
      </p:sp>
      <p:sp>
        <p:nvSpPr>
          <p:cNvPr id="3" name="Titel 2">
            <a:extLst>
              <a:ext uri="{FF2B5EF4-FFF2-40B4-BE49-F238E27FC236}">
                <a16:creationId xmlns:a16="http://schemas.microsoft.com/office/drawing/2014/main" id="{CB79809F-AC8E-7F41-3A8A-159A10708476}"/>
              </a:ext>
            </a:extLst>
          </p:cNvPr>
          <p:cNvSpPr>
            <a:spLocks noGrp="1"/>
          </p:cNvSpPr>
          <p:nvPr>
            <p:ph type="title"/>
          </p:nvPr>
        </p:nvSpPr>
        <p:spPr/>
        <p:txBody>
          <a:bodyPr>
            <a:normAutofit/>
          </a:bodyPr>
          <a:lstStyle/>
          <a:p>
            <a:r>
              <a:rPr lang="nl-NL" dirty="0"/>
              <a:t>Implementatie: stappen voor bronhouders</a:t>
            </a:r>
          </a:p>
        </p:txBody>
      </p:sp>
      <p:sp>
        <p:nvSpPr>
          <p:cNvPr id="4" name="Tijdelijke aanduiding voor dianummer 3">
            <a:extLst>
              <a:ext uri="{FF2B5EF4-FFF2-40B4-BE49-F238E27FC236}">
                <a16:creationId xmlns:a16="http://schemas.microsoft.com/office/drawing/2014/main" id="{C267A5E9-BB7F-802D-6C0C-DC0A2FF9D8C8}"/>
              </a:ext>
            </a:extLst>
          </p:cNvPr>
          <p:cNvSpPr>
            <a:spLocks noGrp="1"/>
          </p:cNvSpPr>
          <p:nvPr>
            <p:ph type="sldNum" sz="quarter" idx="12"/>
          </p:nvPr>
        </p:nvSpPr>
        <p:spPr/>
        <p:txBody>
          <a:bodyPr/>
          <a:lstStyle/>
          <a:p>
            <a:fld id="{10A0A6AF-03C5-477E-939A-E28F7E7F05EA}" type="slidenum">
              <a:rPr lang="nl-NL" smtClean="0"/>
              <a:pPr/>
              <a:t>16</a:t>
            </a:fld>
            <a:endParaRPr lang="nl-NL"/>
          </a:p>
        </p:txBody>
      </p:sp>
      <p:sp>
        <p:nvSpPr>
          <p:cNvPr id="5" name="Tijdelijke aanduiding voor voettekst 4">
            <a:extLst>
              <a:ext uri="{FF2B5EF4-FFF2-40B4-BE49-F238E27FC236}">
                <a16:creationId xmlns:a16="http://schemas.microsoft.com/office/drawing/2014/main" id="{AC1BFA06-1761-8E28-8500-C0CD08888872}"/>
              </a:ext>
            </a:extLst>
          </p:cNvPr>
          <p:cNvSpPr>
            <a:spLocks noGrp="1"/>
          </p:cNvSpPr>
          <p:nvPr>
            <p:ph type="ftr" sz="quarter" idx="3"/>
          </p:nvPr>
        </p:nvSpPr>
        <p:spPr/>
        <p:txBody>
          <a:bodyPr/>
          <a:lstStyle/>
          <a:p>
            <a:r>
              <a:rPr lang="nl-NL" dirty="0"/>
              <a:t>Basispresentaties | Milieukwaliteit</a:t>
            </a:r>
          </a:p>
        </p:txBody>
      </p:sp>
    </p:spTree>
    <p:extLst>
      <p:ext uri="{BB962C8B-B14F-4D97-AF65-F5344CB8AC3E}">
        <p14:creationId xmlns:p14="http://schemas.microsoft.com/office/powerpoint/2010/main" val="589558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154DF5F6-5979-1EE5-10B3-647CE53C4C00}"/>
              </a:ext>
            </a:extLst>
          </p:cNvPr>
          <p:cNvSpPr>
            <a:spLocks noGrp="1"/>
          </p:cNvSpPr>
          <p:nvPr>
            <p:ph idx="1"/>
          </p:nvPr>
        </p:nvSpPr>
        <p:spPr>
          <a:xfrm>
            <a:off x="633412" y="1873559"/>
            <a:ext cx="10923588" cy="3931928"/>
          </a:xfrm>
        </p:spPr>
        <p:txBody>
          <a:bodyPr vert="horz" lIns="91440" tIns="45720" rIns="91440" bIns="45720" numCol="1" spcCol="468000" rtlCol="0" anchor="t">
            <a:noAutofit/>
          </a:bodyPr>
          <a:lstStyle/>
          <a:p>
            <a:pPr>
              <a:buFont typeface="Arial" panose="020B0604020202020204" pitchFamily="34" charset="0"/>
              <a:buChar char="•"/>
            </a:pPr>
            <a:r>
              <a:rPr lang="nl-NL" sz="2000" dirty="0"/>
              <a:t>Verbind de interne organisatie: BRO en Milieu</a:t>
            </a:r>
          </a:p>
          <a:p>
            <a:pPr>
              <a:buFont typeface="Arial" panose="020B0604020202020204" pitchFamily="34" charset="0"/>
              <a:buChar char="•"/>
            </a:pPr>
            <a:r>
              <a:rPr lang="nl-NL" sz="2000" dirty="0"/>
              <a:t>Volg de </a:t>
            </a:r>
            <a:r>
              <a:rPr lang="nl-NL" sz="2000" dirty="0">
                <a:hlinkClick r:id="rId2"/>
              </a:rPr>
              <a:t>e-</a:t>
            </a:r>
            <a:r>
              <a:rPr lang="nl-NL" sz="2000" dirty="0" err="1">
                <a:hlinkClick r:id="rId2"/>
              </a:rPr>
              <a:t>learning</a:t>
            </a:r>
            <a:endParaRPr lang="nl-NL" sz="2000" dirty="0"/>
          </a:p>
          <a:p>
            <a:pPr>
              <a:buFont typeface="Arial" panose="020B0604020202020204" pitchFamily="34" charset="0"/>
              <a:buChar char="•"/>
            </a:pPr>
            <a:r>
              <a:rPr lang="nl-NL" sz="2000" dirty="0"/>
              <a:t>Kijk hoe de data in jouw organisatie zijn georganiseerd</a:t>
            </a:r>
          </a:p>
          <a:p>
            <a:pPr>
              <a:buFont typeface="Arial" panose="020B0604020202020204" pitchFamily="34" charset="0"/>
              <a:buChar char="•"/>
            </a:pPr>
            <a:r>
              <a:rPr lang="nl-NL" sz="2000" dirty="0"/>
              <a:t>Stem af met je databeheerder en softwareleverancier</a:t>
            </a:r>
          </a:p>
          <a:p>
            <a:pPr>
              <a:buFont typeface="Arial" panose="020B0604020202020204" pitchFamily="34" charset="0"/>
              <a:buChar char="•"/>
            </a:pPr>
            <a:r>
              <a:rPr lang="nl-NL" sz="2000" dirty="0"/>
              <a:t>Bekijk je eigen data (IMBRO/A ‘as </a:t>
            </a:r>
            <a:r>
              <a:rPr lang="nl-NL" sz="2000" dirty="0" err="1"/>
              <a:t>it</a:t>
            </a:r>
            <a:r>
              <a:rPr lang="nl-NL" sz="2000" dirty="0"/>
              <a:t> is’)</a:t>
            </a:r>
          </a:p>
          <a:p>
            <a:pPr lvl="2">
              <a:buFont typeface="Arial" panose="020B0604020202020204" pitchFamily="34" charset="0"/>
              <a:buChar char="•"/>
            </a:pPr>
            <a:r>
              <a:rPr lang="nl-NL" dirty="0"/>
              <a:t>Wat komt in aanmerking?</a:t>
            </a:r>
          </a:p>
          <a:p>
            <a:pPr lvl="2">
              <a:buFont typeface="Arial" panose="020B0604020202020204" pitchFamily="34" charset="0"/>
              <a:buChar char="•"/>
            </a:pPr>
            <a:r>
              <a:rPr lang="nl-NL" dirty="0"/>
              <a:t>Geometrie?</a:t>
            </a:r>
          </a:p>
          <a:p>
            <a:pPr>
              <a:buFont typeface="Arial" panose="020B0604020202020204" pitchFamily="34" charset="0"/>
              <a:buChar char="•"/>
            </a:pPr>
            <a:r>
              <a:rPr lang="nl-NL" sz="2000" dirty="0"/>
              <a:t>Volg de BRO via </a:t>
            </a:r>
            <a:r>
              <a:rPr lang="nl-NL" sz="2000" dirty="0">
                <a:hlinkClick r:id="rId3"/>
              </a:rPr>
              <a:t>website </a:t>
            </a:r>
            <a:r>
              <a:rPr lang="nl-NL" sz="2000" dirty="0"/>
              <a:t>en </a:t>
            </a:r>
            <a:r>
              <a:rPr lang="nl-NL" sz="2000" dirty="0">
                <a:hlinkClick r:id="rId4"/>
              </a:rPr>
              <a:t>nieuwsbrief </a:t>
            </a:r>
            <a:r>
              <a:rPr lang="nl-NL" sz="2000" dirty="0"/>
              <a:t> </a:t>
            </a:r>
          </a:p>
          <a:p>
            <a:pPr>
              <a:buFont typeface="Arial" panose="020B0604020202020204" pitchFamily="34" charset="0"/>
              <a:buChar char="•"/>
            </a:pPr>
            <a:r>
              <a:rPr lang="nl-NL" sz="2000" dirty="0"/>
              <a:t>Bij vragen: neem contact op met de </a:t>
            </a:r>
            <a:r>
              <a:rPr lang="nl-NL" sz="2000" dirty="0">
                <a:hlinkClick r:id="rId5"/>
              </a:rPr>
              <a:t>BRO Servicedesk</a:t>
            </a:r>
            <a:r>
              <a:rPr lang="nl-NL" sz="2000" dirty="0"/>
              <a:t>!</a:t>
            </a:r>
            <a:endParaRPr lang="nl-NL" dirty="0"/>
          </a:p>
          <a:p>
            <a:pPr marL="0" indent="0">
              <a:buNone/>
            </a:pPr>
            <a:endParaRPr lang="nl-NL" sz="2000" dirty="0">
              <a:ea typeface="Verdana"/>
            </a:endParaRPr>
          </a:p>
        </p:txBody>
      </p:sp>
      <p:sp>
        <p:nvSpPr>
          <p:cNvPr id="3" name="Titel 2">
            <a:extLst>
              <a:ext uri="{FF2B5EF4-FFF2-40B4-BE49-F238E27FC236}">
                <a16:creationId xmlns:a16="http://schemas.microsoft.com/office/drawing/2014/main" id="{CB79809F-AC8E-7F41-3A8A-159A10708476}"/>
              </a:ext>
            </a:extLst>
          </p:cNvPr>
          <p:cNvSpPr>
            <a:spLocks noGrp="1"/>
          </p:cNvSpPr>
          <p:nvPr>
            <p:ph type="title"/>
          </p:nvPr>
        </p:nvSpPr>
        <p:spPr/>
        <p:txBody>
          <a:bodyPr>
            <a:normAutofit/>
          </a:bodyPr>
          <a:lstStyle/>
          <a:p>
            <a:r>
              <a:rPr lang="nl-NL" dirty="0"/>
              <a:t>Voorbereiding op Milieukwaliteit in de BRO</a:t>
            </a:r>
          </a:p>
        </p:txBody>
      </p:sp>
      <p:sp>
        <p:nvSpPr>
          <p:cNvPr id="4" name="Tijdelijke aanduiding voor dianummer 3">
            <a:extLst>
              <a:ext uri="{FF2B5EF4-FFF2-40B4-BE49-F238E27FC236}">
                <a16:creationId xmlns:a16="http://schemas.microsoft.com/office/drawing/2014/main" id="{C267A5E9-BB7F-802D-6C0C-DC0A2FF9D8C8}"/>
              </a:ext>
            </a:extLst>
          </p:cNvPr>
          <p:cNvSpPr>
            <a:spLocks noGrp="1"/>
          </p:cNvSpPr>
          <p:nvPr>
            <p:ph type="sldNum" sz="quarter" idx="12"/>
          </p:nvPr>
        </p:nvSpPr>
        <p:spPr/>
        <p:txBody>
          <a:bodyPr/>
          <a:lstStyle/>
          <a:p>
            <a:fld id="{10A0A6AF-03C5-477E-939A-E28F7E7F05EA}" type="slidenum">
              <a:rPr lang="nl-NL" smtClean="0"/>
              <a:pPr/>
              <a:t>17</a:t>
            </a:fld>
            <a:endParaRPr lang="nl-NL"/>
          </a:p>
        </p:txBody>
      </p:sp>
      <p:sp>
        <p:nvSpPr>
          <p:cNvPr id="5" name="Tijdelijke aanduiding voor voettekst 4">
            <a:extLst>
              <a:ext uri="{FF2B5EF4-FFF2-40B4-BE49-F238E27FC236}">
                <a16:creationId xmlns:a16="http://schemas.microsoft.com/office/drawing/2014/main" id="{AC1BFA06-1761-8E28-8500-C0CD08888872}"/>
              </a:ext>
            </a:extLst>
          </p:cNvPr>
          <p:cNvSpPr>
            <a:spLocks noGrp="1"/>
          </p:cNvSpPr>
          <p:nvPr>
            <p:ph type="ftr" sz="quarter" idx="3"/>
          </p:nvPr>
        </p:nvSpPr>
        <p:spPr/>
        <p:txBody>
          <a:bodyPr/>
          <a:lstStyle/>
          <a:p>
            <a:r>
              <a:rPr lang="nl-NL" dirty="0"/>
              <a:t>Basispresentaties | Milieukwaliteit</a:t>
            </a:r>
          </a:p>
        </p:txBody>
      </p:sp>
    </p:spTree>
    <p:extLst>
      <p:ext uri="{BB962C8B-B14F-4D97-AF65-F5344CB8AC3E}">
        <p14:creationId xmlns:p14="http://schemas.microsoft.com/office/powerpoint/2010/main" val="83664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voettekst 9">
            <a:extLst>
              <a:ext uri="{FF2B5EF4-FFF2-40B4-BE49-F238E27FC236}">
                <a16:creationId xmlns:a16="http://schemas.microsoft.com/office/drawing/2014/main" id="{922C67F5-6AA1-90FE-A2F0-EF2151E67931}"/>
              </a:ext>
            </a:extLst>
          </p:cNvPr>
          <p:cNvSpPr>
            <a:spLocks noGrp="1"/>
          </p:cNvSpPr>
          <p:nvPr>
            <p:ph type="ftr" sz="quarter" idx="3"/>
          </p:nvPr>
        </p:nvSpPr>
        <p:spPr/>
        <p:txBody>
          <a:bodyPr/>
          <a:lstStyle/>
          <a:p>
            <a:r>
              <a:rPr lang="nl-NL"/>
              <a:t>Basispresentaties | Milieukwaliteit</a:t>
            </a:r>
            <a:endParaRPr lang="nl-NL" dirty="0"/>
          </a:p>
        </p:txBody>
      </p:sp>
      <p:sp>
        <p:nvSpPr>
          <p:cNvPr id="9" name="Tijdelijke aanduiding voor dianummer 8">
            <a:extLst>
              <a:ext uri="{FF2B5EF4-FFF2-40B4-BE49-F238E27FC236}">
                <a16:creationId xmlns:a16="http://schemas.microsoft.com/office/drawing/2014/main" id="{9767BB6A-0B8A-B3DF-75BF-245066E57206}"/>
              </a:ext>
            </a:extLst>
          </p:cNvPr>
          <p:cNvSpPr>
            <a:spLocks noGrp="1"/>
          </p:cNvSpPr>
          <p:nvPr>
            <p:ph type="sldNum" sz="quarter" idx="25"/>
          </p:nvPr>
        </p:nvSpPr>
        <p:spPr/>
        <p:txBody>
          <a:bodyPr/>
          <a:lstStyle/>
          <a:p>
            <a:fld id="{10A0A6AF-03C5-477E-939A-E28F7E7F05EA}" type="slidenum">
              <a:rPr lang="nl-NL" smtClean="0"/>
              <a:pPr/>
              <a:t>18</a:t>
            </a:fld>
            <a:endParaRPr lang="nl-NL" dirty="0"/>
          </a:p>
        </p:txBody>
      </p:sp>
      <p:pic>
        <p:nvPicPr>
          <p:cNvPr id="19" name="Tijdelijke aanduiding voor afbeelding 18" descr="Afbeelding met buitenshuis, kleding, persoon, gras&#10;&#10;Automatisch gegenereerde beschrijving">
            <a:extLst>
              <a:ext uri="{FF2B5EF4-FFF2-40B4-BE49-F238E27FC236}">
                <a16:creationId xmlns:a16="http://schemas.microsoft.com/office/drawing/2014/main" id="{A037CD32-A82E-A638-8427-2D1202C49170}"/>
              </a:ext>
            </a:extLst>
          </p:cNvPr>
          <p:cNvPicPr>
            <a:picLocks noGrp="1" noChangeAspect="1"/>
          </p:cNvPicPr>
          <p:nvPr>
            <p:ph type="pic" sz="quarter" idx="24"/>
          </p:nvPr>
        </p:nvPicPr>
        <p:blipFill>
          <a:blip r:embed="rId2">
            <a:extLst>
              <a:ext uri="{28A0092B-C50C-407E-A947-70E740481C1C}">
                <a14:useLocalDpi xmlns:a14="http://schemas.microsoft.com/office/drawing/2010/main" val="0"/>
              </a:ext>
            </a:extLst>
          </a:blip>
          <a:srcRect t="12468" b="12468"/>
          <a:stretch>
            <a:fillRect/>
          </a:stretch>
        </p:blipFill>
        <p:spPr/>
      </p:pic>
      <p:sp>
        <p:nvSpPr>
          <p:cNvPr id="20" name="Titel 2">
            <a:extLst>
              <a:ext uri="{FF2B5EF4-FFF2-40B4-BE49-F238E27FC236}">
                <a16:creationId xmlns:a16="http://schemas.microsoft.com/office/drawing/2014/main" id="{6500C473-0209-2778-5CEB-C4ACE5F1E4DC}"/>
              </a:ext>
            </a:extLst>
          </p:cNvPr>
          <p:cNvSpPr>
            <a:spLocks noGrp="1"/>
          </p:cNvSpPr>
          <p:nvPr>
            <p:ph type="title"/>
          </p:nvPr>
        </p:nvSpPr>
        <p:spPr>
          <a:xfrm>
            <a:off x="635000" y="1052513"/>
            <a:ext cx="5003800" cy="947737"/>
          </a:xfrm>
        </p:spPr>
        <p:txBody>
          <a:bodyPr anchor="t">
            <a:normAutofit/>
          </a:bodyPr>
          <a:lstStyle/>
          <a:p>
            <a:r>
              <a:rPr lang="nl-NL" sz="3100"/>
              <a:t>Waar vind je informatie over Milieukwaliteit?</a:t>
            </a:r>
          </a:p>
        </p:txBody>
      </p:sp>
      <p:sp>
        <p:nvSpPr>
          <p:cNvPr id="21" name="Tijdelijke aanduiding voor inhoud 1">
            <a:extLst>
              <a:ext uri="{FF2B5EF4-FFF2-40B4-BE49-F238E27FC236}">
                <a16:creationId xmlns:a16="http://schemas.microsoft.com/office/drawing/2014/main" id="{E1D0398F-087A-091C-9989-82382EE38ABD}"/>
              </a:ext>
            </a:extLst>
          </p:cNvPr>
          <p:cNvSpPr>
            <a:spLocks noGrp="1"/>
          </p:cNvSpPr>
          <p:nvPr>
            <p:ph type="body" sz="half" idx="2"/>
          </p:nvPr>
        </p:nvSpPr>
        <p:spPr>
          <a:xfrm>
            <a:off x="635000" y="2000250"/>
            <a:ext cx="5003800" cy="4221163"/>
          </a:xfrm>
        </p:spPr>
        <p:txBody>
          <a:bodyPr vert="horz" lIns="91440" tIns="45720" rIns="91440" bIns="45720" rtlCol="0" anchor="t">
            <a:normAutofit fontScale="92500" lnSpcReduction="10000"/>
          </a:bodyPr>
          <a:lstStyle/>
          <a:p>
            <a:pPr marL="342900" indent="-342900">
              <a:buFont typeface="Arial" panose="020B0604020202020204" pitchFamily="34" charset="0"/>
              <a:buChar char="•"/>
            </a:pPr>
            <a:r>
              <a:rPr lang="nl-NL" sz="2000" dirty="0">
                <a:hlinkClick r:id="rId3">
                  <a:extLst>
                    <a:ext uri="{A12FA001-AC4F-418D-AE19-62706E023703}">
                      <ahyp:hlinkClr xmlns:ahyp="http://schemas.microsoft.com/office/drawing/2018/hyperlinkcolor" val="tx"/>
                    </a:ext>
                  </a:extLst>
                </a:hlinkClick>
              </a:rPr>
              <a:t>Website Basisregistratie Ondergrond</a:t>
            </a:r>
            <a:endParaRPr lang="nl-NL" sz="2000" dirty="0"/>
          </a:p>
          <a:p>
            <a:pPr marL="342900" indent="-342900">
              <a:buFont typeface="Arial" panose="020B0604020202020204" pitchFamily="34" charset="0"/>
              <a:buChar char="•"/>
            </a:pPr>
            <a:r>
              <a:rPr lang="nl-NL" sz="2000" dirty="0">
                <a:hlinkClick r:id="rId4">
                  <a:extLst>
                    <a:ext uri="{A12FA001-AC4F-418D-AE19-62706E023703}">
                      <ahyp:hlinkClr xmlns:ahyp="http://schemas.microsoft.com/office/drawing/2018/hyperlinkcolor" val="tx"/>
                    </a:ext>
                  </a:extLst>
                </a:hlinkClick>
              </a:rPr>
              <a:t>Storymap Milieukwaliteit</a:t>
            </a:r>
            <a:endParaRPr lang="nl-NL" sz="2000" dirty="0"/>
          </a:p>
          <a:p>
            <a:pPr marL="342900" indent="-342900">
              <a:buFont typeface="Arial" panose="020B0604020202020204" pitchFamily="34" charset="0"/>
              <a:buChar char="•"/>
            </a:pPr>
            <a:r>
              <a:rPr lang="nl-NL" sz="2000" dirty="0">
                <a:ea typeface="Verdana"/>
                <a:hlinkClick r:id="rId5">
                  <a:extLst>
                    <a:ext uri="{A12FA001-AC4F-418D-AE19-62706E023703}">
                      <ahyp:hlinkClr xmlns:ahyp="http://schemas.microsoft.com/office/drawing/2018/hyperlinkcolor" val="tx"/>
                    </a:ext>
                  </a:extLst>
                </a:hlinkClick>
              </a:rPr>
              <a:t>Online leermodule Milieukwaliteit</a:t>
            </a:r>
            <a:endParaRPr lang="nl-NL" sz="2000" dirty="0">
              <a:ea typeface="Verdana"/>
            </a:endParaRPr>
          </a:p>
          <a:p>
            <a:pPr marL="342900" indent="-342900">
              <a:buFont typeface="Arial" panose="020B0604020202020204" pitchFamily="34" charset="0"/>
              <a:buChar char="•"/>
            </a:pPr>
            <a:r>
              <a:rPr lang="nl-NL" sz="2000" dirty="0">
                <a:ea typeface="Verdana"/>
                <a:hlinkClick r:id="rId6">
                  <a:extLst>
                    <a:ext uri="{A12FA001-AC4F-418D-AE19-62706E023703}">
                      <ahyp:hlinkClr xmlns:ahyp="http://schemas.microsoft.com/office/drawing/2018/hyperlinkcolor" val="tx"/>
                    </a:ext>
                  </a:extLst>
                </a:hlinkClick>
              </a:rPr>
              <a:t>Veelgestelde vragen</a:t>
            </a:r>
            <a:endParaRPr lang="nl-NL" sz="2000" dirty="0">
              <a:ea typeface="Verdana"/>
            </a:endParaRPr>
          </a:p>
          <a:p>
            <a:pPr marL="342900" indent="-342900">
              <a:buFont typeface="Arial" panose="020B0604020202020204" pitchFamily="34" charset="0"/>
              <a:buChar char="•"/>
            </a:pPr>
            <a:r>
              <a:rPr lang="nl-NL" sz="2000" dirty="0">
                <a:hlinkClick r:id="rId7">
                  <a:extLst>
                    <a:ext uri="{A12FA001-AC4F-418D-AE19-62706E023703}">
                      <ahyp:hlinkClr xmlns:ahyp="http://schemas.microsoft.com/office/drawing/2018/hyperlinkcolor" val="tx"/>
                    </a:ext>
                  </a:extLst>
                </a:hlinkClick>
              </a:rPr>
              <a:t>Werkdocumenten gegevenscatalogus SAD</a:t>
            </a:r>
            <a:endParaRPr lang="nl-NL" sz="2000" dirty="0"/>
          </a:p>
          <a:p>
            <a:pPr marL="342900" indent="-342900">
              <a:buFont typeface="Arial" panose="020B0604020202020204" pitchFamily="34" charset="0"/>
              <a:buChar char="•"/>
            </a:pPr>
            <a:r>
              <a:rPr lang="nl-NL" sz="2000" dirty="0">
                <a:hlinkClick r:id="rId8">
                  <a:extLst>
                    <a:ext uri="{A12FA001-AC4F-418D-AE19-62706E023703}">
                      <ahyp:hlinkClr xmlns:ahyp="http://schemas.microsoft.com/office/drawing/2018/hyperlinkcolor" val="tx"/>
                    </a:ext>
                  </a:extLst>
                </a:hlinkClick>
              </a:rPr>
              <a:t>Werkdocument gegevescatalogus SLD </a:t>
            </a:r>
            <a:endParaRPr lang="nl-NL" sz="2000" dirty="0"/>
          </a:p>
          <a:p>
            <a:pPr marL="342900" indent="-342900">
              <a:buFont typeface="Arial" panose="020B0604020202020204" pitchFamily="34" charset="0"/>
              <a:buChar char="•"/>
            </a:pPr>
            <a:r>
              <a:rPr lang="nl-NL" sz="2000" dirty="0">
                <a:hlinkClick r:id="rId9">
                  <a:extLst>
                    <a:ext uri="{A12FA001-AC4F-418D-AE19-62706E023703}">
                      <ahyp:hlinkClr xmlns:ahyp="http://schemas.microsoft.com/office/drawing/2018/hyperlinkcolor" val="tx"/>
                    </a:ext>
                  </a:extLst>
                </a:hlinkClick>
              </a:rPr>
              <a:t>BRO Productomgeving</a:t>
            </a:r>
            <a:endParaRPr lang="nl-NL" sz="2000" dirty="0"/>
          </a:p>
          <a:p>
            <a:pPr marL="342900" indent="-342900">
              <a:buFont typeface="Arial" panose="020B0604020202020204" pitchFamily="34" charset="0"/>
              <a:buChar char="•"/>
            </a:pPr>
            <a:r>
              <a:rPr lang="nl-NL" sz="2000" dirty="0">
                <a:hlinkClick r:id="rId10">
                  <a:extLst>
                    <a:ext uri="{A12FA001-AC4F-418D-AE19-62706E023703}">
                      <ahyp:hlinkClr xmlns:ahyp="http://schemas.microsoft.com/office/drawing/2018/hyperlinkcolor" val="tx"/>
                    </a:ext>
                  </a:extLst>
                </a:hlinkClick>
              </a:rPr>
              <a:t>Documentatiepagina sprintreviews</a:t>
            </a:r>
            <a:endParaRPr lang="nl-NL" sz="2000" dirty="0"/>
          </a:p>
          <a:p>
            <a:pPr marL="342900" indent="-342900">
              <a:buFont typeface="Arial" panose="020B0604020202020204" pitchFamily="34" charset="0"/>
              <a:buChar char="•"/>
            </a:pPr>
            <a:r>
              <a:rPr lang="nl-NL" sz="2000" dirty="0">
                <a:hlinkClick r:id="rId11">
                  <a:extLst>
                    <a:ext uri="{A12FA001-AC4F-418D-AE19-62706E023703}">
                      <ahyp:hlinkClr xmlns:ahyp="http://schemas.microsoft.com/office/drawing/2018/hyperlinkcolor" val="tx"/>
                    </a:ext>
                  </a:extLst>
                </a:hlinkClick>
              </a:rPr>
              <a:t>BRO’tje ‘Aan de slag met Milieuhygiënisch Bodemonderzoek’</a:t>
            </a:r>
            <a:endParaRPr lang="nl-NL" sz="2000" dirty="0"/>
          </a:p>
          <a:p>
            <a:endParaRPr lang="nl-NL" sz="2000" dirty="0"/>
          </a:p>
          <a:p>
            <a:endParaRPr lang="nl-NL" dirty="0"/>
          </a:p>
          <a:p>
            <a:pPr marL="0" indent="0">
              <a:buNone/>
            </a:pPr>
            <a:endParaRPr lang="nl-NL" dirty="0"/>
          </a:p>
        </p:txBody>
      </p:sp>
    </p:spTree>
    <p:extLst>
      <p:ext uri="{BB962C8B-B14F-4D97-AF65-F5344CB8AC3E}">
        <p14:creationId xmlns:p14="http://schemas.microsoft.com/office/powerpoint/2010/main" val="1757881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D4099D91-56EF-0874-6326-906C7AD095CF}"/>
              </a:ext>
            </a:extLst>
          </p:cNvPr>
          <p:cNvSpPr txBox="1"/>
          <p:nvPr/>
        </p:nvSpPr>
        <p:spPr>
          <a:xfrm>
            <a:off x="635000" y="2764631"/>
            <a:ext cx="10440987" cy="3933032"/>
          </a:xfrm>
          <a:prstGeom prst="rect">
            <a:avLst/>
          </a:prstGeom>
        </p:spPr>
        <p:txBody>
          <a:bodyPr vert="horz" lIns="91440" tIns="45720" rIns="91440" bIns="45720" rtlCol="0" anchor="t">
            <a:normAutofit/>
          </a:bodyPr>
          <a:lstStyle/>
          <a:p>
            <a:pPr>
              <a:lnSpc>
                <a:spcPct val="90000"/>
              </a:lnSpc>
              <a:spcBef>
                <a:spcPts val="1200"/>
              </a:spcBef>
              <a:buClr>
                <a:schemeClr val="tx2"/>
              </a:buClr>
              <a:buSzPct val="80000"/>
            </a:pPr>
            <a:r>
              <a:rPr lang="nl-NL" sz="2800" b="0" i="0" dirty="0">
                <a:effectLst/>
              </a:rPr>
              <a:t>In het domein Milieukwaliteit van de BRO staan de bodemonderzoeken centraal waarmee de milieuhygiënische bodemkwaliteit in Nederland wordt bepaald. </a:t>
            </a:r>
            <a:br>
              <a:rPr lang="nl-NL" sz="2800" b="0" i="0" dirty="0">
                <a:effectLst/>
              </a:rPr>
            </a:br>
            <a:br>
              <a:rPr lang="nl-NL" sz="2800" dirty="0"/>
            </a:br>
            <a:r>
              <a:rPr lang="nl-NL" sz="2800" b="0" i="0" dirty="0">
                <a:effectLst/>
              </a:rPr>
              <a:t>Met deze bodemonderzoeken wordt de bodem (grond en grondwater) onderzocht op de aanwezigheid van verontreinigende chemische stoffen. </a:t>
            </a:r>
            <a:endParaRPr lang="nl-NL" sz="2800" dirty="0"/>
          </a:p>
          <a:p>
            <a:pPr marL="316230" indent="-316230">
              <a:lnSpc>
                <a:spcPct val="90000"/>
              </a:lnSpc>
              <a:spcBef>
                <a:spcPts val="1200"/>
              </a:spcBef>
              <a:buClr>
                <a:schemeClr val="tx2"/>
              </a:buClr>
              <a:buSzPct val="80000"/>
              <a:buFont typeface="Verdana" panose="020B0604030504040204" pitchFamily="34" charset="0"/>
              <a:buChar char="›"/>
            </a:pPr>
            <a:endParaRPr lang="nl-NL" sz="2000" b="0" i="0" dirty="0">
              <a:effectLst/>
              <a:ea typeface="Verdana"/>
            </a:endParaRPr>
          </a:p>
          <a:p>
            <a:pPr marL="316230" indent="-316230">
              <a:lnSpc>
                <a:spcPct val="90000"/>
              </a:lnSpc>
              <a:spcBef>
                <a:spcPts val="1200"/>
              </a:spcBef>
              <a:buClr>
                <a:schemeClr val="tx2"/>
              </a:buClr>
              <a:buSzPct val="80000"/>
              <a:buFont typeface="Verdana" panose="020B0604030504040204" pitchFamily="34" charset="0"/>
              <a:buChar char="›"/>
            </a:pPr>
            <a:endParaRPr lang="nl-NL" sz="2000" b="1" dirty="0">
              <a:ea typeface="Verdana"/>
            </a:endParaRPr>
          </a:p>
        </p:txBody>
      </p:sp>
      <p:pic>
        <p:nvPicPr>
          <p:cNvPr id="9" name="Afbeelding 8" descr="Afbeelding met tekst, schermopname, diagram, Lettertype&#10;&#10;Automatisch gegenereerde beschrijving">
            <a:extLst>
              <a:ext uri="{FF2B5EF4-FFF2-40B4-BE49-F238E27FC236}">
                <a16:creationId xmlns:a16="http://schemas.microsoft.com/office/drawing/2014/main" id="{C031D63E-22C5-C813-A96B-F4C1F7A29C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5955" y="-191195"/>
            <a:ext cx="3432870" cy="3432870"/>
          </a:xfrm>
          <a:prstGeom prst="rect">
            <a:avLst/>
          </a:prstGeom>
          <a:ln>
            <a:noFill/>
          </a:ln>
          <a:effectLst>
            <a:outerShdw blurRad="292100" dist="139700" dir="2700000" algn="tl" rotWithShape="0">
              <a:srgbClr val="333333">
                <a:alpha val="65000"/>
              </a:srgbClr>
            </a:outerShdw>
          </a:effectLst>
        </p:spPr>
      </p:pic>
      <p:sp>
        <p:nvSpPr>
          <p:cNvPr id="3" name="Titel 2">
            <a:extLst>
              <a:ext uri="{FF2B5EF4-FFF2-40B4-BE49-F238E27FC236}">
                <a16:creationId xmlns:a16="http://schemas.microsoft.com/office/drawing/2014/main" id="{9145EF32-BA4A-BEF5-DF1B-140811440A80}"/>
              </a:ext>
            </a:extLst>
          </p:cNvPr>
          <p:cNvSpPr>
            <a:spLocks noGrp="1"/>
          </p:cNvSpPr>
          <p:nvPr>
            <p:ph type="title"/>
          </p:nvPr>
        </p:nvSpPr>
        <p:spPr/>
        <p:txBody>
          <a:bodyPr vert="horz" lIns="91440" tIns="45720" rIns="91440" bIns="45720" rtlCol="0" anchor="t" anchorCtr="0">
            <a:normAutofit/>
          </a:bodyPr>
          <a:lstStyle/>
          <a:p>
            <a:r>
              <a:rPr lang="nl-NL" b="0" kern="1200" baseline="0" dirty="0">
                <a:latin typeface="+mj-lt"/>
                <a:ea typeface="+mj-ea"/>
                <a:cs typeface="+mj-cs"/>
              </a:rPr>
              <a:t>Milieukwaliteit in de BRO</a:t>
            </a:r>
          </a:p>
        </p:txBody>
      </p:sp>
      <p:sp>
        <p:nvSpPr>
          <p:cNvPr id="4" name="Tijdelijke aanduiding voor dianummer 3">
            <a:extLst>
              <a:ext uri="{FF2B5EF4-FFF2-40B4-BE49-F238E27FC236}">
                <a16:creationId xmlns:a16="http://schemas.microsoft.com/office/drawing/2014/main" id="{1865A190-0526-4748-004F-3CBD2DEC01C9}"/>
              </a:ext>
            </a:extLst>
          </p:cNvPr>
          <p:cNvSpPr>
            <a:spLocks noGrp="1"/>
          </p:cNvSpPr>
          <p:nvPr>
            <p:ph type="sldNum" sz="quarter" idx="12"/>
          </p:nvPr>
        </p:nvSpPr>
        <p:spPr/>
        <p:txBody>
          <a:bodyPr vert="horz" lIns="91440" tIns="45720" rIns="0" bIns="45720" rtlCol="0" anchor="b" anchorCtr="0">
            <a:normAutofit/>
          </a:bodyPr>
          <a:lstStyle/>
          <a:p>
            <a:pPr>
              <a:spcAft>
                <a:spcPts val="600"/>
              </a:spcAft>
            </a:pPr>
            <a:fld id="{10A0A6AF-03C5-477E-939A-E28F7E7F05EA}" type="slidenum">
              <a:rPr lang="nl-NL" smtClean="0"/>
              <a:pPr>
                <a:spcAft>
                  <a:spcPts val="600"/>
                </a:spcAft>
              </a:pPr>
              <a:t>2</a:t>
            </a:fld>
            <a:endParaRPr lang="nl-NL"/>
          </a:p>
        </p:txBody>
      </p:sp>
      <p:sp>
        <p:nvSpPr>
          <p:cNvPr id="5" name="Tijdelijke aanduiding voor voettekst 4">
            <a:extLst>
              <a:ext uri="{FF2B5EF4-FFF2-40B4-BE49-F238E27FC236}">
                <a16:creationId xmlns:a16="http://schemas.microsoft.com/office/drawing/2014/main" id="{A069300F-7569-E11D-97B3-3028860C1883}"/>
              </a:ext>
            </a:extLst>
          </p:cNvPr>
          <p:cNvSpPr>
            <a:spLocks noGrp="1"/>
          </p:cNvSpPr>
          <p:nvPr>
            <p:ph type="ftr" sz="quarter" idx="3"/>
          </p:nvPr>
        </p:nvSpPr>
        <p:spPr/>
        <p:txBody>
          <a:bodyPr vert="horz" lIns="91440" tIns="45720" rIns="91440" bIns="45720" rtlCol="0" anchor="b" anchorCtr="0">
            <a:normAutofit/>
          </a:bodyPr>
          <a:lstStyle/>
          <a:p>
            <a:r>
              <a:rPr lang="nl-NL" dirty="0"/>
              <a:t>Basispresentaties | Milieukwaliteit</a:t>
            </a:r>
          </a:p>
        </p:txBody>
      </p:sp>
    </p:spTree>
    <p:extLst>
      <p:ext uri="{BB962C8B-B14F-4D97-AF65-F5344CB8AC3E}">
        <p14:creationId xmlns:p14="http://schemas.microsoft.com/office/powerpoint/2010/main" val="3288876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D4099D91-56EF-0874-6326-906C7AD095CF}"/>
              </a:ext>
            </a:extLst>
          </p:cNvPr>
          <p:cNvSpPr txBox="1"/>
          <p:nvPr/>
        </p:nvSpPr>
        <p:spPr>
          <a:xfrm>
            <a:off x="635000" y="2764631"/>
            <a:ext cx="10440987" cy="3933032"/>
          </a:xfrm>
          <a:prstGeom prst="rect">
            <a:avLst/>
          </a:prstGeom>
        </p:spPr>
        <p:txBody>
          <a:bodyPr vert="horz" lIns="91440" tIns="45720" rIns="91440" bIns="45720" rtlCol="0" anchor="t">
            <a:normAutofit/>
          </a:bodyPr>
          <a:lstStyle/>
          <a:p>
            <a:pPr>
              <a:lnSpc>
                <a:spcPct val="90000"/>
              </a:lnSpc>
              <a:spcBef>
                <a:spcPts val="1200"/>
              </a:spcBef>
              <a:buClr>
                <a:schemeClr val="tx2"/>
              </a:buClr>
              <a:buSzPct val="80000"/>
            </a:pPr>
            <a:r>
              <a:rPr lang="nl-NL" sz="2800" b="0" i="0" dirty="0">
                <a:effectLst/>
              </a:rPr>
              <a:t>Naar aanleiding van de uitgevoerde onderzoeken worden overheidsbesluiten genomen. </a:t>
            </a:r>
          </a:p>
          <a:p>
            <a:pPr>
              <a:lnSpc>
                <a:spcPct val="90000"/>
              </a:lnSpc>
              <a:spcBef>
                <a:spcPts val="1200"/>
              </a:spcBef>
              <a:buClr>
                <a:schemeClr val="tx2"/>
              </a:buClr>
              <a:buSzPct val="80000"/>
            </a:pPr>
            <a:br>
              <a:rPr lang="nl-NL" sz="2800" dirty="0">
                <a:ea typeface="Verdana"/>
              </a:rPr>
            </a:br>
            <a:r>
              <a:rPr lang="nl-NL" sz="2800" dirty="0">
                <a:ea typeface="Verdana"/>
              </a:rPr>
              <a:t>Een overheidsbesluit bodemverontreiniging is een besluit of beschikking in het kader van een procedure onder de Wet Bodembescherming (</a:t>
            </a:r>
            <a:r>
              <a:rPr lang="nl-NL" sz="2800" dirty="0" err="1">
                <a:ea typeface="Verdana"/>
              </a:rPr>
              <a:t>Wbb</a:t>
            </a:r>
            <a:r>
              <a:rPr lang="nl-NL" sz="2800" dirty="0">
                <a:ea typeface="Verdana"/>
              </a:rPr>
              <a:t>) of onder de Omgevingswet. </a:t>
            </a:r>
          </a:p>
        </p:txBody>
      </p:sp>
      <p:pic>
        <p:nvPicPr>
          <p:cNvPr id="9" name="Afbeelding 8" descr="Afbeelding met tekst, schermopname, diagram, Lettertype&#10;&#10;Automatisch gegenereerde beschrijving">
            <a:extLst>
              <a:ext uri="{FF2B5EF4-FFF2-40B4-BE49-F238E27FC236}">
                <a16:creationId xmlns:a16="http://schemas.microsoft.com/office/drawing/2014/main" id="{C031D63E-22C5-C813-A96B-F4C1F7A29C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5955" y="-191195"/>
            <a:ext cx="3432870" cy="3432870"/>
          </a:xfrm>
          <a:prstGeom prst="rect">
            <a:avLst/>
          </a:prstGeom>
          <a:ln>
            <a:noFill/>
          </a:ln>
          <a:effectLst>
            <a:outerShdw blurRad="292100" dist="139700" dir="2700000" algn="tl" rotWithShape="0">
              <a:srgbClr val="333333">
                <a:alpha val="65000"/>
              </a:srgbClr>
            </a:outerShdw>
          </a:effectLst>
        </p:spPr>
      </p:pic>
      <p:sp>
        <p:nvSpPr>
          <p:cNvPr id="3" name="Titel 2">
            <a:extLst>
              <a:ext uri="{FF2B5EF4-FFF2-40B4-BE49-F238E27FC236}">
                <a16:creationId xmlns:a16="http://schemas.microsoft.com/office/drawing/2014/main" id="{9145EF32-BA4A-BEF5-DF1B-140811440A80}"/>
              </a:ext>
            </a:extLst>
          </p:cNvPr>
          <p:cNvSpPr>
            <a:spLocks noGrp="1"/>
          </p:cNvSpPr>
          <p:nvPr>
            <p:ph type="title"/>
          </p:nvPr>
        </p:nvSpPr>
        <p:spPr/>
        <p:txBody>
          <a:bodyPr vert="horz" lIns="91440" tIns="45720" rIns="91440" bIns="45720" rtlCol="0" anchor="t" anchorCtr="0">
            <a:normAutofit/>
          </a:bodyPr>
          <a:lstStyle/>
          <a:p>
            <a:r>
              <a:rPr lang="nl-NL" b="0" kern="1200" baseline="0" dirty="0">
                <a:latin typeface="+mj-lt"/>
                <a:ea typeface="+mj-ea"/>
                <a:cs typeface="+mj-cs"/>
              </a:rPr>
              <a:t>Milieukwaliteit in de BRO</a:t>
            </a:r>
          </a:p>
        </p:txBody>
      </p:sp>
      <p:sp>
        <p:nvSpPr>
          <p:cNvPr id="4" name="Tijdelijke aanduiding voor dianummer 3">
            <a:extLst>
              <a:ext uri="{FF2B5EF4-FFF2-40B4-BE49-F238E27FC236}">
                <a16:creationId xmlns:a16="http://schemas.microsoft.com/office/drawing/2014/main" id="{1865A190-0526-4748-004F-3CBD2DEC01C9}"/>
              </a:ext>
            </a:extLst>
          </p:cNvPr>
          <p:cNvSpPr>
            <a:spLocks noGrp="1"/>
          </p:cNvSpPr>
          <p:nvPr>
            <p:ph type="sldNum" sz="quarter" idx="12"/>
          </p:nvPr>
        </p:nvSpPr>
        <p:spPr/>
        <p:txBody>
          <a:bodyPr vert="horz" lIns="91440" tIns="45720" rIns="0" bIns="45720" rtlCol="0" anchor="b" anchorCtr="0">
            <a:normAutofit/>
          </a:bodyPr>
          <a:lstStyle/>
          <a:p>
            <a:pPr>
              <a:spcAft>
                <a:spcPts val="600"/>
              </a:spcAft>
            </a:pPr>
            <a:fld id="{10A0A6AF-03C5-477E-939A-E28F7E7F05EA}" type="slidenum">
              <a:rPr lang="nl-NL" smtClean="0"/>
              <a:pPr>
                <a:spcAft>
                  <a:spcPts val="600"/>
                </a:spcAft>
              </a:pPr>
              <a:t>3</a:t>
            </a:fld>
            <a:endParaRPr lang="nl-NL"/>
          </a:p>
        </p:txBody>
      </p:sp>
      <p:sp>
        <p:nvSpPr>
          <p:cNvPr id="5" name="Tijdelijke aanduiding voor voettekst 4">
            <a:extLst>
              <a:ext uri="{FF2B5EF4-FFF2-40B4-BE49-F238E27FC236}">
                <a16:creationId xmlns:a16="http://schemas.microsoft.com/office/drawing/2014/main" id="{A069300F-7569-E11D-97B3-3028860C1883}"/>
              </a:ext>
            </a:extLst>
          </p:cNvPr>
          <p:cNvSpPr>
            <a:spLocks noGrp="1"/>
          </p:cNvSpPr>
          <p:nvPr>
            <p:ph type="ftr" sz="quarter" idx="3"/>
          </p:nvPr>
        </p:nvSpPr>
        <p:spPr/>
        <p:txBody>
          <a:bodyPr vert="horz" lIns="91440" tIns="45720" rIns="91440" bIns="45720" rtlCol="0" anchor="b" anchorCtr="0">
            <a:normAutofit/>
          </a:bodyPr>
          <a:lstStyle/>
          <a:p>
            <a:r>
              <a:rPr lang="nl-NL" dirty="0"/>
              <a:t>Basispresentaties | Milieukwaliteit</a:t>
            </a:r>
          </a:p>
        </p:txBody>
      </p:sp>
    </p:spTree>
    <p:extLst>
      <p:ext uri="{BB962C8B-B14F-4D97-AF65-F5344CB8AC3E}">
        <p14:creationId xmlns:p14="http://schemas.microsoft.com/office/powerpoint/2010/main" val="1798105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FB37FD1-D554-C2CA-E036-6A5556A3BB35}"/>
              </a:ext>
            </a:extLst>
          </p:cNvPr>
          <p:cNvSpPr>
            <a:spLocks noGrp="1"/>
          </p:cNvSpPr>
          <p:nvPr>
            <p:ph type="sldNum" sz="quarter" idx="12"/>
          </p:nvPr>
        </p:nvSpPr>
        <p:spPr/>
        <p:txBody>
          <a:bodyPr/>
          <a:lstStyle/>
          <a:p>
            <a:fld id="{10A0A6AF-03C5-477E-939A-E28F7E7F05EA}" type="slidenum">
              <a:rPr lang="nl-NL" smtClean="0"/>
              <a:pPr/>
              <a:t>4</a:t>
            </a:fld>
            <a:endParaRPr lang="nl-NL"/>
          </a:p>
        </p:txBody>
      </p:sp>
      <p:sp>
        <p:nvSpPr>
          <p:cNvPr id="6" name="Tijdelijke aanduiding voor voettekst 5">
            <a:extLst>
              <a:ext uri="{FF2B5EF4-FFF2-40B4-BE49-F238E27FC236}">
                <a16:creationId xmlns:a16="http://schemas.microsoft.com/office/drawing/2014/main" id="{296D1DD8-0537-56B3-2915-32ED86D43382}"/>
              </a:ext>
            </a:extLst>
          </p:cNvPr>
          <p:cNvSpPr>
            <a:spLocks noGrp="1"/>
          </p:cNvSpPr>
          <p:nvPr>
            <p:ph type="ftr" sz="quarter" idx="3"/>
          </p:nvPr>
        </p:nvSpPr>
        <p:spPr/>
        <p:txBody>
          <a:bodyPr/>
          <a:lstStyle/>
          <a:p>
            <a:r>
              <a:rPr lang="nl-NL"/>
              <a:t>Basispresentaties | Milieukwaliteit</a:t>
            </a:r>
          </a:p>
        </p:txBody>
      </p:sp>
      <p:pic>
        <p:nvPicPr>
          <p:cNvPr id="7" name="Afbeelding 6">
            <a:extLst>
              <a:ext uri="{FF2B5EF4-FFF2-40B4-BE49-F238E27FC236}">
                <a16:creationId xmlns:a16="http://schemas.microsoft.com/office/drawing/2014/main" id="{14ECB2B2-63D3-1D22-D172-F125B74588DF}"/>
              </a:ext>
            </a:extLst>
          </p:cNvPr>
          <p:cNvPicPr>
            <a:picLocks noChangeAspect="1"/>
          </p:cNvPicPr>
          <p:nvPr/>
        </p:nvPicPr>
        <p:blipFill>
          <a:blip r:embed="rId2"/>
          <a:stretch>
            <a:fillRect/>
          </a:stretch>
        </p:blipFill>
        <p:spPr>
          <a:xfrm>
            <a:off x="680474" y="686731"/>
            <a:ext cx="10399395" cy="6259509"/>
          </a:xfrm>
          <a:prstGeom prst="rect">
            <a:avLst/>
          </a:prstGeom>
          <a:ln>
            <a:noFill/>
          </a:ln>
        </p:spPr>
      </p:pic>
      <p:sp>
        <p:nvSpPr>
          <p:cNvPr id="8" name="Ovaal 7">
            <a:extLst>
              <a:ext uri="{FF2B5EF4-FFF2-40B4-BE49-F238E27FC236}">
                <a16:creationId xmlns:a16="http://schemas.microsoft.com/office/drawing/2014/main" id="{3689B485-913B-BA8C-804E-822BD3401A61}"/>
              </a:ext>
            </a:extLst>
          </p:cNvPr>
          <p:cNvSpPr/>
          <p:nvPr/>
        </p:nvSpPr>
        <p:spPr>
          <a:xfrm>
            <a:off x="750883" y="2737649"/>
            <a:ext cx="3019602" cy="3015928"/>
          </a:xfrm>
          <a:prstGeom prst="ellipse">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906685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A28E62-7982-76A5-279D-1A268445AAAD}"/>
              </a:ext>
            </a:extLst>
          </p:cNvPr>
          <p:cNvSpPr>
            <a:spLocks noGrp="1"/>
          </p:cNvSpPr>
          <p:nvPr>
            <p:ph type="title"/>
          </p:nvPr>
        </p:nvSpPr>
        <p:spPr/>
        <p:txBody>
          <a:bodyPr/>
          <a:lstStyle/>
          <a:p>
            <a:r>
              <a:rPr lang="nl-NL" dirty="0"/>
              <a:t>Wat is Milieukwaliteit in de BRO?</a:t>
            </a:r>
          </a:p>
        </p:txBody>
      </p:sp>
      <p:pic>
        <p:nvPicPr>
          <p:cNvPr id="7" name="Tijdelijke aanduiding voor inhoud 6" descr="Afbeelding met transport, buitenshuis, hemel, Bouwmateriaal&#10;&#10;Automatisch gegenereerde beschrijving">
            <a:extLst>
              <a:ext uri="{FF2B5EF4-FFF2-40B4-BE49-F238E27FC236}">
                <a16:creationId xmlns:a16="http://schemas.microsoft.com/office/drawing/2014/main" id="{78BBF100-C918-DEB6-7CF8-8A004CA51FA0}"/>
              </a:ext>
            </a:extLst>
          </p:cNvPr>
          <p:cNvPicPr>
            <a:picLocks noGrp="1" noChangeAspect="1"/>
          </p:cNvPicPr>
          <p:nvPr>
            <p:ph idx="1"/>
          </p:nvPr>
        </p:nvPicPr>
        <p:blipFill>
          <a:blip r:embed="rId3"/>
          <a:stretch>
            <a:fillRect/>
          </a:stretch>
        </p:blipFill>
        <p:spPr>
          <a:xfrm>
            <a:off x="635000" y="2000560"/>
            <a:ext cx="6236854" cy="4364614"/>
          </a:xfrm>
        </p:spPr>
      </p:pic>
      <p:sp>
        <p:nvSpPr>
          <p:cNvPr id="5" name="Tijdelijke aanduiding voor dianummer 4">
            <a:extLst>
              <a:ext uri="{FF2B5EF4-FFF2-40B4-BE49-F238E27FC236}">
                <a16:creationId xmlns:a16="http://schemas.microsoft.com/office/drawing/2014/main" id="{52FAB8AA-96C8-72E9-F1A0-FB5A3EDB6295}"/>
              </a:ext>
            </a:extLst>
          </p:cNvPr>
          <p:cNvSpPr>
            <a:spLocks noGrp="1"/>
          </p:cNvSpPr>
          <p:nvPr>
            <p:ph type="sldNum" sz="quarter" idx="12"/>
          </p:nvPr>
        </p:nvSpPr>
        <p:spPr/>
        <p:txBody>
          <a:bodyPr/>
          <a:lstStyle/>
          <a:p>
            <a:fld id="{EC663281-E4A2-094D-899D-FC504A60C9B3}" type="slidenum">
              <a:rPr lang="nl-NL" smtClean="0"/>
              <a:t>5</a:t>
            </a:fld>
            <a:endParaRPr lang="nl-NL"/>
          </a:p>
        </p:txBody>
      </p:sp>
      <p:sp>
        <p:nvSpPr>
          <p:cNvPr id="9" name="Tekstvak 8">
            <a:extLst>
              <a:ext uri="{FF2B5EF4-FFF2-40B4-BE49-F238E27FC236}">
                <a16:creationId xmlns:a16="http://schemas.microsoft.com/office/drawing/2014/main" id="{DF8AD959-98BE-A820-45C0-522513D7B3D2}"/>
              </a:ext>
            </a:extLst>
          </p:cNvPr>
          <p:cNvSpPr txBox="1"/>
          <p:nvPr/>
        </p:nvSpPr>
        <p:spPr>
          <a:xfrm>
            <a:off x="7032866" y="1971075"/>
            <a:ext cx="5005389" cy="4431983"/>
          </a:xfrm>
          <a:prstGeom prst="rect">
            <a:avLst/>
          </a:prstGeom>
          <a:noFill/>
        </p:spPr>
        <p:txBody>
          <a:bodyPr wrap="square" lIns="91440" tIns="45720" rIns="91440" bIns="45720" rtlCol="0" anchor="t">
            <a:spAutoFit/>
          </a:bodyPr>
          <a:lstStyle/>
          <a:p>
            <a:r>
              <a:rPr lang="nl-NL" sz="2200" b="1" dirty="0"/>
              <a:t>Weten: </a:t>
            </a:r>
            <a:br>
              <a:rPr lang="nl-NL" sz="2200" dirty="0"/>
            </a:br>
            <a:r>
              <a:rPr lang="nl-NL" sz="2200" dirty="0"/>
              <a:t>Waar komt verontreiniging voor in bodem en grondwater? En waar is het schoon?</a:t>
            </a:r>
            <a:br>
              <a:rPr lang="nl-NL" sz="2200" dirty="0"/>
            </a:br>
            <a:endParaRPr lang="nl-NL" sz="2200" dirty="0">
              <a:ea typeface="Verdana"/>
            </a:endParaRPr>
          </a:p>
          <a:p>
            <a:r>
              <a:rPr lang="nl-NL" sz="2200" b="1" dirty="0"/>
              <a:t>Risico voor mens en milieu:</a:t>
            </a:r>
            <a:endParaRPr lang="nl-NL" sz="2200" b="1" dirty="0">
              <a:ea typeface="Verdana"/>
            </a:endParaRPr>
          </a:p>
          <a:p>
            <a:r>
              <a:rPr lang="nl-NL" sz="2200" dirty="0"/>
              <a:t>Veilig werken</a:t>
            </a:r>
            <a:br>
              <a:rPr lang="nl-NL" sz="2200" dirty="0"/>
            </a:br>
            <a:endParaRPr lang="nl-NL" sz="2200" b="1" dirty="0">
              <a:ea typeface="Verdana"/>
            </a:endParaRPr>
          </a:p>
          <a:p>
            <a:r>
              <a:rPr lang="nl-NL" sz="2200" b="1" dirty="0"/>
              <a:t>Slimme ruimtelijke ordening:</a:t>
            </a:r>
            <a:endParaRPr lang="nl-NL" sz="2200" b="1" dirty="0">
              <a:ea typeface="Verdana"/>
            </a:endParaRPr>
          </a:p>
          <a:p>
            <a:pPr marL="285750" indent="-285750">
              <a:buFontTx/>
              <a:buChar char="-"/>
            </a:pPr>
            <a:r>
              <a:rPr lang="nl-NL" sz="2200" dirty="0"/>
              <a:t>Welke plannen kunnen waar?</a:t>
            </a:r>
            <a:endParaRPr lang="nl-NL" sz="2200" dirty="0">
              <a:ea typeface="Verdana"/>
            </a:endParaRPr>
          </a:p>
          <a:p>
            <a:pPr marL="285750" indent="-285750">
              <a:buFontTx/>
              <a:buChar char="-"/>
            </a:pPr>
            <a:r>
              <a:rPr lang="nl-NL" sz="2200" dirty="0"/>
              <a:t>Wat moet (kan) er gebeuren met afgegraven grond?</a:t>
            </a:r>
            <a:endParaRPr lang="nl-NL" sz="2200" dirty="0">
              <a:ea typeface="Verdana"/>
            </a:endParaRPr>
          </a:p>
          <a:p>
            <a:pPr marL="285750" indent="-285750">
              <a:buFontTx/>
              <a:buChar char="-"/>
            </a:pPr>
            <a:endParaRPr lang="nl-NL" dirty="0"/>
          </a:p>
        </p:txBody>
      </p:sp>
      <p:sp>
        <p:nvSpPr>
          <p:cNvPr id="6" name="Tijdelijke aanduiding voor voettekst 5">
            <a:extLst>
              <a:ext uri="{FF2B5EF4-FFF2-40B4-BE49-F238E27FC236}">
                <a16:creationId xmlns:a16="http://schemas.microsoft.com/office/drawing/2014/main" id="{D490E2D3-4097-346D-7A29-B2010AFAAB50}"/>
              </a:ext>
            </a:extLst>
          </p:cNvPr>
          <p:cNvSpPr>
            <a:spLocks noGrp="1"/>
          </p:cNvSpPr>
          <p:nvPr>
            <p:ph type="ftr" sz="quarter" idx="11"/>
          </p:nvPr>
        </p:nvSpPr>
        <p:spPr/>
        <p:txBody>
          <a:bodyPr/>
          <a:lstStyle/>
          <a:p>
            <a:r>
              <a:rPr lang="nl-NL"/>
              <a:t>Basispresentaties | Milieukwaliteit</a:t>
            </a:r>
          </a:p>
        </p:txBody>
      </p:sp>
    </p:spTree>
    <p:extLst>
      <p:ext uri="{BB962C8B-B14F-4D97-AF65-F5344CB8AC3E}">
        <p14:creationId xmlns:p14="http://schemas.microsoft.com/office/powerpoint/2010/main" val="2593147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F292156-EF97-979D-FB10-EF1661F150E9}"/>
              </a:ext>
            </a:extLst>
          </p:cNvPr>
          <p:cNvSpPr>
            <a:spLocks noGrp="1"/>
          </p:cNvSpPr>
          <p:nvPr>
            <p:ph type="title"/>
          </p:nvPr>
        </p:nvSpPr>
        <p:spPr/>
        <p:txBody>
          <a:bodyPr/>
          <a:lstStyle/>
          <a:p>
            <a:r>
              <a:rPr lang="nl-NL" dirty="0"/>
              <a:t>Waarom Milieukwaliteit in de BRO?</a:t>
            </a:r>
          </a:p>
        </p:txBody>
      </p:sp>
      <p:sp>
        <p:nvSpPr>
          <p:cNvPr id="4" name="Tijdelijke aanduiding voor dianummer 3">
            <a:extLst>
              <a:ext uri="{FF2B5EF4-FFF2-40B4-BE49-F238E27FC236}">
                <a16:creationId xmlns:a16="http://schemas.microsoft.com/office/drawing/2014/main" id="{82F4CAA1-197E-20D5-E56F-B5312D973601}"/>
              </a:ext>
            </a:extLst>
          </p:cNvPr>
          <p:cNvSpPr>
            <a:spLocks noGrp="1"/>
          </p:cNvSpPr>
          <p:nvPr>
            <p:ph type="sldNum" sz="quarter" idx="12"/>
          </p:nvPr>
        </p:nvSpPr>
        <p:spPr/>
        <p:txBody>
          <a:bodyPr/>
          <a:lstStyle/>
          <a:p>
            <a:fld id="{10A0A6AF-03C5-477E-939A-E28F7E7F05EA}" type="slidenum">
              <a:rPr lang="nl-NL" smtClean="0"/>
              <a:pPr/>
              <a:t>6</a:t>
            </a:fld>
            <a:endParaRPr lang="nl-NL"/>
          </a:p>
        </p:txBody>
      </p:sp>
      <p:sp>
        <p:nvSpPr>
          <p:cNvPr id="5" name="Tijdelijke aanduiding voor voettekst 4">
            <a:extLst>
              <a:ext uri="{FF2B5EF4-FFF2-40B4-BE49-F238E27FC236}">
                <a16:creationId xmlns:a16="http://schemas.microsoft.com/office/drawing/2014/main" id="{9EBD9E3A-6EA5-25EE-CB3F-B3FB036CE862}"/>
              </a:ext>
            </a:extLst>
          </p:cNvPr>
          <p:cNvSpPr>
            <a:spLocks noGrp="1"/>
          </p:cNvSpPr>
          <p:nvPr>
            <p:ph type="ftr" sz="quarter" idx="3"/>
          </p:nvPr>
        </p:nvSpPr>
        <p:spPr/>
        <p:txBody>
          <a:bodyPr/>
          <a:lstStyle/>
          <a:p>
            <a:r>
              <a:rPr lang="nl-NL" dirty="0"/>
              <a:t>Basispresentaties | Milieukwaliteit</a:t>
            </a:r>
          </a:p>
        </p:txBody>
      </p:sp>
      <p:sp>
        <p:nvSpPr>
          <p:cNvPr id="7" name="Tijdelijke aanduiding voor inhoud 6">
            <a:extLst>
              <a:ext uri="{FF2B5EF4-FFF2-40B4-BE49-F238E27FC236}">
                <a16:creationId xmlns:a16="http://schemas.microsoft.com/office/drawing/2014/main" id="{056AFE43-F6BC-1BE9-F982-AF05CBAC7B55}"/>
              </a:ext>
            </a:extLst>
          </p:cNvPr>
          <p:cNvSpPr>
            <a:spLocks noGrp="1"/>
          </p:cNvSpPr>
          <p:nvPr>
            <p:ph idx="1"/>
          </p:nvPr>
        </p:nvSpPr>
        <p:spPr>
          <a:xfrm>
            <a:off x="637798" y="1710931"/>
            <a:ext cx="5330796" cy="4435134"/>
          </a:xfrm>
        </p:spPr>
        <p:txBody>
          <a:bodyPr vert="horz" lIns="91440" tIns="45720" rIns="91440" bIns="45720" numCol="1" spcCol="468000" rtlCol="0" anchor="t">
            <a:normAutofit fontScale="85000" lnSpcReduction="10000"/>
          </a:bodyPr>
          <a:lstStyle/>
          <a:p>
            <a:pPr marL="316230" indent="-316230">
              <a:lnSpc>
                <a:spcPct val="110000"/>
              </a:lnSpc>
            </a:pPr>
            <a:r>
              <a:rPr lang="nl-NL" sz="2000" dirty="0"/>
              <a:t>Bijdragen aan maatschappelijke opgaven. Deze raken bijna altijd ook de ondergrond, zoals:</a:t>
            </a:r>
            <a:endParaRPr lang="nl-NL" dirty="0"/>
          </a:p>
          <a:p>
            <a:pPr marL="655955" lvl="1" indent="-342900">
              <a:lnSpc>
                <a:spcPct val="110000"/>
              </a:lnSpc>
              <a:buFont typeface="Arial" panose="020B0604020202020204" pitchFamily="34" charset="0"/>
              <a:buChar char="•"/>
            </a:pPr>
            <a:r>
              <a:rPr lang="nl-NL" dirty="0"/>
              <a:t>Energietransitie</a:t>
            </a:r>
            <a:endParaRPr lang="nl-NL" dirty="0">
              <a:ea typeface="Verdana"/>
            </a:endParaRPr>
          </a:p>
          <a:p>
            <a:pPr marL="655955" lvl="1" indent="-342900">
              <a:lnSpc>
                <a:spcPct val="110000"/>
              </a:lnSpc>
              <a:buFont typeface="Arial" panose="020B0604020202020204" pitchFamily="34" charset="0"/>
              <a:buChar char="•"/>
            </a:pPr>
            <a:r>
              <a:rPr lang="nl-NL" dirty="0"/>
              <a:t>Klimaatadaptatie</a:t>
            </a:r>
            <a:endParaRPr lang="nl-NL" dirty="0">
              <a:ea typeface="Verdana"/>
            </a:endParaRPr>
          </a:p>
          <a:p>
            <a:pPr marL="655955" lvl="1" indent="-342900">
              <a:lnSpc>
                <a:spcPct val="110000"/>
              </a:lnSpc>
              <a:buFont typeface="Arial" panose="020B0604020202020204" pitchFamily="34" charset="0"/>
              <a:buChar char="•"/>
            </a:pPr>
            <a:r>
              <a:rPr lang="nl-NL" dirty="0"/>
              <a:t>Woonopgave</a:t>
            </a:r>
            <a:endParaRPr lang="nl-NL" dirty="0">
              <a:ea typeface="Verdana"/>
            </a:endParaRPr>
          </a:p>
          <a:p>
            <a:pPr marL="655955" lvl="1" indent="-342900">
              <a:lnSpc>
                <a:spcPct val="110000"/>
              </a:lnSpc>
              <a:buFont typeface="Arial" panose="020B0604020202020204" pitchFamily="34" charset="0"/>
              <a:buChar char="•"/>
            </a:pPr>
            <a:r>
              <a:rPr lang="nl-NL" dirty="0"/>
              <a:t>Infrastructuur</a:t>
            </a:r>
            <a:endParaRPr lang="nl-NL" dirty="0">
              <a:ea typeface="Verdana"/>
            </a:endParaRPr>
          </a:p>
          <a:p>
            <a:pPr marL="316230" indent="-316230">
              <a:lnSpc>
                <a:spcPct val="110000"/>
              </a:lnSpc>
            </a:pPr>
            <a:r>
              <a:rPr lang="nl-NL" sz="2000" dirty="0"/>
              <a:t>Zorg om grote diversiteit en sterk versnipperde toegankelijkheid van beschikbare data over de milieukwaliteit van de ondergrond</a:t>
            </a:r>
          </a:p>
          <a:p>
            <a:pPr marL="316230" indent="-316230">
              <a:lnSpc>
                <a:spcPct val="110000"/>
              </a:lnSpc>
            </a:pPr>
            <a:r>
              <a:rPr lang="nl-NL" sz="2000" dirty="0">
                <a:ea typeface="+mn-lt"/>
                <a:cs typeface="+mn-lt"/>
              </a:rPr>
              <a:t>Aanzienlijke kostenbesparing mogelijk door centrale ontsluiting (12 miljoen per jaar)</a:t>
            </a:r>
          </a:p>
        </p:txBody>
      </p:sp>
      <p:pic>
        <p:nvPicPr>
          <p:cNvPr id="2" name="Afbeelding 1" descr="Afbeelding met schermopname, ontwerp&#10;&#10;Automatisch gegenereerde beschrijving">
            <a:extLst>
              <a:ext uri="{FF2B5EF4-FFF2-40B4-BE49-F238E27FC236}">
                <a16:creationId xmlns:a16="http://schemas.microsoft.com/office/drawing/2014/main" id="{3156D5FD-2028-8DAA-6BA1-B5A5FBD9F76D}"/>
              </a:ext>
            </a:extLst>
          </p:cNvPr>
          <p:cNvPicPr>
            <a:picLocks noChangeAspect="1"/>
          </p:cNvPicPr>
          <p:nvPr/>
        </p:nvPicPr>
        <p:blipFill>
          <a:blip r:embed="rId2"/>
          <a:srcRect l="63" t="-94" r="251" b="-220"/>
          <a:stretch/>
        </p:blipFill>
        <p:spPr>
          <a:xfrm>
            <a:off x="6096000" y="1714500"/>
            <a:ext cx="4457510" cy="44198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56542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9FC8403-4936-63A9-D1DE-73A90922202B}"/>
              </a:ext>
            </a:extLst>
          </p:cNvPr>
          <p:cNvSpPr>
            <a:spLocks noGrp="1"/>
          </p:cNvSpPr>
          <p:nvPr>
            <p:ph type="body" sz="quarter" idx="14"/>
          </p:nvPr>
        </p:nvSpPr>
        <p:spPr>
          <a:xfrm>
            <a:off x="6355079" y="525781"/>
            <a:ext cx="5688839" cy="5695632"/>
          </a:xfrm>
        </p:spPr>
        <p:txBody>
          <a:bodyPr vert="horz" lIns="91440" tIns="45720" rIns="91440" bIns="45720" numCol="1" spcCol="468000" rtlCol="0" anchor="t">
            <a:normAutofit/>
          </a:bodyPr>
          <a:lstStyle/>
          <a:p>
            <a:pPr marL="316230" indent="-316230"/>
            <a:endParaRPr lang="nl-NL" sz="1500" dirty="0"/>
          </a:p>
          <a:p>
            <a:pPr marL="316230" indent="-316230"/>
            <a:r>
              <a:rPr lang="nl-NL" sz="2200" dirty="0"/>
              <a:t>Bestaande data over de milieukwaliteit van de ondergrond uit zowel het publieke (overheden) als private (netbeheerders) domein borgen en beter toegankelijk maken</a:t>
            </a:r>
          </a:p>
          <a:p>
            <a:pPr marL="316230" indent="-316230"/>
            <a:r>
              <a:rPr lang="nl-NL" sz="2200" dirty="0"/>
              <a:t>Mogelijk maken om beleidsmatig een sneller en vollediger beeld te hebben van ‘nieuwe’ zeer zorgwekkende stoffen zoals PFAS</a:t>
            </a:r>
          </a:p>
          <a:p>
            <a:pPr marL="316230" indent="-316230"/>
            <a:r>
              <a:rPr lang="nl-NL" sz="2200" dirty="0"/>
              <a:t>Mogelijkheden voor hergebruik milieudata ondergrond vergroten: sneller, beter, eenduidiger, integraal</a:t>
            </a:r>
          </a:p>
          <a:p>
            <a:pPr marL="316230" indent="-316230"/>
            <a:r>
              <a:rPr lang="nl-NL" sz="2200" dirty="0"/>
              <a:t>Wettelijk borgen met de BRO</a:t>
            </a:r>
          </a:p>
        </p:txBody>
      </p:sp>
      <p:sp>
        <p:nvSpPr>
          <p:cNvPr id="3" name="Titel 2">
            <a:extLst>
              <a:ext uri="{FF2B5EF4-FFF2-40B4-BE49-F238E27FC236}">
                <a16:creationId xmlns:a16="http://schemas.microsoft.com/office/drawing/2014/main" id="{B8EBEC88-5FEF-E625-4BE6-0632A9065B38}"/>
              </a:ext>
            </a:extLst>
          </p:cNvPr>
          <p:cNvSpPr>
            <a:spLocks noGrp="1"/>
          </p:cNvSpPr>
          <p:nvPr>
            <p:ph type="title"/>
          </p:nvPr>
        </p:nvSpPr>
        <p:spPr>
          <a:xfrm>
            <a:off x="234462" y="1051200"/>
            <a:ext cx="5705235" cy="948047"/>
          </a:xfrm>
        </p:spPr>
        <p:txBody>
          <a:bodyPr anchor="t">
            <a:normAutofit/>
          </a:bodyPr>
          <a:lstStyle/>
          <a:p>
            <a:r>
              <a:rPr lang="nl-NL" sz="3100" dirty="0">
                <a:solidFill>
                  <a:srgbClr val="E17000"/>
                </a:solidFill>
              </a:rPr>
              <a:t>Nut van Milieukwaliteit </a:t>
            </a:r>
            <a:br>
              <a:rPr lang="nl-NL" sz="3100" dirty="0">
                <a:solidFill>
                  <a:srgbClr val="E17000"/>
                </a:solidFill>
              </a:rPr>
            </a:br>
            <a:r>
              <a:rPr lang="nl-NL" sz="3100" dirty="0">
                <a:solidFill>
                  <a:srgbClr val="E17000"/>
                </a:solidFill>
              </a:rPr>
              <a:t>in de BRO</a:t>
            </a:r>
          </a:p>
        </p:txBody>
      </p:sp>
      <p:pic>
        <p:nvPicPr>
          <p:cNvPr id="8" name="Afbeelding 7" descr="Afbeelding met computer, computer, Uitvoerapparaat, tekst&#10;&#10;Automatisch gegenereerde beschrijving">
            <a:extLst>
              <a:ext uri="{FF2B5EF4-FFF2-40B4-BE49-F238E27FC236}">
                <a16:creationId xmlns:a16="http://schemas.microsoft.com/office/drawing/2014/main" id="{63112971-BF16-5E45-6CEB-7B7E2EB76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82" y="2433587"/>
            <a:ext cx="5791616" cy="2895808"/>
          </a:xfrm>
          <a:prstGeom prst="rect">
            <a:avLst/>
          </a:prstGeom>
          <a:noFill/>
        </p:spPr>
      </p:pic>
      <p:sp>
        <p:nvSpPr>
          <p:cNvPr id="5" name="Tijdelijke aanduiding voor voettekst 4">
            <a:extLst>
              <a:ext uri="{FF2B5EF4-FFF2-40B4-BE49-F238E27FC236}">
                <a16:creationId xmlns:a16="http://schemas.microsoft.com/office/drawing/2014/main" id="{C1D15AFF-CAF6-BA7C-E438-F57707A53C3E}"/>
              </a:ext>
            </a:extLst>
          </p:cNvPr>
          <p:cNvSpPr>
            <a:spLocks noGrp="1"/>
          </p:cNvSpPr>
          <p:nvPr>
            <p:ph type="ftr" sz="quarter" idx="3"/>
          </p:nvPr>
        </p:nvSpPr>
        <p:spPr>
          <a:xfrm>
            <a:off x="635000" y="6221413"/>
            <a:ext cx="5003800" cy="322075"/>
          </a:xfrm>
        </p:spPr>
        <p:txBody>
          <a:bodyPr anchor="b">
            <a:normAutofit/>
          </a:bodyPr>
          <a:lstStyle/>
          <a:p>
            <a:pPr>
              <a:spcAft>
                <a:spcPts val="600"/>
              </a:spcAft>
            </a:pPr>
            <a:r>
              <a:rPr lang="nl-NL" dirty="0"/>
              <a:t>Basispresentaties | Milieukwaliteit</a:t>
            </a:r>
            <a:endParaRPr lang="nl-NL"/>
          </a:p>
        </p:txBody>
      </p:sp>
      <p:sp>
        <p:nvSpPr>
          <p:cNvPr id="4" name="Tijdelijke aanduiding voor dianummer 3">
            <a:extLst>
              <a:ext uri="{FF2B5EF4-FFF2-40B4-BE49-F238E27FC236}">
                <a16:creationId xmlns:a16="http://schemas.microsoft.com/office/drawing/2014/main" id="{B1DC2848-C430-DD3F-3302-3136BDCCB23C}"/>
              </a:ext>
            </a:extLst>
          </p:cNvPr>
          <p:cNvSpPr>
            <a:spLocks noGrp="1"/>
          </p:cNvSpPr>
          <p:nvPr>
            <p:ph type="sldNum" sz="quarter" idx="25"/>
          </p:nvPr>
        </p:nvSpPr>
        <p:spPr>
          <a:xfrm>
            <a:off x="6553199" y="6221413"/>
            <a:ext cx="5005389" cy="322075"/>
          </a:xfrm>
        </p:spPr>
        <p:txBody>
          <a:bodyPr anchor="b">
            <a:normAutofit/>
          </a:bodyPr>
          <a:lstStyle/>
          <a:p>
            <a:pPr>
              <a:spcAft>
                <a:spcPts val="600"/>
              </a:spcAft>
            </a:pPr>
            <a:fld id="{10A0A6AF-03C5-477E-939A-E28F7E7F05EA}" type="slidenum">
              <a:rPr lang="nl-NL" smtClean="0"/>
              <a:pPr>
                <a:spcAft>
                  <a:spcPts val="600"/>
                </a:spcAft>
              </a:pPr>
              <a:t>7</a:t>
            </a:fld>
            <a:endParaRPr lang="nl-NL"/>
          </a:p>
        </p:txBody>
      </p:sp>
    </p:spTree>
    <p:extLst>
      <p:ext uri="{BB962C8B-B14F-4D97-AF65-F5344CB8AC3E}">
        <p14:creationId xmlns:p14="http://schemas.microsoft.com/office/powerpoint/2010/main" val="2023205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1A682E6-63CA-C459-B17C-B886C52B5C86}"/>
              </a:ext>
            </a:extLst>
          </p:cNvPr>
          <p:cNvSpPr>
            <a:spLocks noGrp="1"/>
          </p:cNvSpPr>
          <p:nvPr>
            <p:ph type="title"/>
          </p:nvPr>
        </p:nvSpPr>
        <p:spPr/>
        <p:txBody>
          <a:bodyPr/>
          <a:lstStyle/>
          <a:p>
            <a:r>
              <a:rPr lang="nl-NL" dirty="0"/>
              <a:t>Twee registratieobjecten</a:t>
            </a:r>
          </a:p>
        </p:txBody>
      </p:sp>
      <p:sp>
        <p:nvSpPr>
          <p:cNvPr id="4" name="Tijdelijke aanduiding voor dianummer 3">
            <a:extLst>
              <a:ext uri="{FF2B5EF4-FFF2-40B4-BE49-F238E27FC236}">
                <a16:creationId xmlns:a16="http://schemas.microsoft.com/office/drawing/2014/main" id="{39799A61-439D-21A0-889D-4D5FFC02A953}"/>
              </a:ext>
            </a:extLst>
          </p:cNvPr>
          <p:cNvSpPr>
            <a:spLocks noGrp="1"/>
          </p:cNvSpPr>
          <p:nvPr>
            <p:ph type="sldNum" sz="quarter" idx="12"/>
          </p:nvPr>
        </p:nvSpPr>
        <p:spPr/>
        <p:txBody>
          <a:bodyPr/>
          <a:lstStyle/>
          <a:p>
            <a:fld id="{10A0A6AF-03C5-477E-939A-E28F7E7F05EA}" type="slidenum">
              <a:rPr lang="nl-NL" smtClean="0"/>
              <a:pPr/>
              <a:t>8</a:t>
            </a:fld>
            <a:endParaRPr lang="nl-NL"/>
          </a:p>
        </p:txBody>
      </p:sp>
      <p:sp>
        <p:nvSpPr>
          <p:cNvPr id="5" name="Tijdelijke aanduiding voor voettekst 4">
            <a:extLst>
              <a:ext uri="{FF2B5EF4-FFF2-40B4-BE49-F238E27FC236}">
                <a16:creationId xmlns:a16="http://schemas.microsoft.com/office/drawing/2014/main" id="{73999709-E36E-F5CA-9FFB-35DD50EE362B}"/>
              </a:ext>
            </a:extLst>
          </p:cNvPr>
          <p:cNvSpPr>
            <a:spLocks noGrp="1"/>
          </p:cNvSpPr>
          <p:nvPr>
            <p:ph type="ftr" sz="quarter" idx="3"/>
          </p:nvPr>
        </p:nvSpPr>
        <p:spPr/>
        <p:txBody>
          <a:bodyPr/>
          <a:lstStyle/>
          <a:p>
            <a:r>
              <a:rPr lang="nl-NL" dirty="0"/>
              <a:t>Basispresentaties | Milieukwaliteit</a:t>
            </a:r>
          </a:p>
        </p:txBody>
      </p:sp>
      <p:pic>
        <p:nvPicPr>
          <p:cNvPr id="6" name="Afbeelding 5" descr="Afbeelding met tekst, teken&#10;&#10;Automatisch gegenereerde beschrijving">
            <a:extLst>
              <a:ext uri="{FF2B5EF4-FFF2-40B4-BE49-F238E27FC236}">
                <a16:creationId xmlns:a16="http://schemas.microsoft.com/office/drawing/2014/main" id="{95C69AF9-AD04-AA42-AC52-41E00AE8F4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09061" y="89614"/>
            <a:ext cx="1720383" cy="1720383"/>
          </a:xfrm>
          <a:prstGeom prst="rect">
            <a:avLst/>
          </a:prstGeom>
        </p:spPr>
      </p:pic>
      <p:pic>
        <p:nvPicPr>
          <p:cNvPr id="7" name="Afbeelding 6" descr="Afbeelding met tekst, teken&#10;&#10;Automatisch gegenereerde beschrijving">
            <a:extLst>
              <a:ext uri="{FF2B5EF4-FFF2-40B4-BE49-F238E27FC236}">
                <a16:creationId xmlns:a16="http://schemas.microsoft.com/office/drawing/2014/main" id="{CBF9B091-BBBD-A5CE-E6C9-1E98FDE7A2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08451" y="64561"/>
            <a:ext cx="1720384" cy="1720384"/>
          </a:xfrm>
          <a:prstGeom prst="rect">
            <a:avLst/>
          </a:prstGeom>
        </p:spPr>
      </p:pic>
      <p:sp>
        <p:nvSpPr>
          <p:cNvPr id="8" name="Tekstvak 7">
            <a:extLst>
              <a:ext uri="{FF2B5EF4-FFF2-40B4-BE49-F238E27FC236}">
                <a16:creationId xmlns:a16="http://schemas.microsoft.com/office/drawing/2014/main" id="{0B4B4E32-068E-F444-DD96-5049C9358760}"/>
              </a:ext>
            </a:extLst>
          </p:cNvPr>
          <p:cNvSpPr txBox="1"/>
          <p:nvPr/>
        </p:nvSpPr>
        <p:spPr>
          <a:xfrm>
            <a:off x="635001" y="2000560"/>
            <a:ext cx="10923588" cy="3170099"/>
          </a:xfrm>
          <a:prstGeom prst="rect">
            <a:avLst/>
          </a:prstGeom>
          <a:noFill/>
        </p:spPr>
        <p:txBody>
          <a:bodyPr wrap="square" lIns="91440" tIns="45720" rIns="91440" bIns="45720" rtlCol="0" anchor="t">
            <a:spAutoFit/>
          </a:bodyPr>
          <a:lstStyle/>
          <a:p>
            <a:r>
              <a:rPr lang="nl-NL" sz="2000" b="0" i="0" dirty="0">
                <a:solidFill>
                  <a:srgbClr val="222222"/>
                </a:solidFill>
                <a:effectLst/>
                <a:latin typeface="+mj-lt"/>
              </a:rPr>
              <a:t>Onder het domein Milieukwaliteit vallen twee registratieobjecten:</a:t>
            </a:r>
          </a:p>
          <a:p>
            <a:endParaRPr lang="nl-NL" sz="2000" dirty="0">
              <a:solidFill>
                <a:srgbClr val="222222"/>
              </a:solidFill>
              <a:latin typeface="+mj-lt"/>
            </a:endParaRPr>
          </a:p>
          <a:p>
            <a:pPr marL="342900" indent="-342900">
              <a:buFont typeface="Arial" panose="020B0604020202020204" pitchFamily="34" charset="0"/>
              <a:buChar char="•"/>
            </a:pPr>
            <a:r>
              <a:rPr lang="nl-NL" sz="2000" b="1" dirty="0">
                <a:solidFill>
                  <a:srgbClr val="222222"/>
                </a:solidFill>
                <a:latin typeface="+mj-lt"/>
              </a:rPr>
              <a:t>Milieuhygiënisch bodemonderzoek (SAD)</a:t>
            </a:r>
            <a:br>
              <a:rPr lang="nl-NL" sz="2000" dirty="0">
                <a:solidFill>
                  <a:srgbClr val="222222"/>
                </a:solidFill>
                <a:latin typeface="+mj-lt"/>
              </a:rPr>
            </a:br>
            <a:r>
              <a:rPr lang="nl-NL" sz="2000" b="0" i="0" dirty="0">
                <a:solidFill>
                  <a:srgbClr val="222222"/>
                </a:solidFill>
                <a:effectLst/>
                <a:latin typeface="+mj-lt"/>
              </a:rPr>
              <a:t>Het kwantitatieve onderzoek naar de aard en gehalten van stoffen in de bodem met als doel vast te stellen of er sprake is van bodemverontreiniging.</a:t>
            </a:r>
            <a:br>
              <a:rPr lang="nl-NL" sz="2000" dirty="0">
                <a:solidFill>
                  <a:srgbClr val="222222"/>
                </a:solidFill>
                <a:latin typeface="+mj-lt"/>
              </a:rPr>
            </a:br>
            <a:endParaRPr lang="nl-NL" sz="2000" dirty="0">
              <a:solidFill>
                <a:srgbClr val="222222"/>
              </a:solidFill>
              <a:latin typeface="+mj-lt"/>
            </a:endParaRPr>
          </a:p>
          <a:p>
            <a:pPr marL="342900" indent="-342900">
              <a:buFont typeface="Arial" panose="020B0604020202020204" pitchFamily="34" charset="0"/>
              <a:buChar char="•"/>
            </a:pPr>
            <a:r>
              <a:rPr lang="nl-NL" sz="2000" b="1" dirty="0">
                <a:solidFill>
                  <a:srgbClr val="222222"/>
                </a:solidFill>
                <a:latin typeface="+mj-lt"/>
              </a:rPr>
              <a:t>Overheidsbesluit bodemverontreiniging (SLD)</a:t>
            </a:r>
            <a:br>
              <a:rPr lang="nl-NL" sz="2000" b="1" dirty="0">
                <a:solidFill>
                  <a:srgbClr val="222222"/>
                </a:solidFill>
                <a:latin typeface="+mj-lt"/>
              </a:rPr>
            </a:br>
            <a:r>
              <a:rPr lang="nl-NL" sz="2000" b="0" i="0" dirty="0">
                <a:solidFill>
                  <a:srgbClr val="222222"/>
                </a:solidFill>
                <a:effectLst/>
                <a:latin typeface="+mj-lt"/>
              </a:rPr>
              <a:t>De wettelijke status van de </a:t>
            </a:r>
            <a:r>
              <a:rPr lang="nl-NL" sz="2000" b="0" i="0" dirty="0" err="1">
                <a:solidFill>
                  <a:srgbClr val="222222"/>
                </a:solidFill>
                <a:effectLst/>
                <a:latin typeface="+mj-lt"/>
              </a:rPr>
              <a:t>onderzoekslocatie</a:t>
            </a:r>
            <a:r>
              <a:rPr lang="nl-NL" sz="2000" b="0" i="0" dirty="0">
                <a:solidFill>
                  <a:srgbClr val="222222"/>
                </a:solidFill>
                <a:effectLst/>
                <a:latin typeface="+mj-lt"/>
              </a:rPr>
              <a:t> binnen het kader van de aanpak van bodemverontreiniging volgens de Wet bodembescherming (</a:t>
            </a:r>
            <a:r>
              <a:rPr lang="nl-NL" sz="2000" b="0" i="0" dirty="0" err="1">
                <a:solidFill>
                  <a:srgbClr val="222222"/>
                </a:solidFill>
                <a:effectLst/>
                <a:latin typeface="+mj-lt"/>
              </a:rPr>
              <a:t>Wbb</a:t>
            </a:r>
            <a:r>
              <a:rPr lang="nl-NL" sz="2000" b="0" i="0" dirty="0">
                <a:solidFill>
                  <a:srgbClr val="222222"/>
                </a:solidFill>
                <a:effectLst/>
                <a:latin typeface="+mj-lt"/>
              </a:rPr>
              <a:t>) of uitvoeren van milieubelastende activiteiten onder de Omgevingswet.</a:t>
            </a:r>
            <a:endParaRPr lang="nl-NL" sz="2000" b="1" dirty="0">
              <a:solidFill>
                <a:srgbClr val="222222"/>
              </a:solidFill>
              <a:latin typeface="+mj-lt"/>
            </a:endParaRPr>
          </a:p>
        </p:txBody>
      </p:sp>
    </p:spTree>
    <p:extLst>
      <p:ext uri="{BB962C8B-B14F-4D97-AF65-F5344CB8AC3E}">
        <p14:creationId xmlns:p14="http://schemas.microsoft.com/office/powerpoint/2010/main" val="2548240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7">
            <a:extLst>
              <a:ext uri="{FF2B5EF4-FFF2-40B4-BE49-F238E27FC236}">
                <a16:creationId xmlns:a16="http://schemas.microsoft.com/office/drawing/2014/main" id="{13E5E600-E1A4-EEB4-26CF-6721693FAF4C}"/>
              </a:ext>
            </a:extLst>
          </p:cNvPr>
          <p:cNvSpPr>
            <a:spLocks noGrp="1"/>
          </p:cNvSpPr>
          <p:nvPr>
            <p:ph sz="half" idx="1"/>
          </p:nvPr>
        </p:nvSpPr>
        <p:spPr>
          <a:xfrm>
            <a:off x="635000" y="2276475"/>
            <a:ext cx="5226050" cy="3944938"/>
          </a:xfrm>
        </p:spPr>
        <p:txBody>
          <a:bodyPr numCol="1">
            <a:normAutofit/>
          </a:bodyPr>
          <a:lstStyle/>
          <a:p>
            <a:pPr marL="342900" lvl="0" indent="-342900">
              <a:buFont typeface="Arial" panose="020B0604020202020204" pitchFamily="34" charset="0"/>
              <a:buChar char="•"/>
            </a:pPr>
            <a:r>
              <a:rPr lang="nl-NL" dirty="0"/>
              <a:t>BRO is een extra schakel in een bestaande keten van gegevensuitwisseling</a:t>
            </a:r>
          </a:p>
          <a:p>
            <a:pPr marL="342900" lvl="0" indent="-342900">
              <a:buFont typeface="Arial" panose="020B0604020202020204" pitchFamily="34" charset="0"/>
              <a:buChar char="•"/>
            </a:pPr>
            <a:br>
              <a:rPr lang="nl-NL" dirty="0"/>
            </a:br>
            <a:r>
              <a:rPr lang="nl-NL" dirty="0"/>
              <a:t>Voor de koppeling met de BRO wordt gebruik gemaakt van de Open Standaard SIKB0101</a:t>
            </a:r>
          </a:p>
        </p:txBody>
      </p:sp>
      <p:sp>
        <p:nvSpPr>
          <p:cNvPr id="3" name="Titel 2">
            <a:extLst>
              <a:ext uri="{FF2B5EF4-FFF2-40B4-BE49-F238E27FC236}">
                <a16:creationId xmlns:a16="http://schemas.microsoft.com/office/drawing/2014/main" id="{6D50356A-E412-0187-99E5-72BEFC53486D}"/>
              </a:ext>
            </a:extLst>
          </p:cNvPr>
          <p:cNvSpPr>
            <a:spLocks noGrp="1"/>
          </p:cNvSpPr>
          <p:nvPr>
            <p:ph type="title"/>
          </p:nvPr>
        </p:nvSpPr>
        <p:spPr>
          <a:xfrm>
            <a:off x="635000" y="1052513"/>
            <a:ext cx="10923588" cy="948047"/>
          </a:xfrm>
        </p:spPr>
        <p:txBody>
          <a:bodyPr anchor="t">
            <a:normAutofit/>
          </a:bodyPr>
          <a:lstStyle/>
          <a:p>
            <a:r>
              <a:rPr lang="nl-NL" dirty="0"/>
              <a:t>Uitgangspunt: gebruik maken van wat er al is</a:t>
            </a:r>
          </a:p>
        </p:txBody>
      </p:sp>
      <p:sp>
        <p:nvSpPr>
          <p:cNvPr id="4" name="Tijdelijke aanduiding voor dianummer 3">
            <a:extLst>
              <a:ext uri="{FF2B5EF4-FFF2-40B4-BE49-F238E27FC236}">
                <a16:creationId xmlns:a16="http://schemas.microsoft.com/office/drawing/2014/main" id="{3940D604-C5AA-F59B-68D5-C83CE815A2B1}"/>
              </a:ext>
            </a:extLst>
          </p:cNvPr>
          <p:cNvSpPr>
            <a:spLocks noGrp="1"/>
          </p:cNvSpPr>
          <p:nvPr>
            <p:ph type="sldNum" sz="quarter" idx="12"/>
          </p:nvPr>
        </p:nvSpPr>
        <p:spPr>
          <a:xfrm>
            <a:off x="6553199" y="6221413"/>
            <a:ext cx="5005389" cy="322075"/>
          </a:xfrm>
        </p:spPr>
        <p:txBody>
          <a:bodyPr anchor="b">
            <a:normAutofit/>
          </a:bodyPr>
          <a:lstStyle/>
          <a:p>
            <a:pPr>
              <a:spcAft>
                <a:spcPts val="600"/>
              </a:spcAft>
            </a:pPr>
            <a:fld id="{10A0A6AF-03C5-477E-939A-E28F7E7F05EA}" type="slidenum">
              <a:rPr lang="nl-NL" smtClean="0"/>
              <a:pPr>
                <a:spcAft>
                  <a:spcPts val="600"/>
                </a:spcAft>
              </a:pPr>
              <a:t>9</a:t>
            </a:fld>
            <a:endParaRPr lang="nl-NL"/>
          </a:p>
        </p:txBody>
      </p:sp>
      <p:sp>
        <p:nvSpPr>
          <p:cNvPr id="5" name="Tijdelijke aanduiding voor voettekst 4">
            <a:extLst>
              <a:ext uri="{FF2B5EF4-FFF2-40B4-BE49-F238E27FC236}">
                <a16:creationId xmlns:a16="http://schemas.microsoft.com/office/drawing/2014/main" id="{6BAB5044-4BE1-44D6-FAA5-1CF3F7E30D5C}"/>
              </a:ext>
            </a:extLst>
          </p:cNvPr>
          <p:cNvSpPr>
            <a:spLocks noGrp="1"/>
          </p:cNvSpPr>
          <p:nvPr>
            <p:ph type="ftr" sz="quarter" idx="3"/>
          </p:nvPr>
        </p:nvSpPr>
        <p:spPr>
          <a:xfrm>
            <a:off x="635000" y="6221413"/>
            <a:ext cx="5003800" cy="322075"/>
          </a:xfrm>
        </p:spPr>
        <p:txBody>
          <a:bodyPr anchor="b">
            <a:normAutofit/>
          </a:bodyPr>
          <a:lstStyle/>
          <a:p>
            <a:pPr>
              <a:spcAft>
                <a:spcPts val="600"/>
              </a:spcAft>
            </a:pPr>
            <a:r>
              <a:rPr lang="nl-NL"/>
              <a:t>Basispresentaties | Milieukwaliteit</a:t>
            </a:r>
          </a:p>
        </p:txBody>
      </p:sp>
      <p:grpSp>
        <p:nvGrpSpPr>
          <p:cNvPr id="2" name="Groep 1">
            <a:extLst>
              <a:ext uri="{FF2B5EF4-FFF2-40B4-BE49-F238E27FC236}">
                <a16:creationId xmlns:a16="http://schemas.microsoft.com/office/drawing/2014/main" id="{02DE4C3B-AD1C-B5F3-6F8E-55CC63FD2390}"/>
              </a:ext>
            </a:extLst>
          </p:cNvPr>
          <p:cNvGrpSpPr/>
          <p:nvPr/>
        </p:nvGrpSpPr>
        <p:grpSpPr>
          <a:xfrm>
            <a:off x="5638800" y="2276476"/>
            <a:ext cx="5918399" cy="3120014"/>
            <a:chOff x="1226564" y="1076024"/>
            <a:chExt cx="9781404" cy="4727217"/>
          </a:xfrm>
        </p:grpSpPr>
        <p:pic>
          <p:nvPicPr>
            <p:cNvPr id="7" name="Afbeelding 6" descr="Afbeelding met tekst, schermopname, lijn, Lettertype&#10;&#10;Automatisch gegenereerde beschrijving">
              <a:extLst>
                <a:ext uri="{FF2B5EF4-FFF2-40B4-BE49-F238E27FC236}">
                  <a16:creationId xmlns:a16="http://schemas.microsoft.com/office/drawing/2014/main" id="{7B061E85-A3D5-BAF4-B6B7-3871EDA341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564" y="1076024"/>
              <a:ext cx="9781404" cy="4727217"/>
            </a:xfrm>
            <a:prstGeom prst="rect">
              <a:avLst/>
            </a:prstGeom>
          </p:spPr>
        </p:pic>
        <p:sp>
          <p:nvSpPr>
            <p:cNvPr id="8" name="Gelijkbenige driehoek 7">
              <a:extLst>
                <a:ext uri="{FF2B5EF4-FFF2-40B4-BE49-F238E27FC236}">
                  <a16:creationId xmlns:a16="http://schemas.microsoft.com/office/drawing/2014/main" id="{4571882B-CAF1-7826-EF40-34D690D8193D}"/>
                </a:ext>
              </a:extLst>
            </p:cNvPr>
            <p:cNvSpPr/>
            <p:nvPr/>
          </p:nvSpPr>
          <p:spPr>
            <a:xfrm rot="15155081">
              <a:off x="3238886" y="2942085"/>
              <a:ext cx="155556" cy="130955"/>
            </a:xfrm>
            <a:prstGeom prst="triangl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7E36A6FE-DEDA-1499-503F-632ABAC4D090}"/>
                </a:ext>
              </a:extLst>
            </p:cNvPr>
            <p:cNvSpPr/>
            <p:nvPr/>
          </p:nvSpPr>
          <p:spPr>
            <a:xfrm rot="15978627">
              <a:off x="4209993" y="1616558"/>
              <a:ext cx="155556" cy="130955"/>
            </a:xfrm>
            <a:prstGeom prst="triangl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Gelijkbenige driehoek 10">
              <a:extLst>
                <a:ext uri="{FF2B5EF4-FFF2-40B4-BE49-F238E27FC236}">
                  <a16:creationId xmlns:a16="http://schemas.microsoft.com/office/drawing/2014/main" id="{2FB47D02-C4DE-A09D-5F04-1FE2BDCBF8C5}"/>
                </a:ext>
              </a:extLst>
            </p:cNvPr>
            <p:cNvSpPr/>
            <p:nvPr/>
          </p:nvSpPr>
          <p:spPr>
            <a:xfrm rot="18074362">
              <a:off x="6589340" y="2843652"/>
              <a:ext cx="155556" cy="130955"/>
            </a:xfrm>
            <a:prstGeom prst="triangl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2" name="Rechte verbindingslijn 11">
              <a:extLst>
                <a:ext uri="{FF2B5EF4-FFF2-40B4-BE49-F238E27FC236}">
                  <a16:creationId xmlns:a16="http://schemas.microsoft.com/office/drawing/2014/main" id="{3F00431E-7120-A6F6-DC35-078531EC7684}"/>
                </a:ext>
              </a:extLst>
            </p:cNvPr>
            <p:cNvCxnSpPr/>
            <p:nvPr/>
          </p:nvCxnSpPr>
          <p:spPr>
            <a:xfrm>
              <a:off x="6889898" y="2251892"/>
              <a:ext cx="1743739" cy="1501401"/>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13" name="Gelijkbenige driehoek 12">
              <a:extLst>
                <a:ext uri="{FF2B5EF4-FFF2-40B4-BE49-F238E27FC236}">
                  <a16:creationId xmlns:a16="http://schemas.microsoft.com/office/drawing/2014/main" id="{65B779F6-7BD7-E773-7D4E-9F42E464459D}"/>
                </a:ext>
              </a:extLst>
            </p:cNvPr>
            <p:cNvSpPr/>
            <p:nvPr/>
          </p:nvSpPr>
          <p:spPr>
            <a:xfrm rot="19029489">
              <a:off x="6854652" y="2232558"/>
              <a:ext cx="155556" cy="130955"/>
            </a:xfrm>
            <a:prstGeom prst="triangl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Gelijkbenige driehoek 13">
              <a:extLst>
                <a:ext uri="{FF2B5EF4-FFF2-40B4-BE49-F238E27FC236}">
                  <a16:creationId xmlns:a16="http://schemas.microsoft.com/office/drawing/2014/main" id="{7FF36389-4499-6B80-2DC7-0C52E5E1B99D}"/>
                </a:ext>
              </a:extLst>
            </p:cNvPr>
            <p:cNvSpPr/>
            <p:nvPr/>
          </p:nvSpPr>
          <p:spPr>
            <a:xfrm rot="15529279">
              <a:off x="8572348" y="3742570"/>
              <a:ext cx="155556" cy="130955"/>
            </a:xfrm>
            <a:prstGeom prst="triangl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717111659"/>
      </p:ext>
    </p:extLst>
  </p:cSld>
  <p:clrMapOvr>
    <a:masterClrMapping/>
  </p:clrMapOvr>
</p:sld>
</file>

<file path=ppt/theme/theme1.xml><?xml version="1.0" encoding="utf-8"?>
<a:theme xmlns:a="http://schemas.openxmlformats.org/drawingml/2006/main" name="VRO - Nederlands - Oranje">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2.xml><?xml version="1.0" encoding="utf-8"?>
<a:theme xmlns:a="http://schemas.openxmlformats.org/drawingml/2006/main" name="VRO - Nederlands - Mintgroen">
  <a:themeElements>
    <a:clrScheme name="Rijks Mintgroen">
      <a:dk1>
        <a:srgbClr val="000000"/>
      </a:dk1>
      <a:lt1>
        <a:srgbClr val="FFFFFF"/>
      </a:lt1>
      <a:dk2>
        <a:srgbClr val="75D1B5"/>
      </a:dk2>
      <a:lt2>
        <a:srgbClr val="D6F1E8"/>
      </a:lt2>
      <a:accent1>
        <a:srgbClr val="38870D"/>
      </a:accent1>
      <a:accent2>
        <a:srgbClr val="F9E11E"/>
      </a:accent2>
      <a:accent3>
        <a:srgbClr val="42145F"/>
      </a:accent3>
      <a:accent4>
        <a:srgbClr val="00689A"/>
      </a:accent4>
      <a:accent5>
        <a:srgbClr val="663227"/>
      </a:accent5>
      <a:accent6>
        <a:srgbClr val="A90061"/>
      </a:accent6>
      <a:hlink>
        <a:srgbClr val="38870D"/>
      </a:hlink>
      <a:folHlink>
        <a:srgbClr val="E0EDDB"/>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Presentatie48" id="{A8095B55-B3C1-5946-BE88-9A370BA62730}" vid="{99C96B25-AAF6-5346-927E-8E5FFB74CB78}"/>
    </a:ext>
  </a:extLst>
</a:theme>
</file>

<file path=ppt/theme/theme3.xml><?xml version="1.0" encoding="utf-8"?>
<a:theme xmlns:a="http://schemas.openxmlformats.org/drawingml/2006/main" name="VRO - Engels - Oranje">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4.xml><?xml version="1.0" encoding="utf-8"?>
<a:theme xmlns:a="http://schemas.openxmlformats.org/drawingml/2006/main" name="VRO - Engels - Mintgroen">
  <a:themeElements>
    <a:clrScheme name="Rijks Mintgroen">
      <a:dk1>
        <a:srgbClr val="000000"/>
      </a:dk1>
      <a:lt1>
        <a:srgbClr val="FFFFFF"/>
      </a:lt1>
      <a:dk2>
        <a:srgbClr val="75D1B5"/>
      </a:dk2>
      <a:lt2>
        <a:srgbClr val="D6F1E8"/>
      </a:lt2>
      <a:accent1>
        <a:srgbClr val="38870D"/>
      </a:accent1>
      <a:accent2>
        <a:srgbClr val="F9E11E"/>
      </a:accent2>
      <a:accent3>
        <a:srgbClr val="42145F"/>
      </a:accent3>
      <a:accent4>
        <a:srgbClr val="00689A"/>
      </a:accent4>
      <a:accent5>
        <a:srgbClr val="663227"/>
      </a:accent5>
      <a:accent6>
        <a:srgbClr val="A90061"/>
      </a:accent6>
      <a:hlink>
        <a:srgbClr val="38870D"/>
      </a:hlink>
      <a:folHlink>
        <a:srgbClr val="E0EDDB"/>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Presentatie48" id="{A8095B55-B3C1-5946-BE88-9A370BA62730}" vid="{99C96B25-AAF6-5346-927E-8E5FFB74CB78}"/>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BZK Presentatie - P-Direkt</Template>
  <TotalTime>0</TotalTime>
  <Words>2143</Words>
  <Application>Microsoft Office PowerPoint</Application>
  <PresentationFormat>Breedbeeld</PresentationFormat>
  <Paragraphs>174</Paragraphs>
  <Slides>18</Slides>
  <Notes>8</Notes>
  <HiddenSlides>0</HiddenSlides>
  <MMClips>0</MMClips>
  <ScaleCrop>false</ScaleCrop>
  <HeadingPairs>
    <vt:vector size="6" baseType="variant">
      <vt:variant>
        <vt:lpstr>Gebruikte lettertypen</vt:lpstr>
      </vt:variant>
      <vt:variant>
        <vt:i4>6</vt:i4>
      </vt:variant>
      <vt:variant>
        <vt:lpstr>Thema</vt:lpstr>
      </vt:variant>
      <vt:variant>
        <vt:i4>4</vt:i4>
      </vt:variant>
      <vt:variant>
        <vt:lpstr>Diatitels</vt:lpstr>
      </vt:variant>
      <vt:variant>
        <vt:i4>18</vt:i4>
      </vt:variant>
    </vt:vector>
  </HeadingPairs>
  <TitlesOfParts>
    <vt:vector size="28" baseType="lpstr">
      <vt:lpstr>Arial</vt:lpstr>
      <vt:lpstr>Calibri</vt:lpstr>
      <vt:lpstr>Helvetica Neue</vt:lpstr>
      <vt:lpstr>RO Sans</vt:lpstr>
      <vt:lpstr>Verdana</vt:lpstr>
      <vt:lpstr>Wingdings</vt:lpstr>
      <vt:lpstr>VRO - Nederlands - Oranje</vt:lpstr>
      <vt:lpstr>VRO - Nederlands - Mintgroen</vt:lpstr>
      <vt:lpstr>VRO - Engels - Oranje</vt:lpstr>
      <vt:lpstr>VRO - Engels - Mintgroen</vt:lpstr>
      <vt:lpstr>BRO Basispresentaties  Milieukwaliteit</vt:lpstr>
      <vt:lpstr>Milieukwaliteit in de BRO</vt:lpstr>
      <vt:lpstr>Milieukwaliteit in de BRO</vt:lpstr>
      <vt:lpstr>PowerPoint-presentatie</vt:lpstr>
      <vt:lpstr>Wat is Milieukwaliteit in de BRO?</vt:lpstr>
      <vt:lpstr>Waarom Milieukwaliteit in de BRO?</vt:lpstr>
      <vt:lpstr>Nut van Milieukwaliteit  in de BRO</vt:lpstr>
      <vt:lpstr>Twee registratieobjecten</vt:lpstr>
      <vt:lpstr>Uitgangspunt: gebruik maken van wat er al is</vt:lpstr>
      <vt:lpstr>Uitgangspunt: gebruik maken van wat er al is</vt:lpstr>
      <vt:lpstr>Plichten</vt:lpstr>
      <vt:lpstr>Verschil IMBRO/A en IMBRO </vt:lpstr>
      <vt:lpstr>Planning</vt:lpstr>
      <vt:lpstr>Praktijkvoorbeeld Circulaire Grondstromen</vt:lpstr>
      <vt:lpstr>Implementatie: ondersteuning ministerie</vt:lpstr>
      <vt:lpstr>Implementatie: stappen voor bronhouders</vt:lpstr>
      <vt:lpstr>Voorbereiding op Milieukwaliteit in de BRO</vt:lpstr>
      <vt:lpstr>Waar vind je informatie over Milieukwaliteit?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2024-08-20T13:34:11Z</dcterms:created>
  <dcterms:modified xsi:type="dcterms:W3CDTF">2024-10-13T08:55:25Z</dcterms:modified>
  <cp:category/>
</cp:coreProperties>
</file>