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834" r:id="rId5"/>
    <p:sldId id="846" r:id="rId6"/>
    <p:sldId id="856" r:id="rId7"/>
    <p:sldId id="847" r:id="rId8"/>
    <p:sldId id="835" r:id="rId9"/>
    <p:sldId id="840" r:id="rId10"/>
    <p:sldId id="836" r:id="rId11"/>
    <p:sldId id="841" r:id="rId12"/>
    <p:sldId id="842" r:id="rId13"/>
    <p:sldId id="844" r:id="rId14"/>
    <p:sldId id="853" r:id="rId15"/>
    <p:sldId id="848" r:id="rId16"/>
    <p:sldId id="845" r:id="rId17"/>
    <p:sldId id="850" r:id="rId18"/>
    <p:sldId id="851" r:id="rId19"/>
    <p:sldId id="897" r:id="rId20"/>
    <p:sldId id="885" r:id="rId21"/>
    <p:sldId id="854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D8A70-4A39-4338-AA56-5BB43B67AD5A}" v="2" dt="2020-07-08T15:18:37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330" autoAdjust="0"/>
  </p:normalViewPr>
  <p:slideViewPr>
    <p:cSldViewPr snapToGrid="0">
      <p:cViewPr varScale="1">
        <p:scale>
          <a:sx n="58" d="100"/>
          <a:sy n="58" d="100"/>
        </p:scale>
        <p:origin x="11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D9D0A-A9D0-4075-9D67-2199529BD20B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C6158-B9E1-46B9-AEE5-101E43371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50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9213" y="725488"/>
            <a:ext cx="6435725" cy="36210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85AC7-D60F-4D17-803B-34D3B8D1E568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032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9213" y="725488"/>
            <a:ext cx="6435725" cy="36210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85AC7-D60F-4D17-803B-34D3B8D1E568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469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664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110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535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74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26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9213" y="725488"/>
            <a:ext cx="6435725" cy="36210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285AC7-D60F-4D17-803B-34D3B8D1E568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682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2011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42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936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139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060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6C6158-B9E1-46B9-AEE5-101E43371B1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9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29653" y="0"/>
            <a:ext cx="6108700" cy="6858000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16184" y="2878137"/>
            <a:ext cx="4798483" cy="857251"/>
          </a:xfrm>
        </p:spPr>
        <p:txBody>
          <a:bodyPr/>
          <a:lstStyle>
            <a:lvl1pPr defTabSz="810664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16184" y="3778251"/>
            <a:ext cx="4798483" cy="1752600"/>
          </a:xfrm>
        </p:spPr>
        <p:txBody>
          <a:bodyPr/>
          <a:lstStyle>
            <a:lvl1pPr marL="0" indent="2117" defTabSz="810664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  <a:endParaRPr lang="en-GB"/>
          </a:p>
        </p:txBody>
      </p:sp>
      <p:pic>
        <p:nvPicPr>
          <p:cNvPr id="10246" name="Picture 6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2" cstate="print"/>
          <a:srcRect l="46451" r="45684" b="20656"/>
          <a:stretch>
            <a:fillRect/>
          </a:stretch>
        </p:blipFill>
        <p:spPr bwMode="auto">
          <a:xfrm>
            <a:off x="5683251" y="1"/>
            <a:ext cx="892803" cy="147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71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169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23351" y="1341438"/>
            <a:ext cx="2800349" cy="48656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2300" y="1341438"/>
            <a:ext cx="8197851" cy="4865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805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417" y="1341439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22302" y="2068514"/>
            <a:ext cx="5499100" cy="41386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6324602" y="2068514"/>
            <a:ext cx="5499100" cy="4138612"/>
          </a:xfrm>
        </p:spPr>
        <p:txBody>
          <a:bodyPr/>
          <a:lstStyle/>
          <a:p>
            <a:r>
              <a:rPr lang="nl-NL"/>
              <a:t>Klik op het pictogram als u een illustratie wilt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622300" y="6611938"/>
            <a:ext cx="2540000" cy="119063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568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89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710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2302" y="2068514"/>
            <a:ext cx="5499100" cy="4138612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24602" y="2068514"/>
            <a:ext cx="5499100" cy="4138612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39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2060848"/>
            <a:ext cx="5386917" cy="639763"/>
          </a:xfrm>
        </p:spPr>
        <p:txBody>
          <a:bodyPr anchor="t" anchorCtr="0"/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852936"/>
            <a:ext cx="5386917" cy="3273227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9" y="2060848"/>
            <a:ext cx="5389033" cy="639763"/>
          </a:xfrm>
        </p:spPr>
        <p:txBody>
          <a:bodyPr anchor="t" anchorCtr="0"/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9" y="2852936"/>
            <a:ext cx="5389033" cy="3273227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22302" y="1340768"/>
            <a:ext cx="11042319" cy="4921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4993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76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033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419" y="1341440"/>
            <a:ext cx="4011084" cy="719137"/>
          </a:xfrm>
        </p:spPr>
        <p:txBody>
          <a:bodyPr anchor="t" anchorCtr="0"/>
          <a:lstStyle>
            <a:lvl1pPr algn="l">
              <a:defRPr sz="2667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1341439"/>
            <a:ext cx="6815667" cy="478472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2" y="2204865"/>
            <a:ext cx="4011084" cy="39212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1341438"/>
            <a:ext cx="7315200" cy="3386137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70" y="6525344"/>
            <a:ext cx="4129783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592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"/>
            <a:ext cx="12192000" cy="1011239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sz="24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50000"/>
            <a:ext cx="12192000" cy="508000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 sz="24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340768"/>
            <a:ext cx="1120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2068514"/>
            <a:ext cx="11201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300" y="6611938"/>
            <a:ext cx="25400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A7767DB5-9DBB-4547-9226-1DA966EC908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85869" y="6501343"/>
            <a:ext cx="2010833" cy="22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26 september 2019</a:t>
            </a:r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4" cstate="print"/>
          <a:srcRect l="46451" t="15443" r="46289" b="20656"/>
          <a:stretch>
            <a:fillRect/>
          </a:stretch>
        </p:blipFill>
        <p:spPr bwMode="auto">
          <a:xfrm>
            <a:off x="5835651" y="1"/>
            <a:ext cx="524933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07969" y="6525344"/>
            <a:ext cx="3648405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10664" eaLnBrk="0" hangingPunct="0">
              <a:defRPr sz="1333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128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CC003D"/>
          </a:solidFill>
          <a:latin typeface="Verdana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basisregistratieondergrond.nl/servicepagin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372A20E-E59F-4F0B-94A0-186F00764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34" y="1"/>
            <a:ext cx="6318939" cy="6857999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88021" y="1988840"/>
            <a:ext cx="5952656" cy="436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608013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9pPr>
          </a:lstStyle>
          <a:p>
            <a:pPr defTabSz="810664"/>
            <a:r>
              <a:rPr lang="nl-NL" sz="4267" b="1" dirty="0">
                <a:solidFill>
                  <a:srgbClr val="FFFFFF"/>
                </a:solidFill>
                <a:latin typeface="Verdana"/>
              </a:rPr>
              <a:t>BRO</a:t>
            </a:r>
          </a:p>
          <a:p>
            <a:pPr defTabSz="810664"/>
            <a:r>
              <a:rPr lang="nl-NL" sz="3200" dirty="0">
                <a:solidFill>
                  <a:srgbClr val="FFFFFF"/>
                </a:solidFill>
                <a:latin typeface="Verdana"/>
              </a:rPr>
              <a:t>Basisregistratie Ondergrond</a:t>
            </a:r>
          </a:p>
          <a:p>
            <a:pPr defTabSz="810664"/>
            <a:endParaRPr lang="nl-NL" sz="3200" b="1" dirty="0">
              <a:solidFill>
                <a:srgbClr val="FFFFFF"/>
              </a:solidFill>
              <a:highlight>
                <a:srgbClr val="FFFF00"/>
              </a:highlight>
              <a:latin typeface="Verdana"/>
            </a:endParaRPr>
          </a:p>
          <a:p>
            <a:pPr defTabSz="810664"/>
            <a:r>
              <a:rPr lang="nl-NL" sz="3467" b="1" dirty="0">
                <a:solidFill>
                  <a:srgbClr val="FFFFFF"/>
                </a:solidFill>
                <a:latin typeface="Verdana"/>
              </a:rPr>
              <a:t>Sprintreview Mijnbouw</a:t>
            </a:r>
          </a:p>
          <a:p>
            <a:pPr defTabSz="810664"/>
            <a:r>
              <a:rPr lang="nl-NL" sz="3467" b="1" dirty="0">
                <a:solidFill>
                  <a:srgbClr val="000000"/>
                </a:solidFill>
                <a:latin typeface="Verdana"/>
              </a:rPr>
              <a:t> </a:t>
            </a:r>
            <a:endParaRPr lang="en-US" sz="1600" dirty="0">
              <a:solidFill>
                <a:srgbClr val="000000"/>
              </a:solidFill>
              <a:latin typeface="Verdana"/>
            </a:endParaRPr>
          </a:p>
          <a:p>
            <a:pPr defTabSz="810664"/>
            <a:endParaRPr lang="nl-NL" sz="2133" dirty="0">
              <a:solidFill>
                <a:srgbClr val="FFFFFF"/>
              </a:solidFill>
              <a:latin typeface="Verdana"/>
            </a:endParaRPr>
          </a:p>
          <a:p>
            <a:pPr defTabSz="810664"/>
            <a:endParaRPr lang="nl-NL" sz="2133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76059" y="740702"/>
            <a:ext cx="4320475" cy="480053"/>
          </a:xfrm>
          <a:prstGeom prst="rect">
            <a:avLst/>
          </a:prstGeom>
          <a:solidFill>
            <a:srgbClr val="007BC7"/>
          </a:solidFill>
          <a:ln w="9525" cap="flat" cmpd="sng" algn="ctr">
            <a:solidFill>
              <a:srgbClr val="007BC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000000"/>
              </a:solidFill>
              <a:latin typeface="Times New Roman" charset="0"/>
            </a:endParaRPr>
          </a:p>
        </p:txBody>
      </p:sp>
      <p:pic>
        <p:nvPicPr>
          <p:cNvPr id="3074" name="Picture 2" descr="https://ardis.nl/files/klantlogos/vaande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6" t="15975" r="38085"/>
          <a:stretch/>
        </p:blipFill>
        <p:spPr bwMode="auto">
          <a:xfrm>
            <a:off x="5691982" y="0"/>
            <a:ext cx="788061" cy="15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voettekst 5"/>
          <p:cNvSpPr txBox="1">
            <a:spLocks/>
          </p:cNvSpPr>
          <p:nvPr/>
        </p:nvSpPr>
        <p:spPr>
          <a:xfrm>
            <a:off x="6672064" y="836712"/>
            <a:ext cx="5376597" cy="384043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1219170"/>
            <a:r>
              <a:rPr lang="nl-NL" sz="1600" dirty="0">
                <a:solidFill>
                  <a:srgbClr val="FFFFFF"/>
                </a:solidFill>
              </a:rPr>
              <a:t>Ministerie van Binnenlandse Zaken en Koninkrijksrelaties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FB435-61D6-41CD-9C06-00965A6B006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716186" y="6515101"/>
            <a:ext cx="5242983" cy="20955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latin typeface="Verdana"/>
              </a:rPr>
              <a:t>2 juli 2020</a:t>
            </a:r>
            <a:endParaRPr lang="nl-NL" dirty="0">
              <a:solidFill>
                <a:srgbClr val="FF0000"/>
              </a:solidFill>
              <a:latin typeface="Verdana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986B4F3-028A-4C88-A8BD-4FD39D385F8E}"/>
              </a:ext>
            </a:extLst>
          </p:cNvPr>
          <p:cNvSpPr/>
          <p:nvPr/>
        </p:nvSpPr>
        <p:spPr>
          <a:xfrm>
            <a:off x="6192005" y="513639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i="1">
                <a:solidFill>
                  <a:schemeClr val="accent4"/>
                </a:solidFill>
              </a:rPr>
              <a:t>In de kleur blauw zijn opmerkingen uit de sessie toegevoegd. Op slide 16 en 17 staan de acties en de vraag en antwoorden van de sprintreview van 2 juli 2020 van 15:15 – 16:15u</a:t>
            </a:r>
          </a:p>
        </p:txBody>
      </p:sp>
    </p:spTree>
    <p:extLst>
      <p:ext uri="{BB962C8B-B14F-4D97-AF65-F5344CB8AC3E}">
        <p14:creationId xmlns:p14="http://schemas.microsoft.com/office/powerpoint/2010/main" val="1588194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3EB18-9652-4658-AAFE-A0213AFBC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8724" y="2774730"/>
            <a:ext cx="6974976" cy="4138612"/>
          </a:xfrm>
        </p:spPr>
        <p:txBody>
          <a:bodyPr/>
          <a:lstStyle/>
          <a:p>
            <a:r>
              <a:rPr lang="nl-NL" sz="1800" dirty="0"/>
              <a:t>Type: zout, steenkool, aardwarmte, koolwaterstof, opslag.</a:t>
            </a:r>
          </a:p>
          <a:p>
            <a:r>
              <a:rPr lang="nl-NL" sz="1800" dirty="0"/>
              <a:t>Wettelijke Status: in gebruik, buiten gebruik.</a:t>
            </a:r>
          </a:p>
          <a:p>
            <a:r>
              <a:rPr lang="nl-NL" sz="1800" dirty="0"/>
              <a:t>Vorm boortraject: Verticaal, Horizontaal, Gedevieerd.</a:t>
            </a:r>
          </a:p>
          <a:p>
            <a:r>
              <a:rPr lang="nl-NL" sz="1800" dirty="0"/>
              <a:t>Resultaat: De aangetroffen delfstof ergens in het traject van het boorgat</a:t>
            </a:r>
          </a:p>
          <a:p>
            <a:r>
              <a:rPr lang="nl-NL" sz="1800" dirty="0"/>
              <a:t>Veldcode: de code van het gas/olie veld dat gevonden is met de boring.</a:t>
            </a:r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7065BDD-1135-4869-AFA7-36C01A2B995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2300" y="2774730"/>
            <a:ext cx="3542872" cy="148195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D0E63D66-2E2B-40A4-ABA7-DFBDEB56C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550975"/>
            <a:ext cx="11201400" cy="49212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nl-NL" dirty="0"/>
              <a:t>Mijnbouwconstructie - Boorgat</a:t>
            </a:r>
            <a:br>
              <a:rPr lang="nl-NL" dirty="0"/>
            </a:br>
            <a:r>
              <a:rPr lang="nl-NL" dirty="0"/>
              <a:t>Ter discussie: gegevens opnemen in de BRO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EDC9E10-3045-4750-9833-5012AEC85511}"/>
              </a:ext>
            </a:extLst>
          </p:cNvPr>
          <p:cNvSpPr/>
          <p:nvPr/>
        </p:nvSpPr>
        <p:spPr>
          <a:xfrm>
            <a:off x="622300" y="5581457"/>
            <a:ext cx="10940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>
                <a:solidFill>
                  <a:srgbClr val="0070C0"/>
                </a:solidFill>
              </a:rPr>
              <a:t>Aanvulling tijdens de sessie: De aanwezigen van de review zijn akkoord met dit voorstel met als aandachtspunt om de wensen nog expliciet bij de gebruiker op te toetsen. </a:t>
            </a:r>
          </a:p>
        </p:txBody>
      </p:sp>
    </p:spTree>
    <p:extLst>
      <p:ext uri="{BB962C8B-B14F-4D97-AF65-F5344CB8AC3E}">
        <p14:creationId xmlns:p14="http://schemas.microsoft.com/office/powerpoint/2010/main" val="2325918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3EB18-9652-4658-AAFE-A0213AFBC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300" y="2719388"/>
            <a:ext cx="6974976" cy="4138612"/>
          </a:xfrm>
        </p:spPr>
        <p:txBody>
          <a:bodyPr/>
          <a:lstStyle/>
          <a:p>
            <a:r>
              <a:rPr lang="nl-NL" sz="1800" dirty="0"/>
              <a:t>Eigenaar – Beheerder</a:t>
            </a:r>
          </a:p>
          <a:p>
            <a:r>
              <a:rPr lang="nl-NL" sz="1800" dirty="0"/>
              <a:t>Waterdiepte </a:t>
            </a:r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E63D66-2E2B-40A4-ABA7-DFBDEB56C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550975"/>
            <a:ext cx="11201400" cy="49212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nl-NL" dirty="0"/>
              <a:t>Mijnbouwconstructie - Boorgat</a:t>
            </a:r>
            <a:br>
              <a:rPr lang="nl-NL" dirty="0"/>
            </a:br>
            <a:r>
              <a:rPr lang="nl-NL" dirty="0"/>
              <a:t>Nog uit te zoeken gegevens</a:t>
            </a:r>
          </a:p>
        </p:txBody>
      </p:sp>
    </p:spTree>
    <p:extLst>
      <p:ext uri="{BB962C8B-B14F-4D97-AF65-F5344CB8AC3E}">
        <p14:creationId xmlns:p14="http://schemas.microsoft.com/office/powerpoint/2010/main" val="3353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372A20E-E59F-4F0B-94A0-186F00764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34" y="1"/>
            <a:ext cx="6318939" cy="6857999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88021" y="1988840"/>
            <a:ext cx="5952656" cy="436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608013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9pPr>
          </a:lstStyle>
          <a:p>
            <a:pPr defTabSz="810664"/>
            <a:r>
              <a:rPr lang="nl-NL" sz="4267" b="1" dirty="0">
                <a:solidFill>
                  <a:srgbClr val="FFFFFF"/>
                </a:solidFill>
                <a:latin typeface="Verdana"/>
              </a:rPr>
              <a:t>BRO</a:t>
            </a:r>
          </a:p>
          <a:p>
            <a:pPr defTabSz="810664"/>
            <a:r>
              <a:rPr lang="nl-NL" sz="3200" dirty="0">
                <a:solidFill>
                  <a:srgbClr val="FFFFFF"/>
                </a:solidFill>
                <a:latin typeface="Verdana"/>
              </a:rPr>
              <a:t>Basisregistratie Ondergrond</a:t>
            </a:r>
          </a:p>
          <a:p>
            <a:pPr defTabSz="810664"/>
            <a:endParaRPr lang="nl-NL" sz="3200" b="1" dirty="0">
              <a:solidFill>
                <a:srgbClr val="FFFFFF"/>
              </a:solidFill>
              <a:highlight>
                <a:srgbClr val="FFFF00"/>
              </a:highlight>
              <a:latin typeface="Verdana"/>
            </a:endParaRPr>
          </a:p>
          <a:p>
            <a:pPr defTabSz="810664"/>
            <a:r>
              <a:rPr lang="nl-NL" sz="3467" b="1" dirty="0">
                <a:solidFill>
                  <a:srgbClr val="FFFFFF"/>
                </a:solidFill>
                <a:latin typeface="Verdana"/>
              </a:rPr>
              <a:t>Boortraject vervolg</a:t>
            </a:r>
          </a:p>
          <a:p>
            <a:pPr defTabSz="810664"/>
            <a:r>
              <a:rPr lang="nl-NL" sz="3467" b="1" dirty="0">
                <a:solidFill>
                  <a:srgbClr val="000000"/>
                </a:solidFill>
                <a:latin typeface="Verdana"/>
              </a:rPr>
              <a:t> </a:t>
            </a:r>
            <a:endParaRPr lang="en-US" sz="1600" dirty="0">
              <a:solidFill>
                <a:srgbClr val="000000"/>
              </a:solidFill>
              <a:latin typeface="Verdana"/>
            </a:endParaRPr>
          </a:p>
          <a:p>
            <a:pPr defTabSz="810664"/>
            <a:endParaRPr lang="nl-NL" sz="2133" dirty="0">
              <a:solidFill>
                <a:srgbClr val="FFFFFF"/>
              </a:solidFill>
              <a:latin typeface="Verdana"/>
            </a:endParaRPr>
          </a:p>
          <a:p>
            <a:pPr defTabSz="810664"/>
            <a:endParaRPr lang="nl-NL" sz="2133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76059" y="740702"/>
            <a:ext cx="4320475" cy="480053"/>
          </a:xfrm>
          <a:prstGeom prst="rect">
            <a:avLst/>
          </a:prstGeom>
          <a:solidFill>
            <a:srgbClr val="007BC7"/>
          </a:solidFill>
          <a:ln w="9525" cap="flat" cmpd="sng" algn="ctr">
            <a:solidFill>
              <a:srgbClr val="007BC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000000"/>
              </a:solidFill>
              <a:latin typeface="Times New Roman" charset="0"/>
            </a:endParaRPr>
          </a:p>
        </p:txBody>
      </p:sp>
      <p:pic>
        <p:nvPicPr>
          <p:cNvPr id="3074" name="Picture 2" descr="https://ardis.nl/files/klantlogos/vaande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6" t="15975" r="38085"/>
          <a:stretch/>
        </p:blipFill>
        <p:spPr bwMode="auto">
          <a:xfrm>
            <a:off x="5691982" y="0"/>
            <a:ext cx="788061" cy="15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voettekst 5"/>
          <p:cNvSpPr txBox="1">
            <a:spLocks/>
          </p:cNvSpPr>
          <p:nvPr/>
        </p:nvSpPr>
        <p:spPr>
          <a:xfrm>
            <a:off x="6672064" y="836712"/>
            <a:ext cx="5376597" cy="384043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1219170"/>
            <a:r>
              <a:rPr lang="nl-NL" sz="1600" dirty="0">
                <a:solidFill>
                  <a:srgbClr val="FFFFFF"/>
                </a:solidFill>
              </a:rPr>
              <a:t>Ministerie van Binnenlandse Zaken en Koninkrijksrelaties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FB435-61D6-41CD-9C06-00965A6B006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716186" y="6515101"/>
            <a:ext cx="5242983" cy="20955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latin typeface="Verdana"/>
              </a:rPr>
              <a:t>2 juli 2020</a:t>
            </a:r>
            <a:endParaRPr lang="nl-NL" dirty="0">
              <a:solidFill>
                <a:srgbClr val="FF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2999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5DAE-32A1-4796-85BB-938BC9A0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Boortraject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5F2B-17C9-4E52-995E-AD979167B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Vorige keer gekeken naar wat verstaan we onder een boortraject.</a:t>
            </a:r>
          </a:p>
          <a:p>
            <a:endParaRPr lang="nl-NL" dirty="0"/>
          </a:p>
          <a:p>
            <a:r>
              <a:rPr lang="nl-NL" dirty="0"/>
              <a:t>Nu gekeken naar de data van het boortraject in de DINO database. </a:t>
            </a:r>
          </a:p>
          <a:p>
            <a:pPr marL="0" indent="0">
              <a:buNone/>
            </a:pPr>
            <a:r>
              <a:rPr lang="nl-NL" dirty="0"/>
              <a:t>	Onderscheid tussen gemeten waarden en berekende waarden.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EDD390-1C8E-46DB-AC46-246AF8466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9408" y="1832893"/>
            <a:ext cx="2334292" cy="385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1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6AE67EE-3373-4BD9-8A94-A380E6E686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4975" y="1456935"/>
            <a:ext cx="11134725" cy="4845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895DAE-32A1-4796-85BB-938BC9A0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Boortraject</a:t>
            </a:r>
          </a:p>
        </p:txBody>
      </p:sp>
    </p:spTree>
    <p:extLst>
      <p:ext uri="{BB962C8B-B14F-4D97-AF65-F5344CB8AC3E}">
        <p14:creationId xmlns:p14="http://schemas.microsoft.com/office/powerpoint/2010/main" val="4254434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B89D-E803-48E2-9D2D-67736348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Komende periode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98AD-8ABE-4646-904F-8EC2F2B9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Scope document ter review in augustus</a:t>
            </a:r>
          </a:p>
          <a:p>
            <a:r>
              <a:rPr lang="nl-NL"/>
              <a:t>Bestuurlijk </a:t>
            </a:r>
            <a:r>
              <a:rPr lang="nl-NL" dirty="0"/>
              <a:t>g</a:t>
            </a:r>
            <a:r>
              <a:rPr lang="nl-NL"/>
              <a:t>esprek </a:t>
            </a:r>
            <a:r>
              <a:rPr lang="nl-NL" dirty="0"/>
              <a:t>over mogelijkheid aanleveren gegevens zoutcavernes </a:t>
            </a:r>
            <a:r>
              <a:rPr lang="nl-NL"/>
              <a:t>met EZK</a:t>
            </a: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04460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1AA62-CA30-44F9-ACE8-BE1ACFAC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Vragen en antwoorden in de sessie: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57589B-B848-47BE-94CA-BD59F735C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1" dirty="0">
                <a:solidFill>
                  <a:srgbClr val="0070C0"/>
                </a:solidFill>
              </a:rPr>
              <a:t>TNO-</a:t>
            </a:r>
            <a:r>
              <a:rPr lang="en-GB" sz="1600" b="1" dirty="0" err="1">
                <a:solidFill>
                  <a:srgbClr val="0070C0"/>
                </a:solidFill>
              </a:rPr>
              <a:t>afdeling</a:t>
            </a:r>
            <a:r>
              <a:rPr lang="en-GB" sz="1600" b="1" dirty="0">
                <a:solidFill>
                  <a:srgbClr val="0070C0"/>
                </a:solidFill>
              </a:rPr>
              <a:t> GD&amp;IT</a:t>
            </a:r>
            <a:r>
              <a:rPr lang="en-GB" sz="1600" b="1">
                <a:solidFill>
                  <a:srgbClr val="0070C0"/>
                </a:solidFill>
              </a:rPr>
              <a:t>: </a:t>
            </a:r>
            <a:r>
              <a:rPr lang="en-GB" sz="1600" i="1">
                <a:solidFill>
                  <a:srgbClr val="0070C0"/>
                </a:solidFill>
              </a:rPr>
              <a:t>Is duidelijk wat andere standaarden zoals Inspire of OGC – muddy zegt over 3D geometrieën? </a:t>
            </a:r>
          </a:p>
          <a:p>
            <a:pPr lvl="1"/>
            <a:r>
              <a:rPr lang="en-GB" sz="1600">
                <a:solidFill>
                  <a:srgbClr val="0070C0"/>
                </a:solidFill>
              </a:rPr>
              <a:t>Antwoord: Dit wordt nog verder uitgezocht. </a:t>
            </a:r>
          </a:p>
          <a:p>
            <a:pPr marL="609585" lvl="1" indent="0">
              <a:buNone/>
            </a:pPr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b="1">
                <a:solidFill>
                  <a:srgbClr val="0070C0"/>
                </a:solidFill>
              </a:rPr>
              <a:t>Architect programma bureau BRO: </a:t>
            </a:r>
            <a:r>
              <a:rPr lang="en-GB" sz="1600" i="1">
                <a:solidFill>
                  <a:srgbClr val="0070C0"/>
                </a:solidFill>
              </a:rPr>
              <a:t>Kan er een eigen NLOG identifier in de BRO opgenomen worden? </a:t>
            </a:r>
          </a:p>
          <a:p>
            <a:pPr lvl="1"/>
            <a:r>
              <a:rPr lang="en-GB" sz="1600">
                <a:solidFill>
                  <a:srgbClr val="0070C0"/>
                </a:solidFill>
              </a:rPr>
              <a:t>Antwoord: De code naam van de boring op NLOG is in ieder geval uniek. Hoe de koppeling tot stand te brengen is ook nog een uitzoekpunt. </a:t>
            </a:r>
          </a:p>
          <a:p>
            <a:endParaRPr lang="en-GB" sz="1600">
              <a:solidFill>
                <a:srgbClr val="0070C0"/>
              </a:solidFill>
            </a:endParaRPr>
          </a:p>
          <a:p>
            <a:r>
              <a:rPr lang="en-GB" sz="1600" b="1">
                <a:solidFill>
                  <a:srgbClr val="0070C0"/>
                </a:solidFill>
              </a:rPr>
              <a:t>Frank Terpstra: </a:t>
            </a:r>
            <a:r>
              <a:rPr lang="en-GB" sz="1600" i="1">
                <a:solidFill>
                  <a:srgbClr val="0070C0"/>
                </a:solidFill>
              </a:rPr>
              <a:t>Mist er met deze selectie nog essentiële informatie voor de </a:t>
            </a:r>
            <a:r>
              <a:rPr lang="en-GB" sz="1600" b="1" i="1">
                <a:solidFill>
                  <a:srgbClr val="0070C0"/>
                </a:solidFill>
              </a:rPr>
              <a:t>wat is waar </a:t>
            </a:r>
            <a:r>
              <a:rPr lang="en-GB" sz="1600" i="1">
                <a:solidFill>
                  <a:srgbClr val="0070C0"/>
                </a:solidFill>
              </a:rPr>
              <a:t>scope?</a:t>
            </a:r>
          </a:p>
          <a:p>
            <a:pPr lvl="1"/>
            <a:r>
              <a:rPr lang="en-GB" sz="1600">
                <a:solidFill>
                  <a:srgbClr val="0070C0"/>
                </a:solidFill>
              </a:rPr>
              <a:t>Antwoord: nee</a:t>
            </a:r>
          </a:p>
          <a:p>
            <a:pPr marL="609585" lvl="1" indent="0">
              <a:buNone/>
            </a:pPr>
            <a:endParaRPr lang="en-GB" sz="1600">
              <a:solidFill>
                <a:srgbClr val="0070C0"/>
              </a:solidFill>
            </a:endParaRPr>
          </a:p>
          <a:p>
            <a:r>
              <a:rPr lang="en-GB" sz="1600" b="1">
                <a:solidFill>
                  <a:srgbClr val="0070C0"/>
                </a:solidFill>
              </a:rPr>
              <a:t>Het waterschapshuis:</a:t>
            </a:r>
            <a:r>
              <a:rPr lang="en-GB" sz="1600" i="1">
                <a:solidFill>
                  <a:srgbClr val="0070C0"/>
                </a:solidFill>
              </a:rPr>
              <a:t> Wat is de status van de brief van BZK aan EZK mbt zoutcavernes?</a:t>
            </a:r>
          </a:p>
          <a:p>
            <a:pPr lvl="1"/>
            <a:r>
              <a:rPr lang="en-GB" sz="1600">
                <a:solidFill>
                  <a:srgbClr val="0070C0"/>
                </a:solidFill>
              </a:rPr>
              <a:t>Antwoord: Dit valt buiten de scope van dit overleg.</a:t>
            </a:r>
            <a:endParaRPr lang="en-GB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28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C731E-E8CD-40F6-A90A-02976F17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0D5516-03E0-4EA3-AB86-79C3381C1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302" y="2068514"/>
            <a:ext cx="11042317" cy="4138612"/>
          </a:xfrm>
        </p:spPr>
        <p:txBody>
          <a:bodyPr/>
          <a:lstStyle/>
          <a:p>
            <a:pPr marL="609585" lvl="1" indent="0">
              <a:buNone/>
            </a:pPr>
            <a:endParaRPr lang="en-GB"/>
          </a:p>
          <a:p>
            <a:pPr marL="609585" lvl="1" indent="0">
              <a:buNone/>
            </a:pPr>
            <a:endParaRPr lang="en-GB"/>
          </a:p>
          <a:p>
            <a:pPr marL="609585" lvl="1" indent="0">
              <a:buNone/>
            </a:pPr>
            <a:endParaRPr lang="en-GB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F686B14-3FD7-4573-B5C1-590D906A1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35071"/>
              </p:ext>
            </p:extLst>
          </p:nvPr>
        </p:nvGraphicFramePr>
        <p:xfrm>
          <a:off x="622300" y="1892830"/>
          <a:ext cx="10753194" cy="452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273">
                  <a:extLst>
                    <a:ext uri="{9D8B030D-6E8A-4147-A177-3AD203B41FA5}">
                      <a16:colId xmlns:a16="http://schemas.microsoft.com/office/drawing/2014/main" val="1645277443"/>
                    </a:ext>
                  </a:extLst>
                </a:gridCol>
                <a:gridCol w="5376597">
                  <a:extLst>
                    <a:ext uri="{9D8B030D-6E8A-4147-A177-3AD203B41FA5}">
                      <a16:colId xmlns:a16="http://schemas.microsoft.com/office/drawing/2014/main" val="599903237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1833713105"/>
                    </a:ext>
                  </a:extLst>
                </a:gridCol>
                <a:gridCol w="2111143">
                  <a:extLst>
                    <a:ext uri="{9D8B030D-6E8A-4147-A177-3AD203B41FA5}">
                      <a16:colId xmlns:a16="http://schemas.microsoft.com/office/drawing/2014/main" val="3642109018"/>
                    </a:ext>
                  </a:extLst>
                </a:gridCol>
              </a:tblGrid>
              <a:tr h="868004">
                <a:tc>
                  <a:txBody>
                    <a:bodyPr/>
                    <a:lstStyle/>
                    <a:p>
                      <a:r>
                        <a:rPr lang="en-GB" sz="1600"/>
                        <a:t>ActieNr.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Actie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Actiehouder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Einddatum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96347256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20200409-01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 zorgen over het schrappen van de risico-contouren opnieuw adresseren in de DBG op verzoek van Het Waterschapshuis, want daarin is dit uitgangspunt besproken.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Ruud Boot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70C0"/>
                          </a:solidFill>
                        </a:rPr>
                        <a:t>Gereed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22015007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20200512-01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Delen van documentatie met Standaardisatie team waaruit blijkt dat kalksteengroeves onder de mijnbouwwet vallen.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Ingrid Dupuits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0070C0"/>
                          </a:solidFill>
                        </a:rPr>
                        <a:t>Gereed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74472726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20200702-01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Uitzoeken binnen welke nauwkeurigheid wordt er binnen het werkveld ingemeten.</a:t>
                      </a:r>
                    </a:p>
                    <a:p>
                      <a:endParaRPr lang="en-GB" sz="1600" kern="120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Frank Terpstra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z.s.m.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2620277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20200702-02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>
                          <a:solidFill>
                            <a:srgbClr val="0070C0"/>
                          </a:solidFill>
                        </a:rPr>
                        <a:t>De wensen van de gebruiker ophalen over sheet 10 en de geometrie van het boortraject</a:t>
                      </a:r>
                    </a:p>
                    <a:p>
                      <a:pPr marL="0" algn="l" defTabSz="1219170" rtl="0" eaLnBrk="1" latinLnBrk="0" hangingPunct="1"/>
                      <a:endParaRPr lang="en-GB" sz="1600" kern="120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Frank Terpstra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GB" sz="1600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z.s.m.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88188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108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716184" y="1988840"/>
            <a:ext cx="4798483" cy="3840427"/>
          </a:xfrm>
        </p:spPr>
        <p:txBody>
          <a:bodyPr anchor="t"/>
          <a:lstStyle/>
          <a:p>
            <a:br>
              <a:rPr lang="nl-NL" sz="1867" dirty="0"/>
            </a:br>
            <a:endParaRPr lang="nl-NL" sz="1867" dirty="0"/>
          </a:p>
        </p:txBody>
      </p:sp>
      <p:sp>
        <p:nvSpPr>
          <p:cNvPr id="8" name="Tijdelijke aanduiding voor voettekst 5"/>
          <p:cNvSpPr txBox="1">
            <a:spLocks/>
          </p:cNvSpPr>
          <p:nvPr/>
        </p:nvSpPr>
        <p:spPr>
          <a:xfrm>
            <a:off x="6672064" y="836712"/>
            <a:ext cx="5376597" cy="384043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1219170"/>
            <a:r>
              <a:rPr lang="nl-NL" sz="1600" dirty="0">
                <a:solidFill>
                  <a:srgbClr val="FFFFFF"/>
                </a:solidFill>
              </a:rPr>
              <a:t>Ministerie van Binnenlandse Zaken en Koninkrijksrelaties </a:t>
            </a:r>
          </a:p>
        </p:txBody>
      </p:sp>
      <p:sp>
        <p:nvSpPr>
          <p:cNvPr id="9" name="Rechthoek 8"/>
          <p:cNvSpPr/>
          <p:nvPr/>
        </p:nvSpPr>
        <p:spPr>
          <a:xfrm>
            <a:off x="241513" y="1212303"/>
            <a:ext cx="4608512" cy="21444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nl-NL" sz="2667" dirty="0">
                <a:solidFill>
                  <a:srgbClr val="000000"/>
                </a:solidFill>
                <a:latin typeface="Times New Roman" charset="0"/>
              </a:rPr>
              <a:t>De BRO Servicedesk staat voor u klaar. Bel 088- 8664 999 of vul het contactformulier in. 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nl-NL" sz="2667" dirty="0">
              <a:solidFill>
                <a:srgbClr val="000000"/>
              </a:solidFill>
              <a:latin typeface="Times New Roman" charset="0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nl-NL" sz="2667" dirty="0">
                <a:solidFill>
                  <a:srgbClr val="000000"/>
                </a:solidFill>
                <a:latin typeface="Times New Roman" charset="0"/>
                <a:hlinkClick r:id="rId2"/>
              </a:rPr>
              <a:t>BRO servicepagina</a:t>
            </a:r>
            <a:endParaRPr lang="nl-NL" sz="2667" dirty="0">
              <a:solidFill>
                <a:srgbClr val="000000"/>
              </a:solidFill>
              <a:latin typeface="Times New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14" y="3525011"/>
            <a:ext cx="2536957" cy="253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44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8CDA-F0AA-4B8A-917B-DA44C1C2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BDA43-1DAE-40A2-9833-156619554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Kaders en uitgangspunten 							(Frank)</a:t>
            </a:r>
          </a:p>
          <a:p>
            <a:r>
              <a:rPr lang="nl-NL" dirty="0"/>
              <a:t>Mijnbouwconstructie: voorstel gegevens t.b.v. het boorgat in de BRO 	(Irene)</a:t>
            </a:r>
          </a:p>
          <a:p>
            <a:r>
              <a:rPr lang="nl-NL" dirty="0"/>
              <a:t>Boortraject vervolg								(Irene)</a:t>
            </a:r>
          </a:p>
          <a:p>
            <a:r>
              <a:rPr lang="nl-NL" dirty="0"/>
              <a:t>Afsluitende woorden							(Frank)</a:t>
            </a:r>
          </a:p>
        </p:txBody>
      </p:sp>
    </p:spTree>
    <p:extLst>
      <p:ext uri="{BB962C8B-B14F-4D97-AF65-F5344CB8AC3E}">
        <p14:creationId xmlns:p14="http://schemas.microsoft.com/office/powerpoint/2010/main" val="6930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215EC-408A-46D6-B10A-7852FBB7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Kaders en uitgangspunten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428A7D-E93F-4B72-8367-3B95F574B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1600" dirty="0"/>
              <a:t>Houd het klein (MVP) in de BRO, moet een antwoord geven op de vraag “waar ligt wat”, verwijs voor uitgebreidere informatie naar NLOG</a:t>
            </a:r>
          </a:p>
          <a:p>
            <a:pPr lvl="0"/>
            <a:r>
              <a:rPr lang="nl-NL" sz="1600" dirty="0"/>
              <a:t>NLOG (onderliggende gegevenssets) levert aan BRO</a:t>
            </a:r>
          </a:p>
          <a:p>
            <a:pPr lvl="0"/>
            <a:r>
              <a:rPr lang="nl-NL" sz="1600" dirty="0"/>
              <a:t>De gegevens beschikbaar in/via NLOG zijn leidend voor de BRO</a:t>
            </a:r>
          </a:p>
          <a:p>
            <a:pPr lvl="0"/>
            <a:r>
              <a:rPr lang="nl-NL" sz="1600" dirty="0"/>
              <a:t>Ook relevante mijnbouwgegevens die nog niet via NLOG worden ontsloten komen in aanmerking (mits bij TNO aanwezig en beschikbaar voor algemeen gebruik). -&gt; indien niet bij TNO </a:t>
            </a:r>
            <a:r>
              <a:rPr lang="nl-NL" sz="1600" dirty="0" err="1"/>
              <a:t>maaar</a:t>
            </a:r>
            <a:r>
              <a:rPr lang="nl-NL" sz="1600" dirty="0"/>
              <a:t> ergens anders wel aanwezig volgt een bestuurlijk gesprek met bronhouder over de mogelijkheid van aanleveren. Dit speelt mogelijk bij</a:t>
            </a:r>
          </a:p>
          <a:p>
            <a:pPr lvl="1"/>
            <a:r>
              <a:rPr lang="nl-NL" sz="1600" dirty="0"/>
              <a:t>Zoutcavernes</a:t>
            </a:r>
          </a:p>
          <a:p>
            <a:pPr lvl="1"/>
            <a:r>
              <a:rPr lang="nl-NL" sz="1600" dirty="0"/>
              <a:t>Mijnbouwgangen</a:t>
            </a:r>
          </a:p>
          <a:p>
            <a:pPr lvl="0"/>
            <a:r>
              <a:rPr lang="nl-NL" sz="1600" dirty="0"/>
              <a:t>Betrek gegevens “as is” uit NLOG</a:t>
            </a:r>
          </a:p>
          <a:p>
            <a:pPr lvl="1"/>
            <a:r>
              <a:rPr lang="nl-NL" sz="1600" dirty="0"/>
              <a:t>We willen geen veranderingen afdwingen in het huidige aanlever proces aan NLOG</a:t>
            </a:r>
          </a:p>
          <a:p>
            <a:pPr lvl="0"/>
            <a:r>
              <a:rPr lang="nl-NL" sz="1600" dirty="0"/>
              <a:t>Compliant met (internationale) standaarden voor de olie- en gasindustrie; </a:t>
            </a:r>
          </a:p>
          <a:p>
            <a:pPr lvl="1"/>
            <a:r>
              <a:rPr lang="nl-NL" sz="1600" dirty="0"/>
              <a:t>Dit is mogelijk een conflict met uitgangspunt “as is”.</a:t>
            </a:r>
          </a:p>
          <a:p>
            <a:pPr lvl="0"/>
            <a:r>
              <a:rPr lang="nl-NL" sz="1600" dirty="0"/>
              <a:t>Gegevens in de BRO zijn open data</a:t>
            </a:r>
            <a:endParaRPr lang="nl-NL" sz="1867" dirty="0"/>
          </a:p>
        </p:txBody>
      </p:sp>
    </p:spTree>
    <p:extLst>
      <p:ext uri="{BB962C8B-B14F-4D97-AF65-F5344CB8AC3E}">
        <p14:creationId xmlns:p14="http://schemas.microsoft.com/office/powerpoint/2010/main" val="83461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0372A20E-E59F-4F0B-94A0-186F00764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34" y="1"/>
            <a:ext cx="6318939" cy="6857999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88021" y="1988840"/>
            <a:ext cx="5952656" cy="436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608013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9pPr>
          </a:lstStyle>
          <a:p>
            <a:pPr defTabSz="810664"/>
            <a:r>
              <a:rPr lang="nl-NL" sz="4267" b="1" dirty="0">
                <a:solidFill>
                  <a:srgbClr val="FFFFFF"/>
                </a:solidFill>
                <a:latin typeface="Verdana"/>
              </a:rPr>
              <a:t>BRO</a:t>
            </a:r>
          </a:p>
          <a:p>
            <a:pPr defTabSz="810664"/>
            <a:r>
              <a:rPr lang="nl-NL" sz="3200" dirty="0">
                <a:solidFill>
                  <a:srgbClr val="FFFFFF"/>
                </a:solidFill>
                <a:latin typeface="Verdana"/>
              </a:rPr>
              <a:t>Basisregistratie Ondergrond</a:t>
            </a:r>
          </a:p>
          <a:p>
            <a:pPr defTabSz="810664"/>
            <a:endParaRPr lang="nl-NL" sz="3200" b="1" dirty="0">
              <a:solidFill>
                <a:srgbClr val="FFFFFF"/>
              </a:solidFill>
              <a:highlight>
                <a:srgbClr val="FFFF00"/>
              </a:highlight>
              <a:latin typeface="Verdana"/>
            </a:endParaRPr>
          </a:p>
          <a:p>
            <a:pPr defTabSz="810664"/>
            <a:r>
              <a:rPr lang="nl-NL" sz="3600" dirty="0"/>
              <a:t>Mijnbouwconstructie: voorstel gegevens t.b.v. het boorgat in de BRO</a:t>
            </a:r>
            <a:r>
              <a:rPr lang="nl-NL" sz="3467" b="1" dirty="0">
                <a:solidFill>
                  <a:srgbClr val="000000"/>
                </a:solidFill>
                <a:latin typeface="Verdana"/>
              </a:rPr>
              <a:t> </a:t>
            </a:r>
            <a:endParaRPr lang="en-US" sz="1600" dirty="0">
              <a:solidFill>
                <a:srgbClr val="000000"/>
              </a:solidFill>
              <a:latin typeface="Verdana"/>
            </a:endParaRPr>
          </a:p>
          <a:p>
            <a:pPr defTabSz="810664"/>
            <a:endParaRPr lang="nl-NL" sz="2133" dirty="0">
              <a:solidFill>
                <a:srgbClr val="FFFFFF"/>
              </a:solidFill>
              <a:latin typeface="Verdana"/>
            </a:endParaRPr>
          </a:p>
          <a:p>
            <a:pPr defTabSz="810664"/>
            <a:endParaRPr lang="nl-NL" sz="2133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76059" y="740702"/>
            <a:ext cx="4320475" cy="480053"/>
          </a:xfrm>
          <a:prstGeom prst="rect">
            <a:avLst/>
          </a:prstGeom>
          <a:solidFill>
            <a:srgbClr val="007BC7"/>
          </a:solidFill>
          <a:ln w="9525" cap="flat" cmpd="sng" algn="ctr">
            <a:solidFill>
              <a:srgbClr val="007BC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000000"/>
              </a:solidFill>
              <a:latin typeface="Times New Roman" charset="0"/>
            </a:endParaRPr>
          </a:p>
        </p:txBody>
      </p:sp>
      <p:pic>
        <p:nvPicPr>
          <p:cNvPr id="3074" name="Picture 2" descr="https://ardis.nl/files/klantlogos/vaande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6" t="15975" r="38085"/>
          <a:stretch/>
        </p:blipFill>
        <p:spPr bwMode="auto">
          <a:xfrm>
            <a:off x="5691982" y="0"/>
            <a:ext cx="788061" cy="15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voettekst 5"/>
          <p:cNvSpPr txBox="1">
            <a:spLocks/>
          </p:cNvSpPr>
          <p:nvPr/>
        </p:nvSpPr>
        <p:spPr>
          <a:xfrm>
            <a:off x="6672064" y="836712"/>
            <a:ext cx="5376597" cy="384043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1219170"/>
            <a:r>
              <a:rPr lang="nl-NL" sz="1600" dirty="0">
                <a:solidFill>
                  <a:srgbClr val="FFFFFF"/>
                </a:solidFill>
              </a:rPr>
              <a:t>Ministerie van Binnenlandse Zaken en Koninkrijksrelaties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FB435-61D6-41CD-9C06-00965A6B006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716186" y="6515101"/>
            <a:ext cx="5242983" cy="20955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>
                <a:latin typeface="Verdana"/>
              </a:rPr>
              <a:t>2 juli 2020</a:t>
            </a:r>
            <a:endParaRPr lang="nl-NL" dirty="0">
              <a:solidFill>
                <a:srgbClr val="FF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1226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4FC8-494B-4805-B6E0-787A854F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340768"/>
            <a:ext cx="11201400" cy="492125"/>
          </a:xfrm>
        </p:spPr>
        <p:txBody>
          <a:bodyPr/>
          <a:lstStyle/>
          <a:p>
            <a:r>
              <a:rPr lang="nl-NL" dirty="0"/>
              <a:t>Data analyse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A19D-1C2B-4E1F-8CE8-5C88B5580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Uitgangspunten</a:t>
            </a:r>
          </a:p>
          <a:p>
            <a:r>
              <a:rPr lang="nl-NL" dirty="0"/>
              <a:t>Focus op boorgaten, wat is waar.</a:t>
            </a:r>
          </a:p>
          <a:p>
            <a:r>
              <a:rPr lang="nl-NL" dirty="0"/>
              <a:t>Welke gegevens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Proces</a:t>
            </a:r>
          </a:p>
          <a:p>
            <a:r>
              <a:rPr lang="nl-NL" dirty="0"/>
              <a:t>Welke gegevens worden gevisualiseerd op </a:t>
            </a:r>
            <a:r>
              <a:rPr lang="nl-NL" u="sng" dirty="0"/>
              <a:t>www.NLOG.nl.</a:t>
            </a:r>
          </a:p>
          <a:p>
            <a:r>
              <a:rPr lang="nl-NL" dirty="0"/>
              <a:t>Welke gegevens uit de DINO database zijn degene die </a:t>
            </a:r>
            <a:r>
              <a:rPr lang="nl-NL"/>
              <a:t>op www</a:t>
            </a:r>
            <a:r>
              <a:rPr lang="nl-NL" dirty="0"/>
              <a:t>.NLOG.nl worden getoond.</a:t>
            </a:r>
          </a:p>
          <a:p>
            <a:r>
              <a:rPr lang="nl-NL" dirty="0"/>
              <a:t>Welke gegevens m.b.t. boorgaten worden nog meer in de DINO database opgeslagen</a:t>
            </a:r>
          </a:p>
          <a:p>
            <a:r>
              <a:rPr lang="nl-NL" dirty="0"/>
              <a:t>Wat is de betekenis van deze gegevens.</a:t>
            </a:r>
          </a:p>
          <a:p>
            <a:r>
              <a:rPr lang="nl-NL" dirty="0"/>
              <a:t>Welke van deze gegevens zijn interessant voor opname in de BRO?</a:t>
            </a:r>
          </a:p>
        </p:txBody>
      </p:sp>
    </p:spTree>
    <p:extLst>
      <p:ext uri="{BB962C8B-B14F-4D97-AF65-F5344CB8AC3E}">
        <p14:creationId xmlns:p14="http://schemas.microsoft.com/office/powerpoint/2010/main" val="400130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4FC8-494B-4805-B6E0-787A854F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550975"/>
            <a:ext cx="11201400" cy="49212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nl-NL" dirty="0"/>
              <a:t>Mijnbouwconstructie - Boorgat</a:t>
            </a:r>
            <a:br>
              <a:rPr lang="nl-NL" dirty="0"/>
            </a:br>
            <a:r>
              <a:rPr lang="nl-NL" dirty="0"/>
              <a:t>Voorstel: gegevens opnemen in de BRO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58DADAC-3FDC-41D9-AE36-AD455639C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6756" y="2955802"/>
            <a:ext cx="6962944" cy="4138612"/>
          </a:xfrm>
        </p:spPr>
        <p:txBody>
          <a:bodyPr/>
          <a:lstStyle/>
          <a:p>
            <a:r>
              <a:rPr lang="en-US" sz="1800" dirty="0" err="1"/>
              <a:t>Standaard</a:t>
            </a:r>
            <a:r>
              <a:rPr lang="en-US" sz="1800" dirty="0"/>
              <a:t> </a:t>
            </a:r>
            <a:r>
              <a:rPr lang="nl-NL" sz="1800" dirty="0"/>
              <a:t>gegevens</a:t>
            </a:r>
            <a:r>
              <a:rPr lang="en-US" sz="1800" dirty="0"/>
              <a:t> </a:t>
            </a:r>
            <a:r>
              <a:rPr lang="en-US" sz="1800" dirty="0" err="1"/>
              <a:t>bij</a:t>
            </a:r>
            <a:r>
              <a:rPr lang="en-US" sz="1800" dirty="0"/>
              <a:t> </a:t>
            </a:r>
            <a:r>
              <a:rPr lang="en-US" sz="1800" dirty="0" err="1"/>
              <a:t>Registratie</a:t>
            </a:r>
            <a:r>
              <a:rPr lang="en-US" sz="1800" dirty="0"/>
              <a:t> </a:t>
            </a:r>
            <a:r>
              <a:rPr lang="en-US" sz="1800" dirty="0" err="1"/>
              <a:t>objecten</a:t>
            </a:r>
            <a:r>
              <a:rPr lang="en-US" sz="1800" dirty="0"/>
              <a:t> in de BRO.</a:t>
            </a:r>
          </a:p>
          <a:p>
            <a:r>
              <a:rPr lang="en-US" sz="1800" dirty="0"/>
              <a:t>Kader </a:t>
            </a:r>
            <a:r>
              <a:rPr lang="en-US" sz="1800" dirty="0" err="1"/>
              <a:t>aanlevering</a:t>
            </a:r>
            <a:r>
              <a:rPr lang="en-US" sz="1800" dirty="0"/>
              <a:t>: in het </a:t>
            </a:r>
            <a:r>
              <a:rPr lang="en-US" sz="1800" dirty="0" err="1"/>
              <a:t>kader</a:t>
            </a:r>
            <a:r>
              <a:rPr lang="en-US" sz="1800" dirty="0"/>
              <a:t> van </a:t>
            </a:r>
            <a:r>
              <a:rPr lang="en-US" sz="1800" dirty="0" err="1"/>
              <a:t>welke</a:t>
            </a:r>
            <a:r>
              <a:rPr lang="en-US" sz="1800" dirty="0"/>
              <a:t> </a:t>
            </a:r>
            <a:r>
              <a:rPr lang="en-US" sz="1800" dirty="0" err="1"/>
              <a:t>versie</a:t>
            </a:r>
            <a:r>
              <a:rPr lang="en-US" sz="1800" dirty="0"/>
              <a:t> van de </a:t>
            </a:r>
            <a:r>
              <a:rPr lang="en-US" sz="1800" dirty="0" err="1"/>
              <a:t>mijnbouwwet</a:t>
            </a:r>
            <a:r>
              <a:rPr lang="en-US" sz="1800" dirty="0"/>
              <a:t> de </a:t>
            </a:r>
            <a:r>
              <a:rPr lang="en-US" sz="1800" dirty="0" err="1"/>
              <a:t>gegevens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nl-NL" sz="1800" dirty="0"/>
              <a:t>aangeleverd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21078AC-4318-4EE2-B42E-52BBA39E22D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2300" y="2755777"/>
            <a:ext cx="3461917" cy="172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2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58DADAC-3FDC-41D9-AE36-AD455639C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2786" y="2396359"/>
            <a:ext cx="6950913" cy="3302272"/>
          </a:xfrm>
        </p:spPr>
        <p:txBody>
          <a:bodyPr/>
          <a:lstStyle/>
          <a:p>
            <a:r>
              <a:rPr lang="en-US" sz="1800" dirty="0"/>
              <a:t>De </a:t>
            </a:r>
            <a:r>
              <a:rPr lang="en-US" sz="1800" dirty="0" err="1"/>
              <a:t>locatie</a:t>
            </a:r>
            <a:r>
              <a:rPr lang="en-US" sz="1800" dirty="0"/>
              <a:t>.</a:t>
            </a:r>
          </a:p>
          <a:p>
            <a:r>
              <a:rPr lang="en-US" sz="1800" dirty="0"/>
              <a:t>Datum, </a:t>
            </a:r>
            <a:r>
              <a:rPr lang="en-US" sz="1800" dirty="0" err="1"/>
              <a:t>methode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uitvoerder</a:t>
            </a:r>
            <a:r>
              <a:rPr lang="en-US" sz="1800" dirty="0"/>
              <a:t> </a:t>
            </a:r>
            <a:r>
              <a:rPr lang="en-US" sz="1800" dirty="0" err="1"/>
              <a:t>locatiebepaling</a:t>
            </a:r>
            <a:r>
              <a:rPr lang="en-US" sz="1800" dirty="0"/>
              <a:t> </a:t>
            </a:r>
            <a:r>
              <a:rPr lang="en-US" sz="1800" dirty="0" err="1"/>
              <a:t>zullen</a:t>
            </a:r>
            <a:r>
              <a:rPr lang="en-US" sz="1800" dirty="0"/>
              <a:t> in </a:t>
            </a:r>
            <a:r>
              <a:rPr lang="en-US" sz="1800" dirty="0" err="1"/>
              <a:t>eerste</a:t>
            </a:r>
            <a:r>
              <a:rPr lang="en-US" sz="1800" dirty="0"/>
              <a:t> </a:t>
            </a:r>
            <a:r>
              <a:rPr lang="en-US" sz="1800" dirty="0" err="1"/>
              <a:t>instantie</a:t>
            </a:r>
            <a:r>
              <a:rPr lang="en-US" sz="1800" dirty="0"/>
              <a:t> </a:t>
            </a:r>
            <a:r>
              <a:rPr lang="en-US" sz="1800" dirty="0" err="1"/>
              <a:t>nog</a:t>
            </a:r>
            <a:r>
              <a:rPr lang="en-US" sz="1800" dirty="0"/>
              <a:t> </a:t>
            </a:r>
            <a:r>
              <a:rPr lang="en-US" sz="1800" dirty="0" err="1"/>
              <a:t>leeg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Omgerekend</a:t>
            </a:r>
            <a:r>
              <a:rPr lang="en-US" sz="1800" dirty="0"/>
              <a:t>: De </a:t>
            </a:r>
            <a:r>
              <a:rPr lang="en-US" sz="1800" dirty="0" err="1"/>
              <a:t>locatie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ook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aangeleverd</a:t>
            </a:r>
            <a:r>
              <a:rPr lang="en-US" sz="1800" dirty="0"/>
              <a:t> in </a:t>
            </a:r>
            <a:r>
              <a:rPr lang="en-US" sz="1800" dirty="0" err="1"/>
              <a:t>referentiestelsels</a:t>
            </a:r>
            <a:r>
              <a:rPr lang="en-US" sz="1800" dirty="0"/>
              <a:t> die </a:t>
            </a:r>
            <a:r>
              <a:rPr lang="en-US" sz="1800" dirty="0" err="1"/>
              <a:t>niet</a:t>
            </a:r>
            <a:r>
              <a:rPr lang="en-US" sz="1800" dirty="0"/>
              <a:t> in de BRO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gebruikt</a:t>
            </a:r>
            <a:r>
              <a:rPr lang="en-US" sz="1800" dirty="0"/>
              <a:t>. In </a:t>
            </a:r>
            <a:r>
              <a:rPr lang="en-US" sz="1800" dirty="0" err="1"/>
              <a:t>dit</a:t>
            </a:r>
            <a:r>
              <a:rPr lang="en-US" sz="1800" dirty="0"/>
              <a:t> </a:t>
            </a:r>
            <a:r>
              <a:rPr lang="en-US" sz="1800" dirty="0" err="1"/>
              <a:t>geval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de </a:t>
            </a:r>
            <a:r>
              <a:rPr lang="en-US" sz="1800" dirty="0" err="1"/>
              <a:t>aangeleverde</a:t>
            </a:r>
            <a:r>
              <a:rPr lang="en-US" sz="1800" dirty="0"/>
              <a:t> </a:t>
            </a:r>
            <a:r>
              <a:rPr lang="en-US" sz="1800" dirty="0" err="1"/>
              <a:t>locatiegegevens</a:t>
            </a:r>
            <a:r>
              <a:rPr lang="en-US" sz="1800" dirty="0"/>
              <a:t> </a:t>
            </a:r>
            <a:r>
              <a:rPr lang="en-US" sz="1800" dirty="0" err="1"/>
              <a:t>omgerekend</a:t>
            </a:r>
            <a:r>
              <a:rPr lang="en-US" sz="1800" dirty="0"/>
              <a:t> </a:t>
            </a:r>
            <a:r>
              <a:rPr lang="en-US" sz="1800" dirty="0" err="1"/>
              <a:t>naar</a:t>
            </a:r>
            <a:r>
              <a:rPr lang="en-US" sz="1800" dirty="0"/>
              <a:t> de </a:t>
            </a:r>
            <a:r>
              <a:rPr lang="en-US" sz="1800" dirty="0" err="1"/>
              <a:t>referentiestelsels</a:t>
            </a:r>
            <a:r>
              <a:rPr lang="en-US" sz="1800" dirty="0"/>
              <a:t> die </a:t>
            </a:r>
            <a:r>
              <a:rPr lang="en-US" sz="1800" dirty="0" err="1"/>
              <a:t>wel</a:t>
            </a:r>
            <a:r>
              <a:rPr lang="en-US" sz="1800" dirty="0"/>
              <a:t> in de BRO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gehanteerd</a:t>
            </a:r>
            <a:r>
              <a:rPr lang="en-US" sz="1800" dirty="0"/>
              <a:t>: </a:t>
            </a:r>
          </a:p>
          <a:p>
            <a:pPr lvl="1"/>
            <a:r>
              <a:rPr lang="en-US" sz="1533" dirty="0" err="1"/>
              <a:t>Voor</a:t>
            </a:r>
            <a:r>
              <a:rPr lang="en-US" sz="1533" dirty="0"/>
              <a:t> </a:t>
            </a:r>
            <a:r>
              <a:rPr lang="en-US" sz="1533" dirty="0" err="1"/>
              <a:t>locaties</a:t>
            </a:r>
            <a:r>
              <a:rPr lang="en-US" sz="1533" dirty="0"/>
              <a:t> op land: RD of ETRS89</a:t>
            </a:r>
          </a:p>
          <a:p>
            <a:pPr lvl="1"/>
            <a:r>
              <a:rPr lang="en-US" sz="1533" dirty="0" err="1"/>
              <a:t>Voor</a:t>
            </a:r>
            <a:r>
              <a:rPr lang="en-US" sz="1533" dirty="0"/>
              <a:t> </a:t>
            </a:r>
            <a:r>
              <a:rPr lang="en-US" sz="1533" dirty="0" err="1"/>
              <a:t>locaties</a:t>
            </a:r>
            <a:r>
              <a:rPr lang="en-US" sz="1533" dirty="0"/>
              <a:t> op zee: WGS84 of ETRS89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F32F2AC-8453-4ABC-AE46-37DCA56768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2300" y="2396359"/>
            <a:ext cx="3680415" cy="234497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21495F71-7D99-4F97-B46E-3DC2170993FF}"/>
              </a:ext>
            </a:extLst>
          </p:cNvPr>
          <p:cNvSpPr txBox="1">
            <a:spLocks/>
          </p:cNvSpPr>
          <p:nvPr/>
        </p:nvSpPr>
        <p:spPr bwMode="auto">
          <a:xfrm>
            <a:off x="622300" y="1550975"/>
            <a:ext cx="1120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3467">
                <a:solidFill>
                  <a:srgbClr val="CC003D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nl-NL" sz="3200" dirty="0"/>
              <a:t>Mijnbouwconstructie - Boorgat</a:t>
            </a:r>
            <a:br>
              <a:rPr lang="nl-NL" sz="3100" kern="0" dirty="0"/>
            </a:br>
            <a:r>
              <a:rPr lang="nl-NL" sz="3100" kern="0" dirty="0"/>
              <a:t>Voorstel: gegevens opnemen in de BRO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229D04B-4FC0-4B32-AD7B-51C77326DD3A}"/>
              </a:ext>
            </a:extLst>
          </p:cNvPr>
          <p:cNvSpPr txBox="1"/>
          <p:nvPr/>
        </p:nvSpPr>
        <p:spPr>
          <a:xfrm>
            <a:off x="437493" y="5375465"/>
            <a:ext cx="1131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>
                <a:solidFill>
                  <a:srgbClr val="0070C0"/>
                </a:solidFill>
              </a:rPr>
              <a:t>Aanvulling tijdens de sessie: De transformatie naar RD is alleen nauwkeurig als er is ingemeten met een nauwkeurigheid van minder dan 5 cm. </a:t>
            </a:r>
          </a:p>
        </p:txBody>
      </p:sp>
    </p:spTree>
    <p:extLst>
      <p:ext uri="{BB962C8B-B14F-4D97-AF65-F5344CB8AC3E}">
        <p14:creationId xmlns:p14="http://schemas.microsoft.com/office/powerpoint/2010/main" val="213588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58DADAC-3FDC-41D9-AE36-AD455639C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756" y="2727436"/>
            <a:ext cx="6962944" cy="4138612"/>
          </a:xfrm>
        </p:spPr>
        <p:txBody>
          <a:bodyPr/>
          <a:lstStyle/>
          <a:p>
            <a:r>
              <a:rPr lang="en-US" sz="1800" dirty="0" err="1"/>
              <a:t>Lokaal</a:t>
            </a:r>
            <a:r>
              <a:rPr lang="en-US" sz="1800" dirty="0"/>
              <a:t> </a:t>
            </a:r>
            <a:r>
              <a:rPr lang="en-US" sz="1800" dirty="0" err="1"/>
              <a:t>verticaal</a:t>
            </a:r>
            <a:r>
              <a:rPr lang="en-US" sz="1800" dirty="0"/>
              <a:t> </a:t>
            </a:r>
            <a:r>
              <a:rPr lang="en-US" sz="1800" dirty="0" err="1"/>
              <a:t>referentiepunt</a:t>
            </a:r>
            <a:r>
              <a:rPr lang="en-US" sz="1800" dirty="0"/>
              <a:t>: het punt </a:t>
            </a:r>
            <a:r>
              <a:rPr lang="en-US" sz="1800" dirty="0" err="1"/>
              <a:t>dat</a:t>
            </a:r>
            <a:r>
              <a:rPr lang="en-US" sz="1800" dirty="0"/>
              <a:t> is </a:t>
            </a:r>
            <a:r>
              <a:rPr lang="en-US" sz="1800" dirty="0" err="1"/>
              <a:t>gebruikt</a:t>
            </a:r>
            <a:r>
              <a:rPr lang="en-US" sz="1800" dirty="0"/>
              <a:t> </a:t>
            </a:r>
            <a:r>
              <a:rPr lang="en-US" sz="1800" dirty="0" err="1"/>
              <a:t>als</a:t>
            </a:r>
            <a:r>
              <a:rPr lang="en-US" sz="1800" dirty="0"/>
              <a:t> </a:t>
            </a:r>
            <a:r>
              <a:rPr lang="en-US" sz="1800" dirty="0" err="1"/>
              <a:t>nulpunt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diepte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Verticaal</a:t>
            </a:r>
            <a:r>
              <a:rPr lang="en-US" sz="1800" dirty="0"/>
              <a:t> </a:t>
            </a:r>
            <a:r>
              <a:rPr lang="en-US" sz="1800" dirty="0" err="1"/>
              <a:t>referentievlak</a:t>
            </a:r>
            <a:r>
              <a:rPr lang="en-US" sz="1800" dirty="0"/>
              <a:t>: het </a:t>
            </a:r>
            <a:r>
              <a:rPr lang="en-US" sz="1800" dirty="0" err="1"/>
              <a:t>referentieniveau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verticale</a:t>
            </a:r>
            <a:r>
              <a:rPr lang="en-US" sz="1800" dirty="0"/>
              <a:t> </a:t>
            </a:r>
            <a:r>
              <a:rPr lang="en-US" sz="1800" dirty="0" err="1"/>
              <a:t>positie</a:t>
            </a:r>
            <a:r>
              <a:rPr lang="en-US" sz="1800" dirty="0"/>
              <a:t> van het </a:t>
            </a:r>
            <a:r>
              <a:rPr lang="en-US" sz="1800" dirty="0" err="1"/>
              <a:t>lokaal</a:t>
            </a:r>
            <a:r>
              <a:rPr lang="en-US" sz="1800" dirty="0"/>
              <a:t> </a:t>
            </a:r>
            <a:r>
              <a:rPr lang="en-US" sz="1800" dirty="0" err="1"/>
              <a:t>verticaal</a:t>
            </a:r>
            <a:r>
              <a:rPr lang="en-US" sz="1800" dirty="0"/>
              <a:t> </a:t>
            </a:r>
            <a:r>
              <a:rPr lang="en-US" sz="1800" dirty="0" err="1"/>
              <a:t>referentiepunt</a:t>
            </a:r>
            <a:r>
              <a:rPr lang="en-US" sz="1800" dirty="0"/>
              <a:t>. In de BRO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dit</a:t>
            </a:r>
            <a:r>
              <a:rPr lang="en-US" sz="1800" dirty="0"/>
              <a:t>: NAP, MSL </a:t>
            </a:r>
            <a:r>
              <a:rPr lang="en-US" sz="1800" dirty="0" err="1"/>
              <a:t>en</a:t>
            </a:r>
            <a:r>
              <a:rPr lang="en-US" sz="1800" dirty="0"/>
              <a:t> LAT</a:t>
            </a:r>
          </a:p>
          <a:p>
            <a:r>
              <a:rPr lang="en-US" sz="1800" dirty="0"/>
              <a:t>De </a:t>
            </a:r>
            <a:r>
              <a:rPr lang="en-US" sz="1800" dirty="0" err="1"/>
              <a:t>verschuiving</a:t>
            </a:r>
            <a:r>
              <a:rPr lang="en-US" sz="1800" dirty="0"/>
              <a:t> is de </a:t>
            </a:r>
            <a:r>
              <a:rPr lang="en-US" sz="1800" dirty="0" err="1"/>
              <a:t>verticale</a:t>
            </a:r>
            <a:r>
              <a:rPr lang="en-US" sz="1800" dirty="0"/>
              <a:t> </a:t>
            </a:r>
            <a:r>
              <a:rPr lang="en-US" sz="1800" dirty="0" err="1"/>
              <a:t>positie</a:t>
            </a:r>
            <a:r>
              <a:rPr lang="en-US" sz="1800" dirty="0"/>
              <a:t> van het </a:t>
            </a:r>
            <a:r>
              <a:rPr lang="en-US" sz="1800" dirty="0" err="1"/>
              <a:t>lokaal</a:t>
            </a:r>
            <a:r>
              <a:rPr lang="en-US" sz="1800" dirty="0"/>
              <a:t> </a:t>
            </a:r>
            <a:r>
              <a:rPr lang="en-US" sz="1800" dirty="0" err="1"/>
              <a:t>verticaal</a:t>
            </a:r>
            <a:r>
              <a:rPr lang="en-US" sz="1800" dirty="0"/>
              <a:t> </a:t>
            </a:r>
            <a:r>
              <a:rPr lang="en-US" sz="1800" dirty="0" err="1"/>
              <a:t>referentiepunt</a:t>
            </a:r>
            <a:r>
              <a:rPr lang="en-US" sz="1800" dirty="0"/>
              <a:t> </a:t>
            </a:r>
            <a:r>
              <a:rPr lang="en-US" sz="1800" dirty="0" err="1"/>
              <a:t>t.o.v</a:t>
            </a:r>
            <a:r>
              <a:rPr lang="en-US" sz="1800" dirty="0"/>
              <a:t>. NAP, MSL of LAT.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C1FE100-691B-4E83-B8D6-6F5A3E557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550975"/>
            <a:ext cx="11201400" cy="49212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nl-NL" dirty="0"/>
              <a:t>Mijnbouwconstructie - Boorgat</a:t>
            </a:r>
            <a:br>
              <a:rPr lang="nl-NL" dirty="0"/>
            </a:br>
            <a:r>
              <a:rPr lang="nl-NL" dirty="0"/>
              <a:t>Voorstel: gegevens opnemen in de BRO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5823420-0DEA-4A44-A19E-92B2E4FE64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2300" y="2727436"/>
            <a:ext cx="3614730" cy="179693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72E2E256-04D7-445F-8EF4-B1B136E997C5}"/>
              </a:ext>
            </a:extLst>
          </p:cNvPr>
          <p:cNvSpPr/>
          <p:nvPr/>
        </p:nvSpPr>
        <p:spPr>
          <a:xfrm>
            <a:off x="622300" y="5307025"/>
            <a:ext cx="11340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>
                <a:solidFill>
                  <a:srgbClr val="0070C0"/>
                </a:solidFill>
              </a:rPr>
              <a:t>Tijdens de sessie is verduidelijkt hoe op zee wordt gemeten.</a:t>
            </a:r>
          </a:p>
        </p:txBody>
      </p:sp>
    </p:spTree>
    <p:extLst>
      <p:ext uri="{BB962C8B-B14F-4D97-AF65-F5344CB8AC3E}">
        <p14:creationId xmlns:p14="http://schemas.microsoft.com/office/powerpoint/2010/main" val="137774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3EB18-9652-4658-AAFE-A0213AFBC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8724" y="2691479"/>
            <a:ext cx="6974976" cy="4138612"/>
          </a:xfrm>
        </p:spPr>
        <p:txBody>
          <a:bodyPr/>
          <a:lstStyle/>
          <a:p>
            <a:r>
              <a:rPr lang="nl-NL" sz="1800" dirty="0"/>
              <a:t>Startdatum en Einddatum van de boring.</a:t>
            </a:r>
          </a:p>
          <a:p>
            <a:r>
              <a:rPr lang="nl-NL" sz="1800" dirty="0"/>
              <a:t>Categorie: is het een afslag of een primaire boring.</a:t>
            </a:r>
          </a:p>
          <a:p>
            <a:r>
              <a:rPr lang="nl-NL" sz="1800" dirty="0"/>
              <a:t>Einddiepte: de totale lengte van het boorgat.</a:t>
            </a:r>
          </a:p>
          <a:p>
            <a:r>
              <a:rPr lang="nl-NL" sz="1800" dirty="0"/>
              <a:t>Werkelijke verticale diepte: de verticale diepte van het boorgat gemeten vanaf het eindpunt van het boorgat tot het verticale referentiepunt.</a:t>
            </a:r>
          </a:p>
          <a:p>
            <a:endParaRPr lang="nl-NL" sz="1800" dirty="0"/>
          </a:p>
          <a:p>
            <a:endParaRPr lang="nl-NL" sz="18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9219487-8F4F-4261-88D2-6899BDB417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2300" y="2691479"/>
            <a:ext cx="2961978" cy="173337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B7A3CD3-8B48-407A-9547-BDC326D3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1550975"/>
            <a:ext cx="11201400" cy="492125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nl-NL" dirty="0"/>
              <a:t>Mijnbouwconstructie - Boorgat</a:t>
            </a:r>
            <a:br>
              <a:rPr lang="nl-NL" dirty="0"/>
            </a:br>
            <a:r>
              <a:rPr lang="nl-NL" dirty="0"/>
              <a:t>Voorstel: gegevens opnemen in de BRO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D4593E4-2AD6-44DE-BA22-A174ACEF3709}"/>
              </a:ext>
            </a:extLst>
          </p:cNvPr>
          <p:cNvSpPr/>
          <p:nvPr/>
        </p:nvSpPr>
        <p:spPr>
          <a:xfrm>
            <a:off x="622300" y="5173083"/>
            <a:ext cx="10676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>
                <a:solidFill>
                  <a:srgbClr val="0070C0"/>
                </a:solidFill>
              </a:rPr>
              <a:t>Aanvulling tijdens de sessie: De einddiepte is informatie die ook in het boortraject aanwezig is. De gebruiker krijgt snel inzicht op hoofdlijnen over de diepte van het boortraject. </a:t>
            </a:r>
          </a:p>
        </p:txBody>
      </p:sp>
    </p:spTree>
    <p:extLst>
      <p:ext uri="{BB962C8B-B14F-4D97-AF65-F5344CB8AC3E}">
        <p14:creationId xmlns:p14="http://schemas.microsoft.com/office/powerpoint/2010/main" val="42190367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IenM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C0892986FCA640BBE67C3ECFD43B14" ma:contentTypeVersion="11" ma:contentTypeDescription="Create a new document." ma:contentTypeScope="" ma:versionID="d3a4a1145e4d36f2630d4fe8c3bf9459">
  <xsd:schema xmlns:xsd="http://www.w3.org/2001/XMLSchema" xmlns:xs="http://www.w3.org/2001/XMLSchema" xmlns:p="http://schemas.microsoft.com/office/2006/metadata/properties" xmlns:ns3="4837ca3b-04b5-4cbd-b919-81f240991cc7" xmlns:ns4="e786b31a-ded9-4f56-9857-16927b85eedc" targetNamespace="http://schemas.microsoft.com/office/2006/metadata/properties" ma:root="true" ma:fieldsID="72f3524923df9dfbf64c4979edd064a2" ns3:_="" ns4:_="">
    <xsd:import namespace="4837ca3b-04b5-4cbd-b919-81f240991cc7"/>
    <xsd:import namespace="e786b31a-ded9-4f56-9857-16927b85ee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7ca3b-04b5-4cbd-b919-81f240991c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86b31a-ded9-4f56-9857-16927b85ee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095D1B-6A67-4B6D-A27A-A92C3FF943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D68653-8FC6-4835-90BB-67D375FC892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837ca3b-04b5-4cbd-b919-81f240991cc7"/>
    <ds:schemaRef ds:uri="http://schemas.microsoft.com/office/2006/documentManagement/types"/>
    <ds:schemaRef ds:uri="http://schemas.openxmlformats.org/package/2006/metadata/core-properties"/>
    <ds:schemaRef ds:uri="e786b31a-ded9-4f56-9857-16927b85eed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09A331-B08A-4CCD-9E4F-38B70A5A8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7ca3b-04b5-4cbd-b919-81f240991cc7"/>
    <ds:schemaRef ds:uri="e786b31a-ded9-4f56-9857-16927b85ee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1029</Words>
  <Application>Microsoft Office PowerPoint</Application>
  <PresentationFormat>Breedbeeld</PresentationFormat>
  <Paragraphs>144</Paragraphs>
  <Slides>18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Presentatie_IenM</vt:lpstr>
      <vt:lpstr>PowerPoint-presentatie</vt:lpstr>
      <vt:lpstr>Agenda</vt:lpstr>
      <vt:lpstr>Kaders en uitgangspunten</vt:lpstr>
      <vt:lpstr>PowerPoint-presentatie</vt:lpstr>
      <vt:lpstr>Data analyse</vt:lpstr>
      <vt:lpstr>Mijnbouwconstructie - Boorgat Voorstel: gegevens opnemen in de BRO</vt:lpstr>
      <vt:lpstr>PowerPoint-presentatie</vt:lpstr>
      <vt:lpstr>Mijnbouwconstructie - Boorgat Voorstel: gegevens opnemen in de BRO</vt:lpstr>
      <vt:lpstr>Mijnbouwconstructie - Boorgat Voorstel: gegevens opnemen in de BRO</vt:lpstr>
      <vt:lpstr>Mijnbouwconstructie - Boorgat Ter discussie: gegevens opnemen in de BRO</vt:lpstr>
      <vt:lpstr>Mijnbouwconstructie - Boorgat Nog uit te zoeken gegevens</vt:lpstr>
      <vt:lpstr>PowerPoint-presentatie</vt:lpstr>
      <vt:lpstr>Boortraject</vt:lpstr>
      <vt:lpstr>Boortraject</vt:lpstr>
      <vt:lpstr>Komende periode</vt:lpstr>
      <vt:lpstr>Vragen en antwoorden in de sessie:</vt:lpstr>
      <vt:lpstr>Acties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Vreede, I. (Irene) de</dc:creator>
  <cp:lastModifiedBy>Heij, J. (Janneke) de</cp:lastModifiedBy>
  <cp:revision>37</cp:revision>
  <dcterms:created xsi:type="dcterms:W3CDTF">2020-07-01T11:12:08Z</dcterms:created>
  <dcterms:modified xsi:type="dcterms:W3CDTF">2020-07-13T07:39:22Z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0x010100C8C0892986FCA640BBE67C3ECFD43B14</vt:lpwstr>
  </property>
</Properties>
</file>