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4"/>
    <p:sldMasterId id="2147483664" r:id="rId5"/>
  </p:sldMasterIdLst>
  <p:notesMasterIdLst>
    <p:notesMasterId r:id="rId26"/>
  </p:notesMasterIdLst>
  <p:handoutMasterIdLst>
    <p:handoutMasterId r:id="rId27"/>
  </p:handoutMasterIdLst>
  <p:sldIdLst>
    <p:sldId id="834" r:id="rId6"/>
    <p:sldId id="843" r:id="rId7"/>
    <p:sldId id="864" r:id="rId8"/>
    <p:sldId id="845" r:id="rId9"/>
    <p:sldId id="850" r:id="rId10"/>
    <p:sldId id="854" r:id="rId11"/>
    <p:sldId id="886" r:id="rId12"/>
    <p:sldId id="889" r:id="rId13"/>
    <p:sldId id="891" r:id="rId14"/>
    <p:sldId id="892" r:id="rId15"/>
    <p:sldId id="890" r:id="rId16"/>
    <p:sldId id="893" r:id="rId17"/>
    <p:sldId id="896" r:id="rId18"/>
    <p:sldId id="894" r:id="rId19"/>
    <p:sldId id="895" r:id="rId20"/>
    <p:sldId id="877" r:id="rId21"/>
    <p:sldId id="867" r:id="rId22"/>
    <p:sldId id="897" r:id="rId23"/>
    <p:sldId id="885" r:id="rId24"/>
    <p:sldId id="842" r:id="rId25"/>
  </p:sldIdLst>
  <p:sldSz cx="9144000" cy="5143500" type="screen16x9"/>
  <p:notesSz cx="6810375" cy="9942513"/>
  <p:custDataLst>
    <p:tags r:id="rId28"/>
  </p:custDataLst>
  <p:defaultTex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tsaers, R.J.M. (Ruud)" initials="MR(" lastIdx="1" clrIdx="0"/>
  <p:cmAuthor id="2" name="Woerds, W.H.J. (Wilfried) ter" initials="WW(t" lastIdx="12" clrIdx="1"/>
  <p:cmAuthor id="3" name="Bevelander, Marjan" initials="BM"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3D"/>
    <a:srgbClr val="B4DBF5"/>
    <a:srgbClr val="007BC7"/>
    <a:srgbClr val="034861"/>
    <a:srgbClr val="035371"/>
    <a:srgbClr val="035F7F"/>
    <a:srgbClr val="046486"/>
    <a:srgbClr val="0582AF"/>
    <a:srgbClr val="3E8692"/>
    <a:srgbClr val="4BA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Stijl, licht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3774" autoAdjust="0"/>
  </p:normalViewPr>
  <p:slideViewPr>
    <p:cSldViewPr>
      <p:cViewPr varScale="1">
        <p:scale>
          <a:sx n="126" d="100"/>
          <a:sy n="126" d="100"/>
        </p:scale>
        <p:origin x="1122" y="90"/>
      </p:cViewPr>
      <p:guideLst>
        <p:guide orient="horz" pos="2160"/>
        <p:guide pos="288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4376"/>
    </p:cViewPr>
  </p:sorterViewPr>
  <p:notesViewPr>
    <p:cSldViewPr>
      <p:cViewPr>
        <p:scale>
          <a:sx n="110" d="100"/>
          <a:sy n="110" d="100"/>
        </p:scale>
        <p:origin x="1842" y="-15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j, J. (Janneke) de" userId="46564ce2-9308-4c6e-9ac2-df0955bf065a" providerId="ADAL" clId="{F16FF88C-ABBA-496A-963F-1716D09E4181}"/>
    <pc:docChg chg="modSld">
      <pc:chgData name="Heij, J. (Janneke) de" userId="46564ce2-9308-4c6e-9ac2-df0955bf065a" providerId="ADAL" clId="{F16FF88C-ABBA-496A-963F-1716D09E4181}" dt="2020-05-14T09:28:47.423" v="8" actId="20577"/>
      <pc:docMkLst>
        <pc:docMk/>
      </pc:docMkLst>
      <pc:sldChg chg="modSp">
        <pc:chgData name="Heij, J. (Janneke) de" userId="46564ce2-9308-4c6e-9ac2-df0955bf065a" providerId="ADAL" clId="{F16FF88C-ABBA-496A-963F-1716D09E4181}" dt="2020-05-14T09:28:47.423" v="8" actId="20577"/>
        <pc:sldMkLst>
          <pc:docMk/>
          <pc:sldMk cId="1816581754" sldId="864"/>
        </pc:sldMkLst>
        <pc:spChg chg="mod">
          <ac:chgData name="Heij, J. (Janneke) de" userId="46564ce2-9308-4c6e-9ac2-df0955bf065a" providerId="ADAL" clId="{F16FF88C-ABBA-496A-963F-1716D09E4181}" dt="2020-05-14T09:28:47.423" v="8" actId="20577"/>
          <ac:spMkLst>
            <pc:docMk/>
            <pc:sldMk cId="1816581754" sldId="864"/>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2951162" cy="498852"/>
          </a:xfrm>
          <a:prstGeom prst="rect">
            <a:avLst/>
          </a:prstGeom>
        </p:spPr>
        <p:txBody>
          <a:bodyPr vert="horz" lIns="95700" tIns="47850" rIns="95700" bIns="47850" rtlCol="0"/>
          <a:lstStyle>
            <a:lvl1pPr algn="l">
              <a:defRPr sz="1300"/>
            </a:lvl1pPr>
          </a:lstStyle>
          <a:p>
            <a:endParaRPr lang="nl-NL"/>
          </a:p>
        </p:txBody>
      </p:sp>
      <p:sp>
        <p:nvSpPr>
          <p:cNvPr id="3" name="Tijdelijke aanduiding voor datum 2"/>
          <p:cNvSpPr>
            <a:spLocks noGrp="1"/>
          </p:cNvSpPr>
          <p:nvPr>
            <p:ph type="dt" sz="quarter" idx="1"/>
          </p:nvPr>
        </p:nvSpPr>
        <p:spPr>
          <a:xfrm>
            <a:off x="3857637" y="1"/>
            <a:ext cx="2951162" cy="498852"/>
          </a:xfrm>
          <a:prstGeom prst="rect">
            <a:avLst/>
          </a:prstGeom>
        </p:spPr>
        <p:txBody>
          <a:bodyPr vert="horz" lIns="95700" tIns="47850" rIns="95700" bIns="47850" rtlCol="0"/>
          <a:lstStyle>
            <a:lvl1pPr algn="r">
              <a:defRPr sz="1300"/>
            </a:lvl1pPr>
          </a:lstStyle>
          <a:p>
            <a:fld id="{AB86E91B-E4EF-664D-9956-1AAE539F1009}" type="datetimeFigureOut">
              <a:rPr lang="nl-NL" smtClean="0"/>
              <a:pPr/>
              <a:t>14-5-2020</a:t>
            </a:fld>
            <a:endParaRPr lang="nl-NL"/>
          </a:p>
        </p:txBody>
      </p:sp>
      <p:sp>
        <p:nvSpPr>
          <p:cNvPr id="4" name="Tijdelijke aanduiding voor voettekst 3"/>
          <p:cNvSpPr>
            <a:spLocks noGrp="1"/>
          </p:cNvSpPr>
          <p:nvPr>
            <p:ph type="ftr" sz="quarter" idx="2"/>
          </p:nvPr>
        </p:nvSpPr>
        <p:spPr>
          <a:xfrm>
            <a:off x="1" y="9443664"/>
            <a:ext cx="2951162" cy="498851"/>
          </a:xfrm>
          <a:prstGeom prst="rect">
            <a:avLst/>
          </a:prstGeom>
        </p:spPr>
        <p:txBody>
          <a:bodyPr vert="horz" lIns="95700" tIns="47850" rIns="95700" bIns="47850"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3857637" y="9443664"/>
            <a:ext cx="2951162" cy="498851"/>
          </a:xfrm>
          <a:prstGeom prst="rect">
            <a:avLst/>
          </a:prstGeom>
        </p:spPr>
        <p:txBody>
          <a:bodyPr vert="horz" lIns="95700" tIns="47850" rIns="95700" bIns="47850" rtlCol="0" anchor="b"/>
          <a:lstStyle>
            <a:lvl1pPr algn="r">
              <a:defRPr sz="1300"/>
            </a:lvl1pPr>
          </a:lstStyle>
          <a:p>
            <a:fld id="{3EB9318E-5D9D-B642-A1B7-027C6DCAB392}" type="slidenum">
              <a:rPr lang="nl-NL" smtClean="0"/>
              <a:pPr/>
              <a:t>‹nr.›</a:t>
            </a:fld>
            <a:endParaRPr lang="nl-NL"/>
          </a:p>
        </p:txBody>
      </p:sp>
    </p:spTree>
    <p:extLst>
      <p:ext uri="{BB962C8B-B14F-4D97-AF65-F5344CB8AC3E}">
        <p14:creationId xmlns:p14="http://schemas.microsoft.com/office/powerpoint/2010/main" val="1422872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2951162" cy="497126"/>
          </a:xfrm>
          <a:prstGeom prst="rect">
            <a:avLst/>
          </a:prstGeom>
        </p:spPr>
        <p:txBody>
          <a:bodyPr vert="horz" lIns="95700" tIns="47850" rIns="95700" bIns="47850" rtlCol="0"/>
          <a:lstStyle>
            <a:lvl1pPr algn="l">
              <a:defRPr sz="1300"/>
            </a:lvl1pPr>
          </a:lstStyle>
          <a:p>
            <a:endParaRPr lang="nl-NL"/>
          </a:p>
        </p:txBody>
      </p:sp>
      <p:sp>
        <p:nvSpPr>
          <p:cNvPr id="3" name="Tijdelijke aanduiding voor datum 2"/>
          <p:cNvSpPr>
            <a:spLocks noGrp="1"/>
          </p:cNvSpPr>
          <p:nvPr>
            <p:ph type="dt" idx="1"/>
          </p:nvPr>
        </p:nvSpPr>
        <p:spPr>
          <a:xfrm>
            <a:off x="3857637" y="1"/>
            <a:ext cx="2951162" cy="497126"/>
          </a:xfrm>
          <a:prstGeom prst="rect">
            <a:avLst/>
          </a:prstGeom>
        </p:spPr>
        <p:txBody>
          <a:bodyPr vert="horz" lIns="95700" tIns="47850" rIns="95700" bIns="47850" rtlCol="0"/>
          <a:lstStyle>
            <a:lvl1pPr algn="r">
              <a:defRPr sz="1300"/>
            </a:lvl1pPr>
          </a:lstStyle>
          <a:p>
            <a:fld id="{7ABCC5C8-6312-402B-8DE9-72D8D4401C91}" type="datetimeFigureOut">
              <a:rPr lang="nl-NL" smtClean="0"/>
              <a:pPr/>
              <a:t>14-5-2020</a:t>
            </a:fld>
            <a:endParaRPr lang="nl-NL"/>
          </a:p>
        </p:txBody>
      </p:sp>
      <p:sp>
        <p:nvSpPr>
          <p:cNvPr id="4" name="Tijdelijke aanduiding voor dia-afbeelding 3"/>
          <p:cNvSpPr>
            <a:spLocks noGrp="1" noRot="1" noChangeAspect="1"/>
          </p:cNvSpPr>
          <p:nvPr>
            <p:ph type="sldImg" idx="2"/>
          </p:nvPr>
        </p:nvSpPr>
        <p:spPr>
          <a:xfrm>
            <a:off x="92075" y="746125"/>
            <a:ext cx="6626225" cy="3727450"/>
          </a:xfrm>
          <a:prstGeom prst="rect">
            <a:avLst/>
          </a:prstGeom>
          <a:noFill/>
          <a:ln w="12700">
            <a:solidFill>
              <a:prstClr val="black"/>
            </a:solidFill>
          </a:ln>
        </p:spPr>
        <p:txBody>
          <a:bodyPr vert="horz" lIns="95700" tIns="47850" rIns="95700" bIns="47850" rtlCol="0" anchor="ctr"/>
          <a:lstStyle/>
          <a:p>
            <a:endParaRPr lang="nl-NL"/>
          </a:p>
        </p:txBody>
      </p:sp>
      <p:sp>
        <p:nvSpPr>
          <p:cNvPr id="5" name="Tijdelijke aanduiding voor notities 4"/>
          <p:cNvSpPr>
            <a:spLocks noGrp="1"/>
          </p:cNvSpPr>
          <p:nvPr>
            <p:ph type="body" sz="quarter" idx="3"/>
          </p:nvPr>
        </p:nvSpPr>
        <p:spPr>
          <a:xfrm>
            <a:off x="681038" y="4722694"/>
            <a:ext cx="5448300" cy="4474131"/>
          </a:xfrm>
          <a:prstGeom prst="rect">
            <a:avLst/>
          </a:prstGeom>
        </p:spPr>
        <p:txBody>
          <a:bodyPr vert="horz" lIns="95700" tIns="47850" rIns="95700" bIns="4785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443663"/>
            <a:ext cx="2951162" cy="497126"/>
          </a:xfrm>
          <a:prstGeom prst="rect">
            <a:avLst/>
          </a:prstGeom>
        </p:spPr>
        <p:txBody>
          <a:bodyPr vert="horz" lIns="95700" tIns="47850" rIns="95700" bIns="47850"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57637" y="9443663"/>
            <a:ext cx="2951162" cy="497126"/>
          </a:xfrm>
          <a:prstGeom prst="rect">
            <a:avLst/>
          </a:prstGeom>
        </p:spPr>
        <p:txBody>
          <a:bodyPr vert="horz" lIns="95700" tIns="47850" rIns="95700" bIns="47850" rtlCol="0" anchor="b"/>
          <a:lstStyle>
            <a:lvl1pPr algn="r">
              <a:defRPr sz="1300"/>
            </a:lvl1pPr>
          </a:lstStyle>
          <a:p>
            <a:fld id="{F0285AC7-D60F-4D17-803B-34D3B8D1E568}" type="slidenum">
              <a:rPr lang="nl-NL" smtClean="0"/>
              <a:pPr/>
              <a:t>‹nr.›</a:t>
            </a:fld>
            <a:endParaRPr lang="nl-NL"/>
          </a:p>
        </p:txBody>
      </p:sp>
    </p:spTree>
    <p:extLst>
      <p:ext uri="{BB962C8B-B14F-4D97-AF65-F5344CB8AC3E}">
        <p14:creationId xmlns:p14="http://schemas.microsoft.com/office/powerpoint/2010/main" val="1453095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9213" y="725488"/>
            <a:ext cx="6435725" cy="3621087"/>
          </a:xfrm>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1</a:t>
            </a:fld>
            <a:endParaRPr lang="nl-NL"/>
          </a:p>
        </p:txBody>
      </p:sp>
    </p:spTree>
    <p:extLst>
      <p:ext uri="{BB962C8B-B14F-4D97-AF65-F5344CB8AC3E}">
        <p14:creationId xmlns:p14="http://schemas.microsoft.com/office/powerpoint/2010/main" val="226903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Eerst data aanleveren van het originele boorgat / traject en later pas van boortraject 2</a:t>
            </a:r>
          </a:p>
        </p:txBody>
      </p:sp>
      <p:sp>
        <p:nvSpPr>
          <p:cNvPr id="4" name="Slide Number Placeholder 3"/>
          <p:cNvSpPr>
            <a:spLocks noGrp="1"/>
          </p:cNvSpPr>
          <p:nvPr>
            <p:ph type="sldNum" sz="quarter" idx="5"/>
          </p:nvPr>
        </p:nvSpPr>
        <p:spPr/>
        <p:txBody>
          <a:bodyPr/>
          <a:lstStyle/>
          <a:p>
            <a:fld id="{F0285AC7-D60F-4D17-803B-34D3B8D1E568}" type="slidenum">
              <a:rPr lang="nl-NL" smtClean="0"/>
              <a:pPr/>
              <a:t>12</a:t>
            </a:fld>
            <a:endParaRPr lang="nl-NL"/>
          </a:p>
        </p:txBody>
      </p:sp>
    </p:spTree>
    <p:extLst>
      <p:ext uri="{BB962C8B-B14F-4D97-AF65-F5344CB8AC3E}">
        <p14:creationId xmlns:p14="http://schemas.microsoft.com/office/powerpoint/2010/main" val="4029589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i="0" kern="1200" dirty="0">
                <a:solidFill>
                  <a:schemeClr val="tx1"/>
                </a:solidFill>
                <a:effectLst/>
                <a:latin typeface="+mn-lt"/>
                <a:ea typeface="+mn-ea"/>
                <a:cs typeface="+mn-cs"/>
              </a:rPr>
              <a:t>Berekend op basis van de inclinatie van de azimut. Dit wordt gemeten met een gyroscoop en kompas achtige instrumenten</a:t>
            </a:r>
          </a:p>
          <a:p>
            <a:r>
              <a:rPr lang="nl-NL" sz="1200" i="1" kern="1200" dirty="0">
                <a:solidFill>
                  <a:schemeClr val="tx1"/>
                </a:solidFill>
                <a:effectLst/>
                <a:latin typeface="+mn-lt"/>
                <a:ea typeface="+mn-ea"/>
                <a:cs typeface="+mn-cs"/>
              </a:rPr>
              <a:t>Diepte, Deviatie, </a:t>
            </a:r>
            <a:r>
              <a:rPr lang="nl-NL" sz="1200" i="1" kern="1200" dirty="0" err="1">
                <a:solidFill>
                  <a:schemeClr val="tx1"/>
                </a:solidFill>
                <a:effectLst/>
                <a:latin typeface="+mn-lt"/>
                <a:ea typeface="+mn-ea"/>
                <a:cs typeface="+mn-cs"/>
              </a:rPr>
              <a:t>Azimuth</a:t>
            </a:r>
            <a:endParaRPr lang="nl-NL" sz="1200" i="1" kern="1200" dirty="0">
              <a:solidFill>
                <a:schemeClr val="tx1"/>
              </a:solidFill>
              <a:effectLst/>
              <a:latin typeface="+mn-lt"/>
              <a:ea typeface="+mn-ea"/>
              <a:cs typeface="+mn-cs"/>
            </a:endParaRPr>
          </a:p>
          <a:p>
            <a:endParaRPr lang="nl-NL" sz="1200" i="1" kern="1200" dirty="0">
              <a:solidFill>
                <a:schemeClr val="tx1"/>
              </a:solidFill>
              <a:effectLst/>
              <a:latin typeface="+mn-lt"/>
              <a:ea typeface="+mn-ea"/>
              <a:cs typeface="+mn-cs"/>
            </a:endParaRPr>
          </a:p>
          <a:p>
            <a:r>
              <a:rPr lang="nl-NL" sz="1200" i="0" kern="1200" dirty="0">
                <a:solidFill>
                  <a:schemeClr val="tx1"/>
                </a:solidFill>
                <a:effectLst/>
                <a:latin typeface="+mn-lt"/>
                <a:ea typeface="+mn-ea"/>
                <a:cs typeface="+mn-cs"/>
              </a:rPr>
              <a:t>metingen vinden veelal plaats tijdens het boren, maar het kan ook vooromen dat het traject achteraf nogmaals ingemeten word. Het hoeft niet zo zijn dat de achteraf metingen worden geleverd aan </a:t>
            </a:r>
            <a:r>
              <a:rPr lang="nl-NL" sz="1200" i="0" kern="1200">
                <a:solidFill>
                  <a:schemeClr val="tx1"/>
                </a:solidFill>
                <a:effectLst/>
                <a:latin typeface="+mn-lt"/>
                <a:ea typeface="+mn-ea"/>
                <a:cs typeface="+mn-cs"/>
              </a:rPr>
              <a:t>NLOG.</a:t>
            </a:r>
          </a:p>
          <a:p>
            <a:endParaRPr lang="nl-NL" sz="1200" i="0" kern="1200">
              <a:solidFill>
                <a:schemeClr val="tx1"/>
              </a:solidFill>
              <a:effectLst/>
              <a:latin typeface="+mn-lt"/>
              <a:ea typeface="+mn-ea"/>
              <a:cs typeface="+mn-cs"/>
            </a:endParaRPr>
          </a:p>
          <a:p>
            <a:r>
              <a:rPr lang="nl-NL" sz="1200" i="0" kern="1200">
                <a:solidFill>
                  <a:schemeClr val="tx1"/>
                </a:solidFill>
                <a:effectLst/>
                <a:latin typeface="+mn-lt"/>
                <a:ea typeface="+mn-ea"/>
                <a:cs typeface="+mn-cs"/>
              </a:rPr>
              <a:t>Nulpunt is in dit geval het boorgat, maar dat kan ook anders zijn bij een 2</a:t>
            </a:r>
            <a:r>
              <a:rPr lang="nl-NL" sz="1200" i="0" kern="1200" baseline="30000">
                <a:solidFill>
                  <a:schemeClr val="tx1"/>
                </a:solidFill>
                <a:effectLst/>
                <a:latin typeface="+mn-lt"/>
                <a:ea typeface="+mn-ea"/>
                <a:cs typeface="+mn-cs"/>
              </a:rPr>
              <a:t>de</a:t>
            </a:r>
            <a:r>
              <a:rPr lang="nl-NL" sz="1200" i="0" kern="1200">
                <a:solidFill>
                  <a:schemeClr val="tx1"/>
                </a:solidFill>
                <a:effectLst/>
                <a:latin typeface="+mn-lt"/>
                <a:ea typeface="+mn-ea"/>
                <a:cs typeface="+mn-cs"/>
              </a:rPr>
              <a:t> traject.</a:t>
            </a:r>
            <a:endParaRPr lang="nl-NL" sz="1200" i="0" kern="1200" dirty="0">
              <a:solidFill>
                <a:schemeClr val="tx1"/>
              </a:solidFill>
              <a:effectLst/>
              <a:latin typeface="+mn-lt"/>
              <a:ea typeface="+mn-ea"/>
              <a:cs typeface="+mn-cs"/>
            </a:endParaRPr>
          </a:p>
          <a:p>
            <a:endParaRPr lang="nl-NL" dirty="0"/>
          </a:p>
        </p:txBody>
      </p:sp>
      <p:sp>
        <p:nvSpPr>
          <p:cNvPr id="4" name="Slide Number Placeholder 3"/>
          <p:cNvSpPr>
            <a:spLocks noGrp="1"/>
          </p:cNvSpPr>
          <p:nvPr>
            <p:ph type="sldNum" sz="quarter" idx="5"/>
          </p:nvPr>
        </p:nvSpPr>
        <p:spPr/>
        <p:txBody>
          <a:bodyPr/>
          <a:lstStyle/>
          <a:p>
            <a:fld id="{F0285AC7-D60F-4D17-803B-34D3B8D1E568}" type="slidenum">
              <a:rPr lang="nl-NL" smtClean="0"/>
              <a:pPr/>
              <a:t>13</a:t>
            </a:fld>
            <a:endParaRPr lang="nl-NL"/>
          </a:p>
        </p:txBody>
      </p:sp>
    </p:spTree>
    <p:extLst>
      <p:ext uri="{BB962C8B-B14F-4D97-AF65-F5344CB8AC3E}">
        <p14:creationId xmlns:p14="http://schemas.microsoft.com/office/powerpoint/2010/main" val="2600243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Calibri" panose="020F0502020204030204" pitchFamily="34" charset="0"/>
                <a:cs typeface="Times New Roman" panose="02020603050405020304" pitchFamily="18" charset="0"/>
              </a:rPr>
              <a:t>Vanaf het beginpunt aan het aardoppervlak tot aan het eindpunt van </a:t>
            </a:r>
            <a:r>
              <a:rPr lang="nl-NL" sz="1200" i="1" dirty="0">
                <a:latin typeface="Calibri" panose="020F0502020204030204" pitchFamily="34" charset="0"/>
                <a:cs typeface="Times New Roman" panose="02020603050405020304" pitchFamily="18" charset="0"/>
              </a:rPr>
              <a:t>Boortraject 2</a:t>
            </a:r>
            <a:r>
              <a:rPr lang="nl-NL" sz="1200" dirty="0">
                <a:latin typeface="Calibri" panose="020F0502020204030204" pitchFamily="34" charset="0"/>
                <a:cs typeface="Times New Roman" panose="02020603050405020304" pitchFamily="18" charset="0"/>
              </a:rPr>
              <a:t>. </a:t>
            </a:r>
            <a:r>
              <a:rPr lang="nl-NL" sz="1200" dirty="0">
                <a:latin typeface="Calibri" panose="020F0502020204030204" pitchFamily="34" charset="0"/>
                <a:cs typeface="Times New Roman" panose="02020603050405020304" pitchFamily="18" charset="0"/>
                <a:sym typeface="Wingdings" panose="05000000000000000000" pitchFamily="2" charset="2"/>
              </a:rPr>
              <a:t> Dit betekent dat de data over het traject vanaf het beginpunt tot aan </a:t>
            </a:r>
            <a:r>
              <a:rPr lang="nl-NL" sz="1200" i="1" dirty="0">
                <a:latin typeface="Calibri" panose="020F0502020204030204" pitchFamily="34" charset="0"/>
                <a:cs typeface="Times New Roman" panose="02020603050405020304" pitchFamily="18" charset="0"/>
                <a:sym typeface="Wingdings" panose="05000000000000000000" pitchFamily="2" charset="2"/>
              </a:rPr>
              <a:t>Punt 1</a:t>
            </a:r>
            <a:r>
              <a:rPr lang="nl-NL" sz="1200" i="0" dirty="0">
                <a:latin typeface="Calibri" panose="020F0502020204030204" pitchFamily="34" charset="0"/>
                <a:cs typeface="Times New Roman" panose="02020603050405020304" pitchFamily="18" charset="0"/>
                <a:sym typeface="Wingdings" panose="05000000000000000000" pitchFamily="2" charset="2"/>
              </a:rPr>
              <a:t> dubbel in de database zit.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latin typeface="Calibri" panose="020F0502020204030204" pitchFamily="34" charset="0"/>
                <a:cs typeface="Times New Roman" panose="02020603050405020304" pitchFamily="18" charset="0"/>
              </a:rPr>
              <a:t>Vanaf </a:t>
            </a:r>
            <a:r>
              <a:rPr lang="nl-NL" sz="1200" i="1" dirty="0">
                <a:solidFill>
                  <a:srgbClr val="00B0F0"/>
                </a:solidFill>
                <a:latin typeface="Calibri" panose="020F0502020204030204" pitchFamily="34" charset="0"/>
                <a:cs typeface="Times New Roman" panose="02020603050405020304" pitchFamily="18" charset="0"/>
              </a:rPr>
              <a:t>Punt 1 </a:t>
            </a:r>
            <a:r>
              <a:rPr lang="nl-NL" sz="1200" dirty="0">
                <a:latin typeface="Calibri" panose="020F0502020204030204" pitchFamily="34" charset="0"/>
                <a:cs typeface="Times New Roman" panose="02020603050405020304" pitchFamily="18" charset="0"/>
              </a:rPr>
              <a:t>naar het eindpunt van </a:t>
            </a:r>
            <a:r>
              <a:rPr lang="nl-NL" sz="1200" i="1" dirty="0">
                <a:latin typeface="Calibri" panose="020F0502020204030204" pitchFamily="34" charset="0"/>
                <a:cs typeface="Times New Roman" panose="02020603050405020304" pitchFamily="18" charset="0"/>
              </a:rPr>
              <a:t>Boortraject 2</a:t>
            </a:r>
            <a:r>
              <a:rPr lang="nl-NL" sz="1200" dirty="0">
                <a:latin typeface="Calibri" panose="020F0502020204030204" pitchFamily="34" charset="0"/>
                <a:cs typeface="Times New Roman" panose="02020603050405020304" pitchFamily="18" charset="0"/>
              </a:rPr>
              <a:t> waarbij  het beginpunt het nulpunt blijft. </a:t>
            </a:r>
            <a:r>
              <a:rPr lang="nl-NL" sz="1200" dirty="0">
                <a:latin typeface="Calibri" panose="020F0502020204030204" pitchFamily="34" charset="0"/>
                <a:cs typeface="Times New Roman" panose="02020603050405020304" pitchFamily="18" charset="0"/>
                <a:sym typeface="Wingdings" panose="05000000000000000000" pitchFamily="2" charset="2"/>
              </a:rPr>
              <a:t> vanuit het originele boortraject heeft </a:t>
            </a:r>
            <a:r>
              <a:rPr lang="nl-NL" sz="1200" i="1" dirty="0">
                <a:latin typeface="Calibri" panose="020F0502020204030204" pitchFamily="34" charset="0"/>
                <a:cs typeface="Times New Roman" panose="02020603050405020304" pitchFamily="18" charset="0"/>
                <a:sym typeface="Wingdings" panose="05000000000000000000" pitchFamily="2" charset="2"/>
              </a:rPr>
              <a:t>Punt 1</a:t>
            </a:r>
            <a:r>
              <a:rPr lang="nl-NL" sz="1200" i="0" dirty="0">
                <a:latin typeface="Calibri" panose="020F0502020204030204" pitchFamily="34" charset="0"/>
                <a:cs typeface="Times New Roman" panose="02020603050405020304" pitchFamily="18" charset="0"/>
                <a:sym typeface="Wingdings" panose="05000000000000000000" pitchFamily="2" charset="2"/>
              </a:rPr>
              <a:t> een waarde. Vanaf deze waarde wordt de rest van </a:t>
            </a:r>
            <a:r>
              <a:rPr lang="nl-NL" sz="1200" i="1" dirty="0">
                <a:latin typeface="Calibri" panose="020F0502020204030204" pitchFamily="34" charset="0"/>
                <a:cs typeface="Times New Roman" panose="02020603050405020304" pitchFamily="18" charset="0"/>
                <a:sym typeface="Wingdings" panose="05000000000000000000" pitchFamily="2" charset="2"/>
              </a:rPr>
              <a:t>Boortraject 2 </a:t>
            </a:r>
            <a:r>
              <a:rPr lang="nl-NL" sz="1200" i="0" dirty="0">
                <a:latin typeface="Calibri" panose="020F0502020204030204" pitchFamily="34" charset="0"/>
                <a:cs typeface="Times New Roman" panose="02020603050405020304" pitchFamily="18" charset="0"/>
                <a:sym typeface="Wingdings" panose="05000000000000000000" pitchFamily="2" charset="2"/>
              </a:rPr>
              <a:t>berekend. Boortraject 2 is van </a:t>
            </a:r>
            <a:r>
              <a:rPr lang="nl-NL" sz="1200" i="1" dirty="0">
                <a:latin typeface="Calibri" panose="020F0502020204030204" pitchFamily="34" charset="0"/>
                <a:cs typeface="Times New Roman" panose="02020603050405020304" pitchFamily="18" charset="0"/>
                <a:sym typeface="Wingdings" panose="05000000000000000000" pitchFamily="2" charset="2"/>
              </a:rPr>
              <a:t>Punt 1</a:t>
            </a:r>
            <a:r>
              <a:rPr lang="nl-NL" sz="1200" i="0" dirty="0">
                <a:latin typeface="Calibri" panose="020F0502020204030204" pitchFamily="34" charset="0"/>
                <a:cs typeface="Times New Roman" panose="02020603050405020304" pitchFamily="18" charset="0"/>
                <a:sym typeface="Wingdings" panose="05000000000000000000" pitchFamily="2" charset="2"/>
              </a:rPr>
              <a:t> naar het eindpunt van </a:t>
            </a:r>
            <a:r>
              <a:rPr lang="nl-NL" sz="1200" i="1" dirty="0">
                <a:latin typeface="Calibri" panose="020F0502020204030204" pitchFamily="34" charset="0"/>
                <a:cs typeface="Times New Roman" panose="02020603050405020304" pitchFamily="18" charset="0"/>
                <a:sym typeface="Wingdings" panose="05000000000000000000" pitchFamily="2" charset="2"/>
              </a:rPr>
              <a:t>Boortraject 2.</a:t>
            </a:r>
            <a:endParaRPr lang="nl-NL" sz="1200" i="0" dirty="0">
              <a:latin typeface="Calibri" panose="020F0502020204030204" pitchFamily="34" charset="0"/>
              <a:cs typeface="Times New Roman" panose="02020603050405020304" pitchFamily="18" charset="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050" dirty="0">
                <a:latin typeface="Calibri" panose="020F0502020204030204" pitchFamily="34" charset="0"/>
                <a:cs typeface="Times New Roman" panose="02020603050405020304" pitchFamily="18" charset="0"/>
              </a:rPr>
              <a:t>Vanaf </a:t>
            </a:r>
            <a:r>
              <a:rPr lang="nl-NL" sz="1050" i="1" dirty="0">
                <a:solidFill>
                  <a:srgbClr val="00B0F0"/>
                </a:solidFill>
                <a:latin typeface="Calibri" panose="020F0502020204030204" pitchFamily="34" charset="0"/>
                <a:cs typeface="Times New Roman" panose="02020603050405020304" pitchFamily="18" charset="0"/>
              </a:rPr>
              <a:t>Punt 1 </a:t>
            </a:r>
            <a:r>
              <a:rPr lang="nl-NL" sz="1050" dirty="0">
                <a:latin typeface="Calibri" panose="020F0502020204030204" pitchFamily="34" charset="0"/>
                <a:cs typeface="Times New Roman" panose="02020603050405020304" pitchFamily="18" charset="0"/>
              </a:rPr>
              <a:t>naar het eindpunt van </a:t>
            </a:r>
            <a:r>
              <a:rPr lang="nl-NL" sz="1050" i="1" dirty="0">
                <a:latin typeface="Calibri" panose="020F0502020204030204" pitchFamily="34" charset="0"/>
                <a:cs typeface="Times New Roman" panose="02020603050405020304" pitchFamily="18" charset="0"/>
              </a:rPr>
              <a:t>Boortraject 2</a:t>
            </a:r>
            <a:r>
              <a:rPr lang="nl-NL" sz="1050" dirty="0">
                <a:latin typeface="Calibri" panose="020F0502020204030204" pitchFamily="34" charset="0"/>
                <a:cs typeface="Times New Roman" panose="02020603050405020304" pitchFamily="18" charset="0"/>
              </a:rPr>
              <a:t> waarbij </a:t>
            </a:r>
            <a:r>
              <a:rPr lang="nl-NL" sz="1050" i="1" dirty="0">
                <a:solidFill>
                  <a:srgbClr val="00B0F0"/>
                </a:solidFill>
                <a:latin typeface="Calibri" panose="020F0502020204030204" pitchFamily="34" charset="0"/>
                <a:cs typeface="Times New Roman" panose="02020603050405020304" pitchFamily="18" charset="0"/>
              </a:rPr>
              <a:t>Punt 1</a:t>
            </a:r>
            <a:r>
              <a:rPr lang="nl-NL" sz="1050" dirty="0">
                <a:solidFill>
                  <a:srgbClr val="00B0F0"/>
                </a:solidFill>
                <a:latin typeface="Calibri" panose="020F0502020204030204" pitchFamily="34" charset="0"/>
                <a:cs typeface="Times New Roman" panose="02020603050405020304" pitchFamily="18" charset="0"/>
              </a:rPr>
              <a:t> </a:t>
            </a:r>
            <a:r>
              <a:rPr lang="nl-NL" sz="1050" dirty="0">
                <a:latin typeface="Calibri" panose="020F0502020204030204" pitchFamily="34" charset="0"/>
                <a:cs typeface="Times New Roman" panose="02020603050405020304" pitchFamily="18" charset="0"/>
              </a:rPr>
              <a:t>het nulpunt is. </a:t>
            </a:r>
            <a:r>
              <a:rPr lang="nl-NL" sz="1050" dirty="0">
                <a:latin typeface="Calibri" panose="020F0502020204030204" pitchFamily="34" charset="0"/>
                <a:cs typeface="Times New Roman" panose="02020603050405020304" pitchFamily="18" charset="0"/>
                <a:sym typeface="Wingdings" panose="05000000000000000000" pitchFamily="2" charset="2"/>
              </a:rPr>
              <a:t> </a:t>
            </a:r>
            <a:endParaRPr lang="nl-NL" sz="1050" dirty="0">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050" dirty="0">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dirty="0">
              <a:latin typeface="Calibri" panose="020F0502020204030204" pitchFamily="34" charset="0"/>
              <a:cs typeface="Times New Roman" panose="02020603050405020304" pitchFamily="18" charset="0"/>
            </a:endParaRPr>
          </a:p>
          <a:p>
            <a:endParaRPr lang="nl-NL" dirty="0"/>
          </a:p>
        </p:txBody>
      </p:sp>
      <p:sp>
        <p:nvSpPr>
          <p:cNvPr id="4" name="Slide Number Placeholder 3"/>
          <p:cNvSpPr>
            <a:spLocks noGrp="1"/>
          </p:cNvSpPr>
          <p:nvPr>
            <p:ph type="sldNum" sz="quarter" idx="5"/>
          </p:nvPr>
        </p:nvSpPr>
        <p:spPr/>
        <p:txBody>
          <a:bodyPr/>
          <a:lstStyle/>
          <a:p>
            <a:fld id="{F0285AC7-D60F-4D17-803B-34D3B8D1E568}" type="slidenum">
              <a:rPr lang="nl-NL" smtClean="0"/>
              <a:pPr/>
              <a:t>14</a:t>
            </a:fld>
            <a:endParaRPr lang="nl-NL"/>
          </a:p>
        </p:txBody>
      </p:sp>
    </p:spTree>
    <p:extLst>
      <p:ext uri="{BB962C8B-B14F-4D97-AF65-F5344CB8AC3E}">
        <p14:creationId xmlns:p14="http://schemas.microsoft.com/office/powerpoint/2010/main" val="943543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Op deze manier zit er geen redundante informatie in de database.</a:t>
            </a:r>
          </a:p>
        </p:txBody>
      </p:sp>
      <p:sp>
        <p:nvSpPr>
          <p:cNvPr id="4" name="Slide Number Placeholder 3"/>
          <p:cNvSpPr>
            <a:spLocks noGrp="1"/>
          </p:cNvSpPr>
          <p:nvPr>
            <p:ph type="sldNum" sz="quarter" idx="5"/>
          </p:nvPr>
        </p:nvSpPr>
        <p:spPr/>
        <p:txBody>
          <a:bodyPr/>
          <a:lstStyle/>
          <a:p>
            <a:fld id="{F0285AC7-D60F-4D17-803B-34D3B8D1E568}" type="slidenum">
              <a:rPr lang="nl-NL" smtClean="0"/>
              <a:pPr/>
              <a:t>15</a:t>
            </a:fld>
            <a:endParaRPr lang="nl-NL"/>
          </a:p>
        </p:txBody>
      </p:sp>
    </p:spTree>
    <p:extLst>
      <p:ext uri="{BB962C8B-B14F-4D97-AF65-F5344CB8AC3E}">
        <p14:creationId xmlns:p14="http://schemas.microsoft.com/office/powerpoint/2010/main" val="756031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9213" y="725488"/>
            <a:ext cx="6435725" cy="36210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16</a:t>
            </a:fld>
            <a:endParaRPr lang="nl-NL"/>
          </a:p>
        </p:txBody>
      </p:sp>
    </p:spTree>
    <p:extLst>
      <p:ext uri="{BB962C8B-B14F-4D97-AF65-F5344CB8AC3E}">
        <p14:creationId xmlns:p14="http://schemas.microsoft.com/office/powerpoint/2010/main" val="354450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0285AC7-D60F-4D17-803B-34D3B8D1E568}" type="slidenum">
              <a:rPr lang="nl-NL" smtClean="0"/>
              <a:pPr/>
              <a:t>2</a:t>
            </a:fld>
            <a:endParaRPr lang="nl-NL"/>
          </a:p>
        </p:txBody>
      </p:sp>
    </p:spTree>
    <p:extLst>
      <p:ext uri="{BB962C8B-B14F-4D97-AF65-F5344CB8AC3E}">
        <p14:creationId xmlns:p14="http://schemas.microsoft.com/office/powerpoint/2010/main" val="1570453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9213" y="725488"/>
            <a:ext cx="6435725" cy="3621087"/>
          </a:xfrm>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3</a:t>
            </a:fld>
            <a:endParaRPr lang="nl-NL"/>
          </a:p>
        </p:txBody>
      </p:sp>
    </p:spTree>
    <p:extLst>
      <p:ext uri="{BB962C8B-B14F-4D97-AF65-F5344CB8AC3E}">
        <p14:creationId xmlns:p14="http://schemas.microsoft.com/office/powerpoint/2010/main" val="1917155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285AC7-D60F-4D17-803B-34D3B8D1E568}" type="slidenum">
              <a:rPr lang="nl-NL" smtClean="0"/>
              <a:pPr/>
              <a:t>4</a:t>
            </a:fld>
            <a:endParaRPr lang="nl-NL"/>
          </a:p>
        </p:txBody>
      </p:sp>
    </p:spTree>
    <p:extLst>
      <p:ext uri="{BB962C8B-B14F-4D97-AF65-F5344CB8AC3E}">
        <p14:creationId xmlns:p14="http://schemas.microsoft.com/office/powerpoint/2010/main" val="193828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F0285AC7-D60F-4D17-803B-34D3B8D1E568}" type="slidenum">
              <a:rPr lang="nl-NL" smtClean="0"/>
              <a:pPr/>
              <a:t>5</a:t>
            </a:fld>
            <a:endParaRPr lang="nl-NL"/>
          </a:p>
        </p:txBody>
      </p:sp>
    </p:spTree>
    <p:extLst>
      <p:ext uri="{BB962C8B-B14F-4D97-AF65-F5344CB8AC3E}">
        <p14:creationId xmlns:p14="http://schemas.microsoft.com/office/powerpoint/2010/main" val="3913268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9213" y="725488"/>
            <a:ext cx="6435725" cy="36210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6</a:t>
            </a:fld>
            <a:endParaRPr lang="nl-NL"/>
          </a:p>
        </p:txBody>
      </p:sp>
    </p:spTree>
    <p:extLst>
      <p:ext uri="{BB962C8B-B14F-4D97-AF65-F5344CB8AC3E}">
        <p14:creationId xmlns:p14="http://schemas.microsoft.com/office/powerpoint/2010/main" val="2269032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fld id="{F0285AC7-D60F-4D17-803B-34D3B8D1E568}" type="slidenum">
              <a:rPr lang="nl-NL" smtClean="0"/>
              <a:pPr/>
              <a:t>7</a:t>
            </a:fld>
            <a:endParaRPr lang="nl-NL"/>
          </a:p>
        </p:txBody>
      </p:sp>
    </p:spTree>
    <p:extLst>
      <p:ext uri="{BB962C8B-B14F-4D97-AF65-F5344CB8AC3E}">
        <p14:creationId xmlns:p14="http://schemas.microsoft.com/office/powerpoint/2010/main" val="276842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fld id="{F0285AC7-D60F-4D17-803B-34D3B8D1E568}" type="slidenum">
              <a:rPr lang="nl-NL" smtClean="0"/>
              <a:pPr/>
              <a:t>10</a:t>
            </a:fld>
            <a:endParaRPr lang="nl-NL"/>
          </a:p>
        </p:txBody>
      </p:sp>
    </p:spTree>
    <p:extLst>
      <p:ext uri="{BB962C8B-B14F-4D97-AF65-F5344CB8AC3E}">
        <p14:creationId xmlns:p14="http://schemas.microsoft.com/office/powerpoint/2010/main" val="3957968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49213" y="725488"/>
            <a:ext cx="6435725" cy="3621087"/>
          </a:xfrm>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11</a:t>
            </a:fld>
            <a:endParaRPr lang="nl-NL"/>
          </a:p>
        </p:txBody>
      </p:sp>
    </p:spTree>
    <p:extLst>
      <p:ext uri="{BB962C8B-B14F-4D97-AF65-F5344CB8AC3E}">
        <p14:creationId xmlns:p14="http://schemas.microsoft.com/office/powerpoint/2010/main" val="11413287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97239" y="0"/>
            <a:ext cx="4581525" cy="5143500"/>
          </a:xfrm>
          <a:prstGeom prst="rect">
            <a:avLst/>
          </a:prstGeom>
          <a:solidFill>
            <a:srgbClr val="007BC7"/>
          </a:solidFill>
          <a:ln w="9525">
            <a:noFill/>
            <a:miter lim="800000"/>
            <a:headEnd/>
            <a:tailEnd/>
          </a:ln>
          <a:effectLst/>
        </p:spPr>
        <p:txBody>
          <a:bodyPr wrap="none" anchor="ctr"/>
          <a:lstStyle/>
          <a:p>
            <a:endParaRPr lang="nl-NL"/>
          </a:p>
        </p:txBody>
      </p:sp>
      <p:sp>
        <p:nvSpPr>
          <p:cNvPr id="10243" name="Rectangle 3"/>
          <p:cNvSpPr>
            <a:spLocks noGrp="1" noChangeArrowheads="1"/>
          </p:cNvSpPr>
          <p:nvPr>
            <p:ph type="ctrTitle"/>
          </p:nvPr>
        </p:nvSpPr>
        <p:spPr>
          <a:xfrm>
            <a:off x="5037138" y="2158603"/>
            <a:ext cx="3598862" cy="642938"/>
          </a:xfrm>
        </p:spPr>
        <p:txBody>
          <a:bodyPr/>
          <a:lstStyle>
            <a:lvl1pPr defTabSz="608013" eaLnBrk="0" hangingPunct="0">
              <a:defRPr>
                <a:solidFill>
                  <a:schemeClr val="bg1"/>
                </a:solidFill>
              </a:defRPr>
            </a:lvl1pPr>
          </a:lstStyle>
          <a:p>
            <a:r>
              <a:rPr lang="nl-NL"/>
              <a:t>Klik om de stijl te bewerken</a:t>
            </a:r>
            <a:endParaRPr lang="en-GB"/>
          </a:p>
        </p:txBody>
      </p:sp>
      <p:sp>
        <p:nvSpPr>
          <p:cNvPr id="10244" name="Rectangle 4"/>
          <p:cNvSpPr>
            <a:spLocks noGrp="1" noChangeArrowheads="1"/>
          </p:cNvSpPr>
          <p:nvPr>
            <p:ph type="subTitle" idx="1"/>
          </p:nvPr>
        </p:nvSpPr>
        <p:spPr>
          <a:xfrm>
            <a:off x="5037138" y="2833688"/>
            <a:ext cx="3598862" cy="1314450"/>
          </a:xfrm>
        </p:spPr>
        <p:txBody>
          <a:bodyPr/>
          <a:lstStyle>
            <a:lvl1pPr marL="0" indent="1588" defTabSz="608013" eaLnBrk="0" hangingPunct="0">
              <a:buFont typeface="Arial" charset="0"/>
              <a:buNone/>
              <a:defRPr>
                <a:solidFill>
                  <a:srgbClr val="FFFFFF"/>
                </a:solidFill>
              </a:defRPr>
            </a:lvl1pPr>
          </a:lstStyle>
          <a:p>
            <a:r>
              <a:rPr lang="nl-NL"/>
              <a:t>Klik om het opmaakprofiel van de modelondertitel te bewerken</a:t>
            </a:r>
            <a:endParaRPr lang="en-GB"/>
          </a:p>
        </p:txBody>
      </p:sp>
      <p:pic>
        <p:nvPicPr>
          <p:cNvPr id="10246" name="Picture 6" descr="Z:\KA\Carma\DocSys\Customers\VenW Rijksbreed\Models\Presentaties\background_pictures\logo wit\RO_VW_diap.png"/>
          <p:cNvPicPr>
            <a:picLocks noChangeAspect="1" noChangeArrowheads="1"/>
          </p:cNvPicPr>
          <p:nvPr/>
        </p:nvPicPr>
        <p:blipFill>
          <a:blip r:embed="rId2" cstate="print"/>
          <a:srcRect l="46451" r="45684" b="20656"/>
          <a:stretch>
            <a:fillRect/>
          </a:stretch>
        </p:blipFill>
        <p:spPr bwMode="auto">
          <a:xfrm>
            <a:off x="4262438" y="0"/>
            <a:ext cx="669602" cy="11096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4"/>
          <p:cNvSpPr>
            <a:spLocks noGrp="1"/>
          </p:cNvSpPr>
          <p:nvPr>
            <p:ph type="sldNum" sz="quarter" idx="11"/>
          </p:nvPr>
        </p:nvSpPr>
        <p:spPr/>
        <p:txBody>
          <a:bodyPr/>
          <a:lstStyle>
            <a:lvl1pPr>
              <a:defRPr/>
            </a:lvl1pPr>
          </a:lstStyle>
          <a:p>
            <a:fld id="{294D3DCD-78F2-4C02-80EF-E6C3442401A7}" type="slidenum">
              <a:rPr lang="nl-NL"/>
              <a:pPr/>
              <a:t>‹nr.›</a:t>
            </a:fld>
            <a:endParaRPr lang="nl-NL"/>
          </a:p>
        </p:txBody>
      </p:sp>
      <p:sp>
        <p:nvSpPr>
          <p:cNvPr id="7" name="Footer Placeholder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67513" y="1006078"/>
            <a:ext cx="2100262" cy="364926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66725" y="1006078"/>
            <a:ext cx="6148388" cy="364926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4"/>
          <p:cNvSpPr>
            <a:spLocks noGrp="1"/>
          </p:cNvSpPr>
          <p:nvPr>
            <p:ph type="sldNum" sz="quarter" idx="11"/>
          </p:nvPr>
        </p:nvSpPr>
        <p:spPr/>
        <p:txBody>
          <a:bodyPr/>
          <a:lstStyle>
            <a:lvl1pPr>
              <a:defRPr/>
            </a:lvl1pPr>
          </a:lstStyle>
          <a:p>
            <a:fld id="{0FEBBB1C-FD6D-4964-872D-637C2E61DE24}" type="slidenum">
              <a:rPr lang="nl-NL"/>
              <a:pPr/>
              <a:t>‹nr.›</a:t>
            </a:fld>
            <a:endParaRPr lang="nl-NL"/>
          </a:p>
        </p:txBody>
      </p:sp>
      <p:sp>
        <p:nvSpPr>
          <p:cNvPr id="7" name="Footer Placeholder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8313" y="1006079"/>
            <a:ext cx="8401050" cy="369094"/>
          </a:xfrm>
        </p:spPr>
        <p:txBody>
          <a:bodyPr/>
          <a:lstStyle/>
          <a:p>
            <a:r>
              <a:rPr lang="nl-NL"/>
              <a:t>Klik om de stijl te bewerken</a:t>
            </a:r>
          </a:p>
        </p:txBody>
      </p:sp>
      <p:sp>
        <p:nvSpPr>
          <p:cNvPr id="3" name="Tijdelijke aanduiding voor tekst 2"/>
          <p:cNvSpPr>
            <a:spLocks noGrp="1"/>
          </p:cNvSpPr>
          <p:nvPr>
            <p:ph type="body" sz="half" idx="1"/>
          </p:nvPr>
        </p:nvSpPr>
        <p:spPr>
          <a:xfrm>
            <a:off x="466726" y="1551385"/>
            <a:ext cx="4124325" cy="3103959"/>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llustratie 3"/>
          <p:cNvSpPr>
            <a:spLocks noGrp="1"/>
          </p:cNvSpPr>
          <p:nvPr>
            <p:ph type="clipArt" sz="half" idx="2"/>
          </p:nvPr>
        </p:nvSpPr>
        <p:spPr>
          <a:xfrm>
            <a:off x="4743451" y="1551385"/>
            <a:ext cx="4124325" cy="3103959"/>
          </a:xfrm>
        </p:spPr>
        <p:txBody>
          <a:bodyPr/>
          <a:lstStyle/>
          <a:p>
            <a:r>
              <a:rPr lang="nl-NL"/>
              <a:t>Klik op het pictogram als u een illustratie wilt toevoegen</a:t>
            </a:r>
          </a:p>
        </p:txBody>
      </p:sp>
      <p:sp>
        <p:nvSpPr>
          <p:cNvPr id="6" name="Tijdelijke aanduiding voor dianummer 5"/>
          <p:cNvSpPr>
            <a:spLocks noGrp="1"/>
          </p:cNvSpPr>
          <p:nvPr>
            <p:ph type="sldNum" sz="quarter" idx="11"/>
          </p:nvPr>
        </p:nvSpPr>
        <p:spPr>
          <a:xfrm>
            <a:off x="466725" y="4958953"/>
            <a:ext cx="1905000" cy="89297"/>
          </a:xfrm>
        </p:spPr>
        <p:txBody>
          <a:bodyPr/>
          <a:lstStyle>
            <a:lvl1pPr>
              <a:defRPr/>
            </a:lvl1pPr>
          </a:lstStyle>
          <a:p>
            <a:fld id="{C0E4B359-E2E3-44DC-A349-1126A74EF1B4}" type="slidenum">
              <a:rPr lang="nl-NL"/>
              <a:pPr/>
              <a:t>‹nr.›</a:t>
            </a:fld>
            <a:endParaRPr lang="nl-NL"/>
          </a:p>
        </p:txBody>
      </p:sp>
      <p:sp>
        <p:nvSpPr>
          <p:cNvPr id="8"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01 Titel + object + footer">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540000" y="1350000"/>
            <a:ext cx="8064900" cy="3240000"/>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tel 1"/>
          <p:cNvSpPr>
            <a:spLocks noGrp="1"/>
          </p:cNvSpPr>
          <p:nvPr>
            <p:ph type="title"/>
          </p:nvPr>
        </p:nvSpPr>
        <p:spPr/>
        <p:txBody>
          <a:bodyPr/>
          <a:lstStyle/>
          <a:p>
            <a:r>
              <a:rPr lang="nl-NL"/>
              <a:t>Klikken om de titelstijl van het model te bewerken</a:t>
            </a:r>
          </a:p>
        </p:txBody>
      </p:sp>
      <p:sp>
        <p:nvSpPr>
          <p:cNvPr id="14" name="Tijdelijke aanduiding voor datum 13"/>
          <p:cNvSpPr>
            <a:spLocks noGrp="1"/>
          </p:cNvSpPr>
          <p:nvPr>
            <p:ph type="dt" sz="half" idx="10"/>
          </p:nvPr>
        </p:nvSpPr>
        <p:spPr/>
        <p:txBody>
          <a:bodyPr/>
          <a:lstStyle/>
          <a:p>
            <a:r>
              <a:rPr lang="nl-NL"/>
              <a:t>15 mei 2019</a:t>
            </a:r>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52508073"/>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02 Titel + foo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Klikken om de titelstijl van het model te bewerken</a:t>
            </a:r>
            <a:endParaRPr lang="nl-NL" dirty="0"/>
          </a:p>
        </p:txBody>
      </p:sp>
      <p:sp>
        <p:nvSpPr>
          <p:cNvPr id="12" name="Tijdelijke aanduiding voor datum 11"/>
          <p:cNvSpPr>
            <a:spLocks noGrp="1"/>
          </p:cNvSpPr>
          <p:nvPr>
            <p:ph type="dt" sz="half" idx="10"/>
          </p:nvPr>
        </p:nvSpPr>
        <p:spPr/>
        <p:txBody>
          <a:bodyPr/>
          <a:lstStyle/>
          <a:p>
            <a:r>
              <a:rPr lang="nl-NL"/>
              <a:t>15 mei 2019</a:t>
            </a:r>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1862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03 Footer">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r>
              <a:rPr lang="nl-NL"/>
              <a:t>15 mei 2019</a:t>
            </a:r>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29756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4 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540000" y="1707356"/>
            <a:ext cx="3677400" cy="2970000"/>
          </a:xfrm>
        </p:spPr>
        <p:txBody>
          <a:bodyPr/>
          <a:lstStyle>
            <a:lvl1pPr>
              <a:defRPr sz="1350"/>
            </a:lvl1pPr>
            <a:lvl2pPr>
              <a:defRPr sz="1200"/>
            </a:lvl2pPr>
            <a:lvl3pPr>
              <a:defRPr sz="1050"/>
            </a:lvl3pPr>
          </a:lstStyle>
          <a:p>
            <a:pPr lvl="0"/>
            <a:r>
              <a:rPr lang="nl-NL" dirty="0"/>
              <a:t>Klikken om de tekststijl van het model te bewerken</a:t>
            </a:r>
          </a:p>
          <a:p>
            <a:pPr lvl="1"/>
            <a:r>
              <a:rPr lang="nl-NL" dirty="0"/>
              <a:t>Tweede niveau</a:t>
            </a:r>
          </a:p>
          <a:p>
            <a:pPr lvl="2"/>
            <a:r>
              <a:rPr lang="nl-NL" dirty="0"/>
              <a:t>Derde niveau</a:t>
            </a:r>
          </a:p>
        </p:txBody>
      </p:sp>
      <p:sp>
        <p:nvSpPr>
          <p:cNvPr id="4" name="Tijdelijke aanduiding voor inhoud 3"/>
          <p:cNvSpPr>
            <a:spLocks noGrp="1"/>
          </p:cNvSpPr>
          <p:nvPr>
            <p:ph sz="half" idx="2"/>
          </p:nvPr>
        </p:nvSpPr>
        <p:spPr>
          <a:xfrm>
            <a:off x="4927500" y="1707356"/>
            <a:ext cx="3677400" cy="2970000"/>
          </a:xfrm>
        </p:spPr>
        <p:txBody>
          <a:bodyPr/>
          <a:lstStyle>
            <a:lvl1pPr>
              <a:defRPr sz="1350"/>
            </a:lvl1pPr>
            <a:lvl2pPr>
              <a:defRPr sz="1200"/>
            </a:lvl2pPr>
            <a:lvl3pPr>
              <a:defRPr sz="1050"/>
            </a:lvl3pPr>
          </a:lstStyle>
          <a:p>
            <a:pPr lvl="0"/>
            <a:r>
              <a:rPr lang="nl-NL" dirty="0"/>
              <a:t>Klikken om de tekststijl van het model te bewerken</a:t>
            </a:r>
          </a:p>
          <a:p>
            <a:pPr lvl="1"/>
            <a:r>
              <a:rPr lang="nl-NL" dirty="0"/>
              <a:t>Tweede niveau</a:t>
            </a:r>
          </a:p>
          <a:p>
            <a:pPr lvl="2"/>
            <a:r>
              <a:rPr lang="nl-NL" dirty="0"/>
              <a:t>Derde niveau</a:t>
            </a:r>
          </a:p>
        </p:txBody>
      </p:sp>
      <p:sp>
        <p:nvSpPr>
          <p:cNvPr id="2" name="Titel 1"/>
          <p:cNvSpPr>
            <a:spLocks noGrp="1"/>
          </p:cNvSpPr>
          <p:nvPr>
            <p:ph type="title"/>
          </p:nvPr>
        </p:nvSpPr>
        <p:spPr>
          <a:xfrm>
            <a:off x="540000" y="810000"/>
            <a:ext cx="3677400" cy="540000"/>
          </a:xfrm>
        </p:spPr>
        <p:txBody>
          <a:bodyPr/>
          <a:lstStyle>
            <a:lvl1pPr>
              <a:defRPr sz="1800"/>
            </a:lvl1pPr>
          </a:lstStyle>
          <a:p>
            <a:r>
              <a:rPr lang="nl-NL" dirty="0"/>
              <a:t>Klikken om de titelstijl van het model te bewerken</a:t>
            </a:r>
          </a:p>
        </p:txBody>
      </p:sp>
      <p:sp>
        <p:nvSpPr>
          <p:cNvPr id="14" name="Tijdelijke aanduiding voor datum 13"/>
          <p:cNvSpPr>
            <a:spLocks noGrp="1"/>
          </p:cNvSpPr>
          <p:nvPr>
            <p:ph type="dt" sz="half" idx="10"/>
          </p:nvPr>
        </p:nvSpPr>
        <p:spPr/>
        <p:txBody>
          <a:bodyPr/>
          <a:lstStyle/>
          <a:p>
            <a:r>
              <a:rPr lang="nl-NL"/>
              <a:t>15 mei 2019</a:t>
            </a:r>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5669812"/>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5 Twee objecten links">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540000" y="1707356"/>
            <a:ext cx="3677400" cy="2970000"/>
          </a:xfrm>
        </p:spPr>
        <p:txBody>
          <a:bodyPr/>
          <a:lstStyle>
            <a:lvl1pPr>
              <a:defRPr sz="1350"/>
            </a:lvl1pPr>
            <a:lvl2pPr>
              <a:defRPr sz="1200"/>
            </a:lvl2pPr>
            <a:lvl3pPr>
              <a:defRPr sz="1050"/>
            </a:lvl3pPr>
          </a:lstStyle>
          <a:p>
            <a:pPr lvl="0"/>
            <a:r>
              <a:rPr lang="nl-NL" dirty="0"/>
              <a:t>Klikken om de tekststijl van het model te bewerken</a:t>
            </a:r>
          </a:p>
          <a:p>
            <a:pPr lvl="1"/>
            <a:r>
              <a:rPr lang="nl-NL" dirty="0"/>
              <a:t>Tweede niveau</a:t>
            </a:r>
          </a:p>
          <a:p>
            <a:pPr lvl="2"/>
            <a:r>
              <a:rPr lang="nl-NL" dirty="0"/>
              <a:t>Derde niveau</a:t>
            </a:r>
          </a:p>
        </p:txBody>
      </p:sp>
      <p:sp>
        <p:nvSpPr>
          <p:cNvPr id="2" name="Titel 1"/>
          <p:cNvSpPr>
            <a:spLocks noGrp="1"/>
          </p:cNvSpPr>
          <p:nvPr>
            <p:ph type="title"/>
          </p:nvPr>
        </p:nvSpPr>
        <p:spPr>
          <a:xfrm>
            <a:off x="540000" y="810000"/>
            <a:ext cx="3677400" cy="540000"/>
          </a:xfrm>
        </p:spPr>
        <p:txBody>
          <a:bodyPr/>
          <a:lstStyle>
            <a:lvl1pPr>
              <a:defRPr sz="1650"/>
            </a:lvl1pPr>
          </a:lstStyle>
          <a:p>
            <a:r>
              <a:rPr lang="nl-NL" dirty="0"/>
              <a:t>Klikken om de titelstijl van het model te bewerken</a:t>
            </a:r>
          </a:p>
        </p:txBody>
      </p:sp>
      <p:sp>
        <p:nvSpPr>
          <p:cNvPr id="14" name="Tijdelijke aanduiding voor datum 13"/>
          <p:cNvSpPr>
            <a:spLocks noGrp="1"/>
          </p:cNvSpPr>
          <p:nvPr>
            <p:ph type="dt" sz="half" idx="10"/>
          </p:nvPr>
        </p:nvSpPr>
        <p:spPr/>
        <p:txBody>
          <a:bodyPr/>
          <a:lstStyle/>
          <a:p>
            <a:r>
              <a:rPr lang="nl-NL"/>
              <a:t>15 mei 2019</a:t>
            </a:r>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683107462"/>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6 Twee objecten rechts">
    <p:spTree>
      <p:nvGrpSpPr>
        <p:cNvPr id="1" name=""/>
        <p:cNvGrpSpPr/>
        <p:nvPr/>
      </p:nvGrpSpPr>
      <p:grpSpPr>
        <a:xfrm>
          <a:off x="0" y="0"/>
          <a:ext cx="0" cy="0"/>
          <a:chOff x="0" y="0"/>
          <a:chExt cx="0" cy="0"/>
        </a:xfrm>
      </p:grpSpPr>
      <p:sp>
        <p:nvSpPr>
          <p:cNvPr id="4" name="Tijdelijke aanduiding voor inhoud 3"/>
          <p:cNvSpPr>
            <a:spLocks noGrp="1"/>
          </p:cNvSpPr>
          <p:nvPr>
            <p:ph sz="half" idx="2"/>
          </p:nvPr>
        </p:nvSpPr>
        <p:spPr>
          <a:xfrm>
            <a:off x="4927500" y="1707356"/>
            <a:ext cx="3677400" cy="2970000"/>
          </a:xfrm>
        </p:spPr>
        <p:txBody>
          <a:bodyPr/>
          <a:lstStyle>
            <a:lvl1pPr>
              <a:defRPr sz="1350"/>
            </a:lvl1pPr>
            <a:lvl2pPr>
              <a:defRPr sz="1200"/>
            </a:lvl2pPr>
            <a:lvl3pPr>
              <a:defRPr sz="1050"/>
            </a:lvl3pPr>
          </a:lstStyle>
          <a:p>
            <a:pPr lvl="0"/>
            <a:r>
              <a:rPr lang="nl-NL" dirty="0"/>
              <a:t>Klikken om de tekststijl van het model te bewerken</a:t>
            </a:r>
          </a:p>
          <a:p>
            <a:pPr lvl="1"/>
            <a:r>
              <a:rPr lang="nl-NL" dirty="0"/>
              <a:t>Tweede niveau</a:t>
            </a:r>
          </a:p>
          <a:p>
            <a:pPr lvl="2"/>
            <a:r>
              <a:rPr lang="nl-NL" dirty="0"/>
              <a:t>Derde niveau</a:t>
            </a:r>
          </a:p>
        </p:txBody>
      </p:sp>
      <p:sp>
        <p:nvSpPr>
          <p:cNvPr id="2" name="Titel 1"/>
          <p:cNvSpPr>
            <a:spLocks noGrp="1"/>
          </p:cNvSpPr>
          <p:nvPr>
            <p:ph type="title"/>
          </p:nvPr>
        </p:nvSpPr>
        <p:spPr>
          <a:xfrm>
            <a:off x="4927500" y="810000"/>
            <a:ext cx="3677400" cy="540000"/>
          </a:xfrm>
        </p:spPr>
        <p:txBody>
          <a:bodyPr/>
          <a:lstStyle>
            <a:lvl1pPr>
              <a:defRPr sz="1650"/>
            </a:lvl1pPr>
          </a:lstStyle>
          <a:p>
            <a:r>
              <a:rPr lang="nl-NL" dirty="0"/>
              <a:t>Klikken om de titelstijl van het model te bewerken</a:t>
            </a:r>
          </a:p>
        </p:txBody>
      </p:sp>
      <p:sp>
        <p:nvSpPr>
          <p:cNvPr id="14" name="Tijdelijke aanduiding voor datum 13"/>
          <p:cNvSpPr>
            <a:spLocks noGrp="1"/>
          </p:cNvSpPr>
          <p:nvPr>
            <p:ph type="dt" sz="half" idx="10"/>
          </p:nvPr>
        </p:nvSpPr>
        <p:spPr/>
        <p:txBody>
          <a:bodyPr/>
          <a:lstStyle/>
          <a:p>
            <a:r>
              <a:rPr lang="nl-NL"/>
              <a:t>15 mei 2019</a:t>
            </a:r>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92477881"/>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7 Hoofdstuktitel">
    <p:bg>
      <p:bgPr>
        <a:solidFill>
          <a:schemeClr val="bg1">
            <a:lumMod val="75000"/>
          </a:schemeClr>
        </a:solidFill>
        <a:effectLst/>
      </p:bgPr>
    </p:bg>
    <p:spTree>
      <p:nvGrpSpPr>
        <p:cNvPr id="1" name=""/>
        <p:cNvGrpSpPr/>
        <p:nvPr/>
      </p:nvGrpSpPr>
      <p:grpSpPr>
        <a:xfrm>
          <a:off x="0" y="0"/>
          <a:ext cx="0" cy="0"/>
          <a:chOff x="0" y="0"/>
          <a:chExt cx="0" cy="0"/>
        </a:xfrm>
      </p:grpSpPr>
      <p:sp>
        <p:nvSpPr>
          <p:cNvPr id="20" name="Titel 1"/>
          <p:cNvSpPr>
            <a:spLocks noGrp="1"/>
          </p:cNvSpPr>
          <p:nvPr>
            <p:ph type="title"/>
          </p:nvPr>
        </p:nvSpPr>
        <p:spPr>
          <a:xfrm>
            <a:off x="540000" y="810000"/>
            <a:ext cx="8064900" cy="2430000"/>
          </a:xfrm>
        </p:spPr>
        <p:txBody>
          <a:bodyPr anchor="t" anchorCtr="0">
            <a:noAutofit/>
          </a:bodyPr>
          <a:lstStyle>
            <a:lvl1pPr algn="l">
              <a:defRPr sz="4500" b="0">
                <a:solidFill>
                  <a:schemeClr val="bg1"/>
                </a:solidFill>
              </a:defRPr>
            </a:lvl1pPr>
          </a:lstStyle>
          <a:p>
            <a:r>
              <a:rPr lang="nl-NL" dirty="0"/>
              <a:t>Klikken om de titelstijl van het model te bewerken</a:t>
            </a:r>
          </a:p>
        </p:txBody>
      </p:sp>
      <p:sp>
        <p:nvSpPr>
          <p:cNvPr id="6" name="Tijdelijke aanduiding voor datum 5"/>
          <p:cNvSpPr>
            <a:spLocks noGrp="1"/>
          </p:cNvSpPr>
          <p:nvPr>
            <p:ph type="dt" sz="half" idx="10"/>
          </p:nvPr>
        </p:nvSpPr>
        <p:spPr/>
        <p:txBody>
          <a:bodyPr/>
          <a:lstStyle>
            <a:lvl1pPr>
              <a:defRPr>
                <a:solidFill>
                  <a:schemeClr val="bg1"/>
                </a:solidFill>
              </a:defRPr>
            </a:lvl1pPr>
          </a:lstStyle>
          <a:p>
            <a:r>
              <a:rPr lang="nl-NL"/>
              <a:t>15 mei 2019</a:t>
            </a:r>
            <a:endParaRPr lang="nl-NL" dirty="0"/>
          </a:p>
        </p:txBody>
      </p:sp>
      <p:sp>
        <p:nvSpPr>
          <p:cNvPr id="7" name="Tijdelijke aanduiding voor voettekst 6"/>
          <p:cNvSpPr>
            <a:spLocks noGrp="1"/>
          </p:cNvSpPr>
          <p:nvPr>
            <p:ph type="ftr" sz="quarter" idx="11"/>
          </p:nvPr>
        </p:nvSpPr>
        <p:spPr/>
        <p:txBody>
          <a:bodyPr/>
          <a:lstStyle>
            <a:lvl1pPr>
              <a:defRPr>
                <a:solidFill>
                  <a:schemeClr val="bg1"/>
                </a:solidFill>
              </a:defRPr>
            </a:lvl1pPr>
          </a:lstStyle>
          <a:p>
            <a:endParaRPr lang="nl-NL" dirty="0"/>
          </a:p>
        </p:txBody>
      </p:sp>
      <p:sp>
        <p:nvSpPr>
          <p:cNvPr id="8" name="Tijdelijke aanduiding voor dianummer 7"/>
          <p:cNvSpPr>
            <a:spLocks noGrp="1"/>
          </p:cNvSpPr>
          <p:nvPr>
            <p:ph type="sldNum" sz="quarter" idx="12"/>
          </p:nvPr>
        </p:nvSpPr>
        <p:spPr/>
        <p:txBody>
          <a:bodyPr/>
          <a:lstStyle>
            <a:lvl1pPr>
              <a:defRPr>
                <a:solidFill>
                  <a:schemeClr val="bg1"/>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9162777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ianummer 4"/>
          <p:cNvSpPr>
            <a:spLocks noGrp="1"/>
          </p:cNvSpPr>
          <p:nvPr>
            <p:ph type="sldNum" sz="quarter" idx="11"/>
          </p:nvPr>
        </p:nvSpPr>
        <p:spPr/>
        <p:txBody>
          <a:bodyPr/>
          <a:lstStyle>
            <a:lvl1pPr>
              <a:defRPr/>
            </a:lvl1pPr>
          </a:lstStyle>
          <a:p>
            <a:fld id="{2ACDB467-7873-4513-AFB0-64C93AB0D52A}" type="slidenum">
              <a:rPr lang="nl-NL"/>
              <a:pPr/>
              <a:t>‹nr.›</a:t>
            </a:fld>
            <a:endParaRPr lang="nl-NL"/>
          </a:p>
        </p:txBody>
      </p:sp>
      <p:sp>
        <p:nvSpPr>
          <p:cNvPr id="12"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08 Start dia">
    <p:bg>
      <p:bgPr>
        <a:solidFill>
          <a:schemeClr val="tx1">
            <a:lumMod val="75000"/>
          </a:schemeClr>
        </a:solidFill>
        <a:effectLst/>
      </p:bgPr>
    </p:bg>
    <p:spTree>
      <p:nvGrpSpPr>
        <p:cNvPr id="1" name=""/>
        <p:cNvGrpSpPr/>
        <p:nvPr/>
      </p:nvGrpSpPr>
      <p:grpSpPr>
        <a:xfrm>
          <a:off x="0" y="0"/>
          <a:ext cx="0" cy="0"/>
          <a:chOff x="0" y="0"/>
          <a:chExt cx="0" cy="0"/>
        </a:xfrm>
      </p:grpSpPr>
      <p:sp>
        <p:nvSpPr>
          <p:cNvPr id="9" name="Rechthoek 8"/>
          <p:cNvSpPr/>
          <p:nvPr userDrawn="1"/>
        </p:nvSpPr>
        <p:spPr>
          <a:xfrm>
            <a:off x="4572000" y="0"/>
            <a:ext cx="4572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p:nvPr>
        </p:nvSpPr>
        <p:spPr>
          <a:xfrm>
            <a:off x="4927500" y="1350000"/>
            <a:ext cx="3609900" cy="2430000"/>
          </a:xfrm>
        </p:spPr>
        <p:txBody>
          <a:bodyPr tIns="0" bIns="0" anchor="t" anchorCtr="0">
            <a:noAutofit/>
          </a:bodyPr>
          <a:lstStyle>
            <a:lvl1pPr algn="l">
              <a:defRPr sz="2700">
                <a:solidFill>
                  <a:srgbClr val="D52B1E"/>
                </a:solidFill>
              </a:defRPr>
            </a:lvl1pPr>
          </a:lstStyle>
          <a:p>
            <a:r>
              <a:rPr lang="nl-NL" dirty="0"/>
              <a:t>Klikken om de titelstijl van het model te bewerken</a:t>
            </a:r>
          </a:p>
        </p:txBody>
      </p:sp>
      <p:sp>
        <p:nvSpPr>
          <p:cNvPr id="3" name="Ondertitel 2"/>
          <p:cNvSpPr>
            <a:spLocks noGrp="1"/>
          </p:cNvSpPr>
          <p:nvPr>
            <p:ph type="subTitle" idx="1"/>
          </p:nvPr>
        </p:nvSpPr>
        <p:spPr>
          <a:xfrm>
            <a:off x="4927500" y="4050000"/>
            <a:ext cx="3609900" cy="810000"/>
          </a:xfrm>
        </p:spPr>
        <p:txBody>
          <a:bodyPr lIns="0" tIns="0" rIns="0" bIns="0">
            <a:noAutofit/>
          </a:bodyPr>
          <a:lstStyle>
            <a:lvl1pPr marL="0" indent="0" algn="l">
              <a:buNone/>
              <a:defRPr sz="1500">
                <a:solidFill>
                  <a:srgbClr val="00B05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Klikken om de ondertitelstijl van het model te bewerken</a:t>
            </a:r>
          </a:p>
        </p:txBody>
      </p:sp>
      <p:pic>
        <p:nvPicPr>
          <p:cNvPr id="6" name="Afbeelding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1000"/>
            <a:ext cx="9144000" cy="1261872"/>
          </a:xfrm>
          <a:prstGeom prst="rect">
            <a:avLst/>
          </a:prstGeom>
        </p:spPr>
      </p:pic>
      <p:sp>
        <p:nvSpPr>
          <p:cNvPr id="7" name="Tijdelijke aanduiding voor datum 3"/>
          <p:cNvSpPr>
            <a:spLocks noGrp="1"/>
          </p:cNvSpPr>
          <p:nvPr>
            <p:ph type="dt" sz="half" idx="2"/>
          </p:nvPr>
        </p:nvSpPr>
        <p:spPr>
          <a:xfrm>
            <a:off x="4927500" y="4860000"/>
            <a:ext cx="2430000" cy="270000"/>
          </a:xfrm>
          <a:prstGeom prst="rect">
            <a:avLst/>
          </a:prstGeom>
        </p:spPr>
        <p:txBody>
          <a:bodyPr vert="horz" lIns="0" tIns="0" rIns="0" bIns="0" rtlCol="0" anchor="ctr" anchorCtr="0"/>
          <a:lstStyle>
            <a:lvl1pPr algn="l">
              <a:defRPr sz="788">
                <a:solidFill>
                  <a:schemeClr val="bg1"/>
                </a:solidFill>
              </a:defRPr>
            </a:lvl1pPr>
          </a:lstStyle>
          <a:p>
            <a:r>
              <a:rPr lang="nl-NL"/>
              <a:t>15 mei 2019</a:t>
            </a:r>
            <a:endParaRPr lang="nl-NL" dirty="0"/>
          </a:p>
        </p:txBody>
      </p:sp>
    </p:spTree>
    <p:extLst>
      <p:ext uri="{BB962C8B-B14F-4D97-AF65-F5344CB8AC3E}">
        <p14:creationId xmlns:p14="http://schemas.microsoft.com/office/powerpoint/2010/main" val="28096060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09 Einddia">
    <p:bg>
      <p:bgPr>
        <a:solidFill>
          <a:schemeClr val="tx1">
            <a:lumMod val="75000"/>
          </a:schemeClr>
        </a:solidFill>
        <a:effectLst/>
      </p:bgPr>
    </p:bg>
    <p:spTree>
      <p:nvGrpSpPr>
        <p:cNvPr id="1" name=""/>
        <p:cNvGrpSpPr/>
        <p:nvPr/>
      </p:nvGrpSpPr>
      <p:grpSpPr>
        <a:xfrm>
          <a:off x="0" y="0"/>
          <a:ext cx="0" cy="0"/>
          <a:chOff x="0" y="0"/>
          <a:chExt cx="0" cy="0"/>
        </a:xfrm>
      </p:grpSpPr>
      <p:sp>
        <p:nvSpPr>
          <p:cNvPr id="9" name="Rechthoek 8"/>
          <p:cNvSpPr/>
          <p:nvPr userDrawn="1"/>
        </p:nvSpPr>
        <p:spPr>
          <a:xfrm>
            <a:off x="0" y="0"/>
            <a:ext cx="4572000"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p:nvPr>
        </p:nvSpPr>
        <p:spPr>
          <a:xfrm>
            <a:off x="540000" y="1350000"/>
            <a:ext cx="3609900" cy="2430000"/>
          </a:xfrm>
        </p:spPr>
        <p:txBody>
          <a:bodyPr tIns="0" bIns="0" anchor="t" anchorCtr="0">
            <a:noAutofit/>
          </a:bodyPr>
          <a:lstStyle>
            <a:lvl1pPr algn="l">
              <a:defRPr sz="2700">
                <a:solidFill>
                  <a:srgbClr val="D52B1E"/>
                </a:solidFill>
              </a:defRPr>
            </a:lvl1pPr>
          </a:lstStyle>
          <a:p>
            <a:r>
              <a:rPr lang="nl-NL" dirty="0"/>
              <a:t>Klikken om de titelstijl van het model te bewerken</a:t>
            </a:r>
          </a:p>
        </p:txBody>
      </p:sp>
      <p:sp>
        <p:nvSpPr>
          <p:cNvPr id="3" name="Ondertitel 2"/>
          <p:cNvSpPr>
            <a:spLocks noGrp="1"/>
          </p:cNvSpPr>
          <p:nvPr>
            <p:ph type="subTitle" idx="1"/>
          </p:nvPr>
        </p:nvSpPr>
        <p:spPr>
          <a:xfrm>
            <a:off x="540000" y="4050000"/>
            <a:ext cx="3609900" cy="810000"/>
          </a:xfrm>
        </p:spPr>
        <p:txBody>
          <a:bodyPr lIns="0" tIns="0" rIns="0" bIns="0">
            <a:noAutofit/>
          </a:bodyPr>
          <a:lstStyle>
            <a:lvl1pPr marL="0" indent="0" algn="l">
              <a:buNone/>
              <a:defRPr sz="1500">
                <a:solidFill>
                  <a:srgbClr val="00B050"/>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Klikken om de ondertitelstijl van het model te bewerken</a:t>
            </a:r>
          </a:p>
        </p:txBody>
      </p:sp>
      <p:pic>
        <p:nvPicPr>
          <p:cNvPr id="6" name="Afbeelding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1000"/>
            <a:ext cx="9144000" cy="1261872"/>
          </a:xfrm>
          <a:prstGeom prst="rect">
            <a:avLst/>
          </a:prstGeom>
        </p:spPr>
      </p:pic>
      <p:sp>
        <p:nvSpPr>
          <p:cNvPr id="8" name="Tijdelijke aanduiding voor voettekst 6"/>
          <p:cNvSpPr>
            <a:spLocks noGrp="1"/>
          </p:cNvSpPr>
          <p:nvPr>
            <p:ph type="ftr" sz="quarter" idx="11"/>
          </p:nvPr>
        </p:nvSpPr>
        <p:spPr>
          <a:xfrm>
            <a:off x="540000" y="4860000"/>
            <a:ext cx="3240000" cy="270000"/>
          </a:xfrm>
        </p:spPr>
        <p:txBody>
          <a:bodyPr/>
          <a:lstStyle>
            <a:lvl1pPr>
              <a:defRPr>
                <a:solidFill>
                  <a:schemeClr val="bg1"/>
                </a:solidFill>
              </a:defRPr>
            </a:lvl1pPr>
          </a:lstStyle>
          <a:p>
            <a:endParaRPr lang="nl-NL" dirty="0"/>
          </a:p>
        </p:txBody>
      </p:sp>
    </p:spTree>
    <p:extLst>
      <p:ext uri="{BB962C8B-B14F-4D97-AF65-F5344CB8AC3E}">
        <p14:creationId xmlns:p14="http://schemas.microsoft.com/office/powerpoint/2010/main" val="359275938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01 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lvl1pPr>
              <a:defRPr baseline="0"/>
            </a:lvl1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2" name="Titel 1"/>
          <p:cNvSpPr>
            <a:spLocks noGrp="1"/>
          </p:cNvSpPr>
          <p:nvPr>
            <p:ph type="title"/>
          </p:nvPr>
        </p:nvSpPr>
        <p:spPr/>
        <p:txBody>
          <a:bodyPr/>
          <a:lstStyle/>
          <a:p>
            <a:r>
              <a:rPr lang="nl-NL"/>
              <a:t>Klikken om de titelstijl van het model te bewerken</a:t>
            </a:r>
          </a:p>
        </p:txBody>
      </p:sp>
      <p:sp>
        <p:nvSpPr>
          <p:cNvPr id="13" name="Tijdelijke aanduiding voor datum 12"/>
          <p:cNvSpPr>
            <a:spLocks noGrp="1"/>
          </p:cNvSpPr>
          <p:nvPr>
            <p:ph type="dt" sz="half" idx="10"/>
          </p:nvPr>
        </p:nvSpPr>
        <p:spPr/>
        <p:txBody>
          <a:bodyPr/>
          <a:lstStyle/>
          <a:p>
            <a:r>
              <a:rPr lang="nl-NL"/>
              <a:t>15 mei 2019</a:t>
            </a:r>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91276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nl-NL" dirty="0"/>
              <a:t>Klik om de stijl te bewerken</a:t>
            </a:r>
          </a:p>
        </p:txBody>
      </p:sp>
      <p:sp>
        <p:nvSpPr>
          <p:cNvPr id="3" name="Tijdelijke aanduiding voor tekst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5" name="Tijdelijke aanduiding voor dianummer 4"/>
          <p:cNvSpPr>
            <a:spLocks noGrp="1"/>
          </p:cNvSpPr>
          <p:nvPr>
            <p:ph type="sldNum" sz="quarter" idx="11"/>
          </p:nvPr>
        </p:nvSpPr>
        <p:spPr/>
        <p:txBody>
          <a:bodyPr/>
          <a:lstStyle>
            <a:lvl1pPr>
              <a:defRPr/>
            </a:lvl1pPr>
          </a:lstStyle>
          <a:p>
            <a:fld id="{DBD84257-ED32-48C1-8368-C36FAEBD5AE4}" type="slidenum">
              <a:rPr lang="nl-NL"/>
              <a:pPr/>
              <a:t>‹nr.›</a:t>
            </a:fld>
            <a:endParaRPr lang="nl-NL"/>
          </a:p>
        </p:txBody>
      </p:sp>
      <p:sp>
        <p:nvSpPr>
          <p:cNvPr id="7" name="Footer Placeholder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sz="half" idx="1"/>
          </p:nvPr>
        </p:nvSpPr>
        <p:spPr>
          <a:xfrm>
            <a:off x="466726" y="1551385"/>
            <a:ext cx="4124325" cy="310395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743451" y="1551385"/>
            <a:ext cx="4124325" cy="310395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dianummer 5"/>
          <p:cNvSpPr>
            <a:spLocks noGrp="1"/>
          </p:cNvSpPr>
          <p:nvPr>
            <p:ph type="sldNum" sz="quarter" idx="11"/>
          </p:nvPr>
        </p:nvSpPr>
        <p:spPr/>
        <p:txBody>
          <a:bodyPr/>
          <a:lstStyle>
            <a:lvl1pPr>
              <a:defRPr/>
            </a:lvl1pPr>
          </a:lstStyle>
          <a:p>
            <a:fld id="{EAEFCD2F-3854-4509-94B1-251D221B176A}" type="slidenum">
              <a:rPr lang="nl-NL"/>
              <a:pPr/>
              <a:t>‹nr.›</a:t>
            </a:fld>
            <a:endParaRPr lang="nl-NL"/>
          </a:p>
        </p:txBody>
      </p:sp>
      <p:sp>
        <p:nvSpPr>
          <p:cNvPr id="8"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1545636"/>
            <a:ext cx="4040188" cy="47982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457200" y="2139702"/>
            <a:ext cx="4040188" cy="245492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p:nvPr>
        </p:nvSpPr>
        <p:spPr>
          <a:xfrm>
            <a:off x="4645026" y="1545636"/>
            <a:ext cx="4041775" cy="47982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645026" y="2139702"/>
            <a:ext cx="4041775" cy="2454920"/>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dianummer 7"/>
          <p:cNvSpPr>
            <a:spLocks noGrp="1"/>
          </p:cNvSpPr>
          <p:nvPr>
            <p:ph type="sldNum" sz="quarter" idx="11"/>
          </p:nvPr>
        </p:nvSpPr>
        <p:spPr/>
        <p:txBody>
          <a:bodyPr/>
          <a:lstStyle>
            <a:lvl1pPr>
              <a:defRPr/>
            </a:lvl1pPr>
          </a:lstStyle>
          <a:p>
            <a:fld id="{1E8DFE5E-4DF5-4E22-BF27-B57155238CA5}" type="slidenum">
              <a:rPr lang="nl-NL"/>
              <a:pPr/>
              <a:t>‹nr.›</a:t>
            </a:fld>
            <a:endParaRPr lang="nl-NL"/>
          </a:p>
        </p:txBody>
      </p:sp>
      <p:sp>
        <p:nvSpPr>
          <p:cNvPr id="10" name="Rectangle 6"/>
          <p:cNvSpPr>
            <a:spLocks noGrp="1" noChangeArrowheads="1"/>
          </p:cNvSpPr>
          <p:nvPr>
            <p:ph type="ftr" sz="quarter" idx="1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
        <p:nvSpPr>
          <p:cNvPr id="12" name="Titel 1"/>
          <p:cNvSpPr>
            <a:spLocks noGrp="1"/>
          </p:cNvSpPr>
          <p:nvPr>
            <p:ph type="title"/>
          </p:nvPr>
        </p:nvSpPr>
        <p:spPr>
          <a:xfrm>
            <a:off x="466726" y="1005576"/>
            <a:ext cx="8281739" cy="369094"/>
          </a:xfrm>
        </p:spPr>
        <p:txBody>
          <a:bodyPr/>
          <a:lstStyle/>
          <a:p>
            <a:r>
              <a:rPr lang="nl-NL" dirty="0"/>
              <a:t>Klik om de stijl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4" name="Tijdelijke aanduiding voor dianummer 3"/>
          <p:cNvSpPr>
            <a:spLocks noGrp="1"/>
          </p:cNvSpPr>
          <p:nvPr>
            <p:ph type="sldNum" sz="quarter" idx="11"/>
          </p:nvPr>
        </p:nvSpPr>
        <p:spPr/>
        <p:txBody>
          <a:bodyPr/>
          <a:lstStyle>
            <a:lvl1pPr>
              <a:defRPr/>
            </a:lvl1pPr>
          </a:lstStyle>
          <a:p>
            <a:fld id="{632C4F18-1084-43BB-8F0C-8DDEC76DCA47}" type="slidenum">
              <a:rPr lang="nl-NL"/>
              <a:pPr/>
              <a:t>‹nr.›</a:t>
            </a:fld>
            <a:endParaRPr lang="nl-NL"/>
          </a:p>
        </p:txBody>
      </p:sp>
      <p:sp>
        <p:nvSpPr>
          <p:cNvPr id="6"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1"/>
          </p:nvPr>
        </p:nvSpPr>
        <p:spPr/>
        <p:txBody>
          <a:bodyPr/>
          <a:lstStyle>
            <a:lvl1pPr>
              <a:defRPr/>
            </a:lvl1pPr>
          </a:lstStyle>
          <a:p>
            <a:fld id="{53FF4269-9A2A-402C-95A8-1E64AE3A37F9}" type="slidenum">
              <a:rPr lang="nl-NL"/>
              <a:pPr/>
              <a:t>‹nr.›</a:t>
            </a:fld>
            <a:endParaRPr lang="nl-NL"/>
          </a:p>
        </p:txBody>
      </p:sp>
      <p:sp>
        <p:nvSpPr>
          <p:cNvPr id="5"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
        <p:nvSpPr>
          <p:cNvPr id="2" name="Titel 1"/>
          <p:cNvSpPr>
            <a:spLocks noGrp="1"/>
          </p:cNvSpPr>
          <p:nvPr>
            <p:ph type="title"/>
          </p:nvPr>
        </p:nvSpPr>
        <p:spPr>
          <a:xfrm>
            <a:off x="468314" y="1006079"/>
            <a:ext cx="3008313" cy="539353"/>
          </a:xfrm>
        </p:spPr>
        <p:txBody>
          <a:bodyPr anchor="t" anchorCtr="0"/>
          <a:lstStyle>
            <a:lvl1pPr algn="l">
              <a:defRPr sz="2000" b="1"/>
            </a:lvl1pPr>
          </a:lstStyle>
          <a:p>
            <a:r>
              <a:rPr lang="nl-NL" dirty="0"/>
              <a:t>Klik om de stijl te bewerken</a:t>
            </a:r>
          </a:p>
        </p:txBody>
      </p:sp>
      <p:sp>
        <p:nvSpPr>
          <p:cNvPr id="3" name="Tijdelijke aanduiding voor inhoud 2"/>
          <p:cNvSpPr>
            <a:spLocks noGrp="1"/>
          </p:cNvSpPr>
          <p:nvPr>
            <p:ph idx="1"/>
          </p:nvPr>
        </p:nvSpPr>
        <p:spPr>
          <a:xfrm>
            <a:off x="3575050" y="1006079"/>
            <a:ext cx="5111750" cy="3588544"/>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p:cNvSpPr>
            <a:spLocks noGrp="1"/>
          </p:cNvSpPr>
          <p:nvPr>
            <p:ph type="body" sz="half" idx="2"/>
          </p:nvPr>
        </p:nvSpPr>
        <p:spPr>
          <a:xfrm>
            <a:off x="457201" y="1653649"/>
            <a:ext cx="3008313" cy="29409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6" name="Tijdelijke aanduiding voor dianummer 5"/>
          <p:cNvSpPr>
            <a:spLocks noGrp="1"/>
          </p:cNvSpPr>
          <p:nvPr>
            <p:ph type="sldNum" sz="quarter" idx="11"/>
          </p:nvPr>
        </p:nvSpPr>
        <p:spPr/>
        <p:txBody>
          <a:bodyPr/>
          <a:lstStyle>
            <a:lvl1pPr>
              <a:defRPr/>
            </a:lvl1pPr>
          </a:lstStyle>
          <a:p>
            <a:fld id="{9BE2487A-4EC9-4160-846D-E5DD7CFD4F63}"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nl-NL" dirty="0"/>
              <a:t>Klik om de stijl te bewerken</a:t>
            </a:r>
          </a:p>
        </p:txBody>
      </p:sp>
      <p:sp>
        <p:nvSpPr>
          <p:cNvPr id="3" name="Tijdelijke aanduiding voor afbeelding 2"/>
          <p:cNvSpPr>
            <a:spLocks noGrp="1"/>
          </p:cNvSpPr>
          <p:nvPr>
            <p:ph type="pic" idx="1"/>
          </p:nvPr>
        </p:nvSpPr>
        <p:spPr>
          <a:xfrm>
            <a:off x="1792288" y="1006078"/>
            <a:ext cx="5486400" cy="2539603"/>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p>
        </p:txBody>
      </p:sp>
      <p:sp>
        <p:nvSpPr>
          <p:cNvPr id="4" name="Tijdelijke aanduiding vo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6" name="Tijdelijke aanduiding voor dianummer 5"/>
          <p:cNvSpPr>
            <a:spLocks noGrp="1"/>
          </p:cNvSpPr>
          <p:nvPr>
            <p:ph type="sldNum" sz="quarter" idx="11"/>
          </p:nvPr>
        </p:nvSpPr>
        <p:spPr/>
        <p:txBody>
          <a:bodyPr/>
          <a:lstStyle>
            <a:lvl1pPr>
              <a:defRPr/>
            </a:lvl1pPr>
          </a:lstStyle>
          <a:p>
            <a:fld id="{2FCDE4C3-FD53-4754-8387-ED0250ADD0EA}" type="slidenum">
              <a:rPr lang="nl-NL"/>
              <a:pPr/>
              <a:t>‹nr.›</a:t>
            </a:fld>
            <a:endParaRPr lang="nl-NL"/>
          </a:p>
        </p:txBody>
      </p:sp>
      <p:sp>
        <p:nvSpPr>
          <p:cNvPr id="8" name="Rectangle 6"/>
          <p:cNvSpPr>
            <a:spLocks noGrp="1" noChangeArrowheads="1"/>
          </p:cNvSpPr>
          <p:nvPr>
            <p:ph type="ftr" sz="quarter" idx="3"/>
          </p:nvPr>
        </p:nvSpPr>
        <p:spPr bwMode="auto">
          <a:xfrm>
            <a:off x="4355977" y="4894008"/>
            <a:ext cx="3097337"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3.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758429"/>
          </a:xfrm>
          <a:prstGeom prst="rect">
            <a:avLst/>
          </a:prstGeom>
          <a:solidFill>
            <a:srgbClr val="007BC7"/>
          </a:solidFill>
          <a:ln w="9525">
            <a:noFill/>
            <a:miter lim="800000"/>
            <a:headEnd/>
            <a:tailEnd/>
          </a:ln>
          <a:effectLst/>
        </p:spPr>
        <p:txBody>
          <a:bodyPr wrap="none" anchor="ctr"/>
          <a:lstStyle/>
          <a:p>
            <a:endParaRPr lang="nl-NL"/>
          </a:p>
        </p:txBody>
      </p:sp>
      <p:sp>
        <p:nvSpPr>
          <p:cNvPr id="9219" name="Rectangle 3"/>
          <p:cNvSpPr>
            <a:spLocks noChangeArrowheads="1"/>
          </p:cNvSpPr>
          <p:nvPr/>
        </p:nvSpPr>
        <p:spPr bwMode="auto">
          <a:xfrm>
            <a:off x="0" y="4762500"/>
            <a:ext cx="9144000" cy="381000"/>
          </a:xfrm>
          <a:prstGeom prst="rect">
            <a:avLst/>
          </a:prstGeom>
          <a:solidFill>
            <a:srgbClr val="007BC7"/>
          </a:solidFill>
          <a:ln w="9525">
            <a:noFill/>
            <a:miter lim="800000"/>
            <a:headEnd/>
            <a:tailEnd/>
          </a:ln>
          <a:effectLst/>
        </p:spPr>
        <p:txBody>
          <a:bodyPr wrap="none" anchor="ctr"/>
          <a:lstStyle/>
          <a:p>
            <a:endParaRPr lang="nl-NL"/>
          </a:p>
        </p:txBody>
      </p:sp>
      <p:sp>
        <p:nvSpPr>
          <p:cNvPr id="9220" name="Rectangle 4"/>
          <p:cNvSpPr>
            <a:spLocks noGrp="1" noChangeArrowheads="1"/>
          </p:cNvSpPr>
          <p:nvPr>
            <p:ph type="title"/>
          </p:nvPr>
        </p:nvSpPr>
        <p:spPr bwMode="auto">
          <a:xfrm>
            <a:off x="466725" y="1005576"/>
            <a:ext cx="8401050" cy="36909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nl-NL" dirty="0"/>
              <a:t>Klik om het opmaakprofiel van de modeltitel te bewerken</a:t>
            </a:r>
          </a:p>
        </p:txBody>
      </p:sp>
      <p:sp>
        <p:nvSpPr>
          <p:cNvPr id="9221" name="Rectangle 5"/>
          <p:cNvSpPr>
            <a:spLocks noGrp="1" noChangeArrowheads="1"/>
          </p:cNvSpPr>
          <p:nvPr>
            <p:ph type="body" idx="1"/>
          </p:nvPr>
        </p:nvSpPr>
        <p:spPr bwMode="auto">
          <a:xfrm>
            <a:off x="466725" y="1551385"/>
            <a:ext cx="8401050" cy="31039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de opmaakprofielen van de modeltekst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223" name="Rectangle 7"/>
          <p:cNvSpPr>
            <a:spLocks noGrp="1" noChangeArrowheads="1"/>
          </p:cNvSpPr>
          <p:nvPr>
            <p:ph type="sldNum" sz="quarter" idx="4"/>
          </p:nvPr>
        </p:nvSpPr>
        <p:spPr bwMode="auto">
          <a:xfrm>
            <a:off x="466725" y="4958953"/>
            <a:ext cx="1905000" cy="8929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000">
                <a:solidFill>
                  <a:srgbClr val="FFFFFF"/>
                </a:solidFill>
                <a:latin typeface="+mn-lt"/>
                <a:cs typeface="Arial" charset="0"/>
              </a:defRPr>
            </a:lvl1pPr>
          </a:lstStyle>
          <a:p>
            <a:fld id="{A7767DB5-9DBB-4547-9226-1DA966EC9086}" type="slidenum">
              <a:rPr lang="nl-NL"/>
              <a:pPr/>
              <a:t>‹nr.›</a:t>
            </a:fld>
            <a:endParaRPr lang="nl-NL"/>
          </a:p>
        </p:txBody>
      </p:sp>
      <p:sp>
        <p:nvSpPr>
          <p:cNvPr id="11" name="shpTitel"/>
          <p:cNvSpPr>
            <a:spLocks noGrp="1" noChangeArrowheads="1"/>
          </p:cNvSpPr>
          <p:nvPr>
            <p:ph type="dt" sz="half" idx="2"/>
          </p:nvPr>
        </p:nvSpPr>
        <p:spPr bwMode="auto">
          <a:xfrm>
            <a:off x="7264401" y="4876007"/>
            <a:ext cx="1508125" cy="17224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defTabSz="608013" eaLnBrk="0" hangingPunct="0">
              <a:defRPr sz="1000">
                <a:solidFill>
                  <a:srgbClr val="FFFFFF"/>
                </a:solidFill>
                <a:latin typeface="+mn-lt"/>
                <a:cs typeface="Arial" charset="0"/>
              </a:defRPr>
            </a:lvl1pPr>
          </a:lstStyle>
          <a:p>
            <a:r>
              <a:rPr lang="nl-NL" dirty="0"/>
              <a:t>26 september 2019</a:t>
            </a:r>
          </a:p>
        </p:txBody>
      </p:sp>
      <p:pic>
        <p:nvPicPr>
          <p:cNvPr id="9225" name="Picture 9" descr="Z:\KA\Carma\DocSys\Customers\VenW Rijksbreed\Models\Presentaties\background_pictures\logo wit\RO_VW_diap.png"/>
          <p:cNvPicPr>
            <a:picLocks noChangeAspect="1" noChangeArrowheads="1"/>
          </p:cNvPicPr>
          <p:nvPr/>
        </p:nvPicPr>
        <p:blipFill>
          <a:blip r:embed="rId14" cstate="print"/>
          <a:srcRect l="46451" t="15443" r="46289" b="20656"/>
          <a:stretch>
            <a:fillRect/>
          </a:stretch>
        </p:blipFill>
        <p:spPr bwMode="auto">
          <a:xfrm>
            <a:off x="4376738" y="0"/>
            <a:ext cx="393700" cy="569119"/>
          </a:xfrm>
          <a:prstGeom prst="rect">
            <a:avLst/>
          </a:prstGeom>
          <a:noFill/>
          <a:ln w="9525">
            <a:noFill/>
            <a:miter lim="800000"/>
            <a:headEnd/>
            <a:tailEnd/>
          </a:ln>
        </p:spPr>
      </p:pic>
      <p:sp>
        <p:nvSpPr>
          <p:cNvPr id="10" name="Rectangle 6"/>
          <p:cNvSpPr>
            <a:spLocks noGrp="1" noChangeArrowheads="1"/>
          </p:cNvSpPr>
          <p:nvPr>
            <p:ph type="ftr" sz="quarter" idx="3"/>
          </p:nvPr>
        </p:nvSpPr>
        <p:spPr bwMode="auto">
          <a:xfrm>
            <a:off x="4355977" y="4894008"/>
            <a:ext cx="2736304" cy="15424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endParaRPr lang="nl-NL"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sldNum="0" hdr="0" ftr="0"/>
  <p:txStyles>
    <p:titleStyle>
      <a:lvl1pPr algn="l" rtl="0" eaLnBrk="1" fontAlgn="base" hangingPunct="1">
        <a:spcBef>
          <a:spcPct val="0"/>
        </a:spcBef>
        <a:spcAft>
          <a:spcPct val="0"/>
        </a:spcAft>
        <a:defRPr sz="2600">
          <a:solidFill>
            <a:srgbClr val="CC003D"/>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40000" y="810000"/>
            <a:ext cx="8064900" cy="405000"/>
          </a:xfrm>
          <a:prstGeom prst="rect">
            <a:avLst/>
          </a:prstGeom>
        </p:spPr>
        <p:txBody>
          <a:bodyPr vert="horz" lIns="0" tIns="0" rIns="0" bIns="0" rtlCol="0" anchor="t" anchorCtr="0">
            <a:noAutofit/>
          </a:bodyPr>
          <a:lstStyle/>
          <a:p>
            <a:r>
              <a:rPr lang="nl-NL" dirty="0"/>
              <a:t>Klik om de stijl te bewerken</a:t>
            </a:r>
          </a:p>
        </p:txBody>
      </p:sp>
      <p:sp>
        <p:nvSpPr>
          <p:cNvPr id="3" name="Tijdelijke aanduiding voor tekst 2"/>
          <p:cNvSpPr>
            <a:spLocks noGrp="1"/>
          </p:cNvSpPr>
          <p:nvPr>
            <p:ph type="body" idx="1"/>
          </p:nvPr>
        </p:nvSpPr>
        <p:spPr>
          <a:xfrm>
            <a:off x="540000" y="1350000"/>
            <a:ext cx="8064900" cy="3240000"/>
          </a:xfrm>
          <a:prstGeom prst="rect">
            <a:avLst/>
          </a:prstGeom>
        </p:spPr>
        <p:txBody>
          <a:bodyPr vert="horz" lIns="0" tIns="0" rIns="0" bIns="0" rtlCol="0">
            <a:no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2" name="Afbeelding 11"/>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2382" y="0"/>
            <a:ext cx="9148763" cy="800100"/>
          </a:xfrm>
          <a:prstGeom prst="rect">
            <a:avLst/>
          </a:prstGeom>
        </p:spPr>
      </p:pic>
      <p:sp>
        <p:nvSpPr>
          <p:cNvPr id="11" name="Tijdelijke aanduiding voor datum 3"/>
          <p:cNvSpPr>
            <a:spLocks noGrp="1"/>
          </p:cNvSpPr>
          <p:nvPr>
            <p:ph type="dt" sz="half" idx="2"/>
          </p:nvPr>
        </p:nvSpPr>
        <p:spPr>
          <a:xfrm>
            <a:off x="4927500" y="4860000"/>
            <a:ext cx="2430000" cy="270000"/>
          </a:xfrm>
          <a:prstGeom prst="rect">
            <a:avLst/>
          </a:prstGeom>
        </p:spPr>
        <p:txBody>
          <a:bodyPr vert="horz" lIns="0" tIns="0" rIns="0" bIns="0" rtlCol="0" anchor="ctr" anchorCtr="0"/>
          <a:lstStyle>
            <a:lvl1pPr algn="l">
              <a:defRPr sz="788">
                <a:solidFill>
                  <a:schemeClr val="tx1"/>
                </a:solidFill>
              </a:defRPr>
            </a:lvl1pPr>
          </a:lstStyle>
          <a:p>
            <a:r>
              <a:rPr lang="nl-NL"/>
              <a:t>15 mei 2019</a:t>
            </a:r>
            <a:endParaRPr lang="nl-NL" dirty="0"/>
          </a:p>
        </p:txBody>
      </p:sp>
      <p:sp>
        <p:nvSpPr>
          <p:cNvPr id="14" name="Tijdelijke aanduiding voor voettekst 4"/>
          <p:cNvSpPr>
            <a:spLocks noGrp="1"/>
          </p:cNvSpPr>
          <p:nvPr>
            <p:ph type="ftr" sz="quarter" idx="3"/>
          </p:nvPr>
        </p:nvSpPr>
        <p:spPr>
          <a:xfrm>
            <a:off x="540000" y="4860000"/>
            <a:ext cx="3240000" cy="270000"/>
          </a:xfrm>
          <a:prstGeom prst="rect">
            <a:avLst/>
          </a:prstGeom>
        </p:spPr>
        <p:txBody>
          <a:bodyPr vert="horz" lIns="0" tIns="0" rIns="0" bIns="0" rtlCol="0" anchor="ctr" anchorCtr="0"/>
          <a:lstStyle>
            <a:lvl1pPr algn="l">
              <a:defRPr sz="788">
                <a:solidFill>
                  <a:schemeClr val="tx1"/>
                </a:solidFill>
              </a:defRPr>
            </a:lvl1pPr>
          </a:lstStyle>
          <a:p>
            <a:endParaRPr lang="nl-NL" dirty="0"/>
          </a:p>
        </p:txBody>
      </p:sp>
      <p:sp>
        <p:nvSpPr>
          <p:cNvPr id="15" name="Tijdelijke aanduiding voor dianummer 5"/>
          <p:cNvSpPr>
            <a:spLocks noGrp="1"/>
          </p:cNvSpPr>
          <p:nvPr>
            <p:ph type="sldNum" sz="quarter" idx="4"/>
          </p:nvPr>
        </p:nvSpPr>
        <p:spPr>
          <a:xfrm>
            <a:off x="8064900" y="4860000"/>
            <a:ext cx="540000" cy="270000"/>
          </a:xfrm>
          <a:prstGeom prst="rect">
            <a:avLst/>
          </a:prstGeom>
        </p:spPr>
        <p:txBody>
          <a:bodyPr vert="horz" lIns="0" tIns="0" rIns="0" bIns="0" rtlCol="0" anchor="ctr" anchorCtr="0"/>
          <a:lstStyle>
            <a:lvl1pPr algn="r">
              <a:defRPr sz="788">
                <a:solidFill>
                  <a:schemeClr val="tx1"/>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64109736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sldNum="0" hdr="0" ftr="0"/>
  <p:txStyles>
    <p:titleStyle>
      <a:lvl1pPr algn="l" defTabSz="685800" rtl="0" eaLnBrk="1" latinLnBrk="0" hangingPunct="1">
        <a:lnSpc>
          <a:spcPct val="90000"/>
        </a:lnSpc>
        <a:spcBef>
          <a:spcPct val="0"/>
        </a:spcBef>
        <a:buNone/>
        <a:defRPr sz="2100" b="0" kern="1200" baseline="0">
          <a:solidFill>
            <a:srgbClr val="D52B1E"/>
          </a:solidFill>
          <a:latin typeface="+mj-lt"/>
          <a:ea typeface="+mj-ea"/>
          <a:cs typeface="+mj-cs"/>
        </a:defRPr>
      </a:lvl1pPr>
    </p:titleStyle>
    <p:bodyStyle>
      <a:lvl1pPr marL="237600" indent="-237600" algn="l" defTabSz="685800" rtl="0" eaLnBrk="1" latinLnBrk="0" hangingPunct="1">
        <a:lnSpc>
          <a:spcPct val="90000"/>
        </a:lnSpc>
        <a:spcBef>
          <a:spcPts val="900"/>
        </a:spcBef>
        <a:buClr>
          <a:schemeClr val="tx2"/>
        </a:buClr>
        <a:buSzPct val="80000"/>
        <a:buFont typeface="Verdana" panose="020B0604030504040204" pitchFamily="34" charset="0"/>
        <a:buChar char="›"/>
        <a:defRPr sz="1650" kern="1200">
          <a:solidFill>
            <a:schemeClr val="tx1"/>
          </a:solidFill>
          <a:latin typeface="+mn-lt"/>
          <a:ea typeface="+mn-ea"/>
          <a:cs typeface="+mn-cs"/>
        </a:defRPr>
      </a:lvl1pPr>
      <a:lvl2pPr marL="472500" indent="-237600" algn="l" defTabSz="685800" rtl="0" eaLnBrk="1" latinLnBrk="0" hangingPunct="1">
        <a:lnSpc>
          <a:spcPct val="90000"/>
        </a:lnSpc>
        <a:spcBef>
          <a:spcPts val="750"/>
        </a:spcBef>
        <a:buClr>
          <a:schemeClr val="tx2"/>
        </a:buClr>
        <a:buFont typeface="Verdana" panose="020B0604030504040204" pitchFamily="34" charset="0"/>
        <a:buChar char="–"/>
        <a:defRPr sz="1500" kern="1200">
          <a:solidFill>
            <a:schemeClr val="tx1"/>
          </a:solidFill>
          <a:latin typeface="+mn-lt"/>
          <a:ea typeface="+mn-ea"/>
          <a:cs typeface="+mn-cs"/>
        </a:defRPr>
      </a:lvl2pPr>
      <a:lvl3pPr marL="710100" indent="-237600" algn="l" defTabSz="685800" rtl="0" eaLnBrk="1" latinLnBrk="0" hangingPunct="1">
        <a:lnSpc>
          <a:spcPct val="90000"/>
        </a:lnSpc>
        <a:spcBef>
          <a:spcPts val="600"/>
        </a:spcBef>
        <a:buClr>
          <a:schemeClr val="tx2"/>
        </a:buClr>
        <a:buFont typeface="Wingdings" panose="05000000000000000000" pitchFamily="2" charset="2"/>
        <a:buChar char="§"/>
        <a:defRPr sz="1350" kern="1200">
          <a:solidFill>
            <a:schemeClr val="tx1"/>
          </a:solidFill>
          <a:latin typeface="+mn-lt"/>
          <a:ea typeface="+mn-ea"/>
          <a:cs typeface="+mn-cs"/>
        </a:defRPr>
      </a:lvl3pPr>
      <a:lvl4pPr marL="945000" indent="-237600" algn="l" defTabSz="685800" rtl="0" eaLnBrk="1" latinLnBrk="0" hangingPunct="1">
        <a:lnSpc>
          <a:spcPct val="90000"/>
        </a:lnSpc>
        <a:spcBef>
          <a:spcPts val="450"/>
        </a:spcBef>
        <a:buClr>
          <a:schemeClr val="tx2"/>
        </a:buClr>
        <a:buFont typeface="Arial" panose="020B0604020202020204" pitchFamily="34" charset="0"/>
        <a:buChar char="•"/>
        <a:defRPr sz="1350" kern="1200">
          <a:solidFill>
            <a:schemeClr val="tx1"/>
          </a:solidFill>
          <a:latin typeface="+mn-lt"/>
          <a:ea typeface="+mn-ea"/>
          <a:cs typeface="+mn-cs"/>
        </a:defRPr>
      </a:lvl4pPr>
      <a:lvl5pPr marL="1182600" indent="-237600" algn="l" defTabSz="685800" rtl="0" eaLnBrk="1" latinLnBrk="0" hangingPunct="1">
        <a:lnSpc>
          <a:spcPct val="90000"/>
        </a:lnSpc>
        <a:spcBef>
          <a:spcPts val="450"/>
        </a:spcBef>
        <a:buFont typeface="Verdana" panose="020B0604030504040204" pitchFamily="34" charset="0"/>
        <a:buChar char="–"/>
        <a:defRPr sz="1200" kern="1200">
          <a:solidFill>
            <a:schemeClr val="tx1"/>
          </a:solidFill>
          <a:latin typeface="+mn-lt"/>
          <a:ea typeface="+mn-ea"/>
          <a:cs typeface="+mn-cs"/>
        </a:defRPr>
      </a:lvl5pPr>
      <a:lvl6pPr marL="1417500" indent="-237600" algn="l" defTabSz="685800" rtl="0" eaLnBrk="1" latinLnBrk="0" hangingPunct="1">
        <a:lnSpc>
          <a:spcPct val="90000"/>
        </a:lnSpc>
        <a:spcBef>
          <a:spcPts val="450"/>
        </a:spcBef>
        <a:buFont typeface="Arial" panose="020B0604020202020204" pitchFamily="34" charset="0"/>
        <a:buChar char="•"/>
        <a:defRPr sz="1050" kern="1200">
          <a:solidFill>
            <a:schemeClr val="tx1"/>
          </a:solidFill>
          <a:latin typeface="+mn-lt"/>
          <a:ea typeface="+mn-ea"/>
          <a:cs typeface="+mn-cs"/>
        </a:defRPr>
      </a:lvl6pPr>
      <a:lvl7pPr marL="54000" indent="-54000" algn="l" defTabSz="685800" rtl="0" eaLnBrk="1" latinLnBrk="0" hangingPunct="1">
        <a:lnSpc>
          <a:spcPct val="90000"/>
        </a:lnSpc>
        <a:spcBef>
          <a:spcPts val="450"/>
        </a:spcBef>
        <a:buSzPct val="25000"/>
        <a:buFont typeface="Verdana" panose="020B0604030504040204" pitchFamily="34" charset="0"/>
        <a:buChar char=" "/>
        <a:defRPr sz="900" b="1" i="0" kern="1200">
          <a:solidFill>
            <a:schemeClr val="tx2"/>
          </a:solidFill>
          <a:latin typeface="+mn-lt"/>
          <a:ea typeface="+mn-ea"/>
          <a:cs typeface="+mn-cs"/>
        </a:defRPr>
      </a:lvl7pPr>
      <a:lvl8pPr marL="54000" indent="-54000" algn="l" defTabSz="685800" rtl="0" eaLnBrk="1" latinLnBrk="0" hangingPunct="1">
        <a:lnSpc>
          <a:spcPct val="90000"/>
        </a:lnSpc>
        <a:spcBef>
          <a:spcPts val="450"/>
        </a:spcBef>
        <a:buSzPct val="25000"/>
        <a:buFont typeface="Verdana" panose="020B0604030504040204" pitchFamily="34" charset="0"/>
        <a:buChar char=" "/>
        <a:defRPr sz="900" i="0" kern="1200">
          <a:solidFill>
            <a:schemeClr val="tx1">
              <a:lumMod val="65000"/>
              <a:lumOff val="35000"/>
            </a:schemeClr>
          </a:solidFill>
          <a:latin typeface="+mn-lt"/>
          <a:ea typeface="+mn-ea"/>
          <a:cs typeface="+mn-cs"/>
        </a:defRPr>
      </a:lvl8pPr>
      <a:lvl9pPr marL="162000" indent="-108000" algn="l" defTabSz="685800" rtl="0" eaLnBrk="1" latinLnBrk="0" hangingPunct="1">
        <a:lnSpc>
          <a:spcPct val="90000"/>
        </a:lnSpc>
        <a:spcBef>
          <a:spcPts val="450"/>
        </a:spcBef>
        <a:buClr>
          <a:schemeClr val="tx2"/>
        </a:buClr>
        <a:buFont typeface="Verdana" panose="020B0604030504040204" pitchFamily="34" charset="0"/>
        <a:buChar char="–"/>
        <a:defRPr sz="900" i="0" kern="1200">
          <a:solidFill>
            <a:schemeClr val="tx1">
              <a:lumMod val="65000"/>
              <a:lumOff val="35000"/>
            </a:schemeClr>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basisregistratieondergrond.nl/servicepagin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0372A20E-E59F-4F0B-94A0-186F007645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0" y="0"/>
            <a:ext cx="4739204" cy="5331605"/>
          </a:xfrm>
          <a:prstGeom prst="rect">
            <a:avLst/>
          </a:prstGeom>
        </p:spPr>
      </p:pic>
      <p:sp>
        <p:nvSpPr>
          <p:cNvPr id="5" name="Rectangle 2"/>
          <p:cNvSpPr txBox="1">
            <a:spLocks noChangeArrowheads="1"/>
          </p:cNvSpPr>
          <p:nvPr/>
        </p:nvSpPr>
        <p:spPr bwMode="auto">
          <a:xfrm>
            <a:off x="4716016" y="1491630"/>
            <a:ext cx="4464492" cy="327636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defTabSz="608013" rtl="0" eaLnBrk="0" fontAlgn="base" hangingPunct="0">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a:lstStyle>
          <a:p>
            <a:r>
              <a:rPr lang="nl-NL" sz="3200" b="1" dirty="0"/>
              <a:t>BRO</a:t>
            </a:r>
          </a:p>
          <a:p>
            <a:r>
              <a:rPr lang="nl-NL" sz="2400" dirty="0"/>
              <a:t>Basisregistratie Ondergrond</a:t>
            </a:r>
          </a:p>
          <a:p>
            <a:endParaRPr lang="nl-NL" sz="2400" b="1" dirty="0">
              <a:highlight>
                <a:srgbClr val="FFFF00"/>
              </a:highlight>
            </a:endParaRPr>
          </a:p>
          <a:p>
            <a:r>
              <a:rPr lang="nl-NL" b="1"/>
              <a:t>Sprintreview Mijnbouw</a:t>
            </a:r>
          </a:p>
          <a:p>
            <a:r>
              <a:rPr lang="nl-NL" b="1">
                <a:solidFill>
                  <a:schemeClr val="accent4"/>
                </a:solidFill>
              </a:rPr>
              <a:t> </a:t>
            </a:r>
            <a:r>
              <a:rPr lang="nl-NL" sz="1200" i="1">
                <a:solidFill>
                  <a:schemeClr val="accent4"/>
                </a:solidFill>
              </a:rPr>
              <a:t>In de kleur blauw zijn opmerkingen uit de sessie toegevoegd. Op slide 18 en 19 staan de acties en de vraag en antwooren van de sprintreview van 12 mei 2020 van 11:00 – 12:00u.</a:t>
            </a:r>
          </a:p>
          <a:p>
            <a:endParaRPr lang="en-US" sz="1200" dirty="0">
              <a:solidFill>
                <a:schemeClr val="accent4"/>
              </a:solidFill>
            </a:endParaRPr>
          </a:p>
          <a:p>
            <a:endParaRPr lang="nl-NL" sz="1600" dirty="0"/>
          </a:p>
          <a:p>
            <a:endParaRPr lang="nl-NL" sz="1600" dirty="0"/>
          </a:p>
        </p:txBody>
      </p:sp>
      <p:sp>
        <p:nvSpPr>
          <p:cNvPr id="2" name="Rectangle 1"/>
          <p:cNvSpPr/>
          <p:nvPr/>
        </p:nvSpPr>
        <p:spPr bwMode="auto">
          <a:xfrm>
            <a:off x="4932044" y="555526"/>
            <a:ext cx="3240356" cy="360040"/>
          </a:xfrm>
          <a:prstGeom prst="rect">
            <a:avLst/>
          </a:prstGeom>
          <a:solidFill>
            <a:srgbClr val="007BC7"/>
          </a:solidFill>
          <a:ln w="9525" cap="flat" cmpd="sng" algn="ctr">
            <a:solidFill>
              <a:srgbClr val="007B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pic>
        <p:nvPicPr>
          <p:cNvPr id="3074" name="Picture 2" descr="https://ardis.nl/files/klantlogos/vaande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6586" t="15975" r="38085"/>
          <a:stretch/>
        </p:blipFill>
        <p:spPr bwMode="auto">
          <a:xfrm>
            <a:off x="4268986" y="0"/>
            <a:ext cx="591046" cy="1150860"/>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3" name="Date Placeholder 2">
            <a:extLst>
              <a:ext uri="{FF2B5EF4-FFF2-40B4-BE49-F238E27FC236}">
                <a16:creationId xmlns:a16="http://schemas.microsoft.com/office/drawing/2014/main" id="{9E0FB435-61D6-41CD-9C06-00965A6B0066}"/>
              </a:ext>
            </a:extLst>
          </p:cNvPr>
          <p:cNvSpPr>
            <a:spLocks noGrp="1"/>
          </p:cNvSpPr>
          <p:nvPr>
            <p:ph type="dt" sz="half" idx="4294967295"/>
          </p:nvPr>
        </p:nvSpPr>
        <p:spPr>
          <a:xfrm>
            <a:off x="5037139" y="4886325"/>
            <a:ext cx="3932237" cy="157163"/>
          </a:xfrm>
        </p:spPr>
        <p:txBody>
          <a:bodyPr/>
          <a:lstStyle/>
          <a:p>
            <a:r>
              <a:rPr lang="nl-NL"/>
              <a:t>12 mei </a:t>
            </a:r>
            <a:r>
              <a:rPr lang="nl-NL" dirty="0"/>
              <a:t>2020</a:t>
            </a:r>
            <a:endParaRPr lang="nl-NL" dirty="0">
              <a:solidFill>
                <a:srgbClr val="FF0000"/>
              </a:solidFill>
            </a:endParaRPr>
          </a:p>
        </p:txBody>
      </p:sp>
    </p:spTree>
    <p:extLst>
      <p:ext uri="{BB962C8B-B14F-4D97-AF65-F5344CB8AC3E}">
        <p14:creationId xmlns:p14="http://schemas.microsoft.com/office/powerpoint/2010/main" val="158819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61777E-4311-4CEA-B015-CD12F8298D1D}"/>
              </a:ext>
            </a:extLst>
          </p:cNvPr>
          <p:cNvSpPr>
            <a:spLocks noGrp="1"/>
          </p:cNvSpPr>
          <p:nvPr>
            <p:ph type="title"/>
          </p:nvPr>
        </p:nvSpPr>
        <p:spPr/>
        <p:txBody>
          <a:bodyPr/>
          <a:lstStyle/>
          <a:p>
            <a:r>
              <a:rPr lang="en-GB"/>
              <a:t>Informatie ophalen </a:t>
            </a:r>
            <a:r>
              <a:rPr lang="en-GB" sz="1400">
                <a:solidFill>
                  <a:srgbClr val="0070C0"/>
                </a:solidFill>
              </a:rPr>
              <a:t>(blauw aanvullingen vanuit de sessie)</a:t>
            </a:r>
          </a:p>
        </p:txBody>
      </p:sp>
      <p:sp>
        <p:nvSpPr>
          <p:cNvPr id="3" name="Tijdelijke aanduiding voor inhoud 2">
            <a:extLst>
              <a:ext uri="{FF2B5EF4-FFF2-40B4-BE49-F238E27FC236}">
                <a16:creationId xmlns:a16="http://schemas.microsoft.com/office/drawing/2014/main" id="{D05A1C0F-DB07-4698-8703-A5707C78040C}"/>
              </a:ext>
            </a:extLst>
          </p:cNvPr>
          <p:cNvSpPr>
            <a:spLocks noGrp="1"/>
          </p:cNvSpPr>
          <p:nvPr>
            <p:ph idx="1"/>
          </p:nvPr>
        </p:nvSpPr>
        <p:spPr/>
        <p:txBody>
          <a:bodyPr/>
          <a:lstStyle/>
          <a:p>
            <a:r>
              <a:rPr lang="en-GB" sz="1600" dirty="0"/>
              <a:t>1. </a:t>
            </a:r>
            <a:r>
              <a:rPr lang="en-GB" sz="1600" dirty="0" err="1"/>
              <a:t>Welke</a:t>
            </a:r>
            <a:r>
              <a:rPr lang="en-GB" sz="1600" dirty="0"/>
              <a:t> software </a:t>
            </a:r>
            <a:r>
              <a:rPr lang="en-GB" sz="1600" dirty="0" err="1"/>
              <a:t>systemen</a:t>
            </a:r>
            <a:r>
              <a:rPr lang="en-GB" sz="1600" dirty="0"/>
              <a:t> </a:t>
            </a:r>
            <a:r>
              <a:rPr lang="en-GB" sz="1600" dirty="0" err="1"/>
              <a:t>zijn</a:t>
            </a:r>
            <a:r>
              <a:rPr lang="en-GB" sz="1600" dirty="0"/>
              <a:t> </a:t>
            </a:r>
            <a:r>
              <a:rPr lang="en-GB" sz="1600" dirty="0" err="1"/>
              <a:t>er</a:t>
            </a:r>
            <a:r>
              <a:rPr lang="en-GB" sz="1600" dirty="0"/>
              <a:t> in het </a:t>
            </a:r>
            <a:r>
              <a:rPr lang="en-GB" sz="1600" dirty="0" err="1"/>
              <a:t>werkveld</a:t>
            </a:r>
            <a:r>
              <a:rPr lang="en-GB" sz="1600" dirty="0"/>
              <a:t>:</a:t>
            </a:r>
          </a:p>
          <a:p>
            <a:pPr lvl="1"/>
            <a:r>
              <a:rPr lang="en-GB" sz="1600" dirty="0" err="1"/>
              <a:t>producenten</a:t>
            </a:r>
            <a:endParaRPr lang="en-GB" sz="1600" dirty="0"/>
          </a:p>
          <a:p>
            <a:pPr lvl="2"/>
            <a:r>
              <a:rPr lang="en-GB" sz="1400" dirty="0">
                <a:solidFill>
                  <a:srgbClr val="0070C0"/>
                </a:solidFill>
              </a:rPr>
              <a:t>HAVIK </a:t>
            </a:r>
            <a:r>
              <a:rPr lang="en-GB" sz="1400" dirty="0" err="1">
                <a:solidFill>
                  <a:srgbClr val="0070C0"/>
                </a:solidFill>
              </a:rPr>
              <a:t>en</a:t>
            </a:r>
            <a:r>
              <a:rPr lang="en-GB" sz="1400" dirty="0">
                <a:solidFill>
                  <a:srgbClr val="0070C0"/>
                </a:solidFill>
              </a:rPr>
              <a:t> MABEL</a:t>
            </a:r>
          </a:p>
          <a:p>
            <a:pPr lvl="1"/>
            <a:r>
              <a:rPr lang="en-GB" sz="1600" dirty="0" err="1"/>
              <a:t>gebruikers</a:t>
            </a:r>
            <a:endParaRPr lang="en-GB" sz="1600" dirty="0"/>
          </a:p>
          <a:p>
            <a:pPr lvl="2"/>
            <a:r>
              <a:rPr lang="en-GB" sz="1400" dirty="0" err="1">
                <a:solidFill>
                  <a:srgbClr val="0070C0"/>
                </a:solidFill>
              </a:rPr>
              <a:t>Provincie</a:t>
            </a:r>
            <a:r>
              <a:rPr lang="en-GB" sz="1400" dirty="0">
                <a:solidFill>
                  <a:srgbClr val="0070C0"/>
                </a:solidFill>
              </a:rPr>
              <a:t> Noord Brabant </a:t>
            </a:r>
            <a:r>
              <a:rPr lang="en-GB" sz="1400" dirty="0" err="1">
                <a:solidFill>
                  <a:srgbClr val="0070C0"/>
                </a:solidFill>
              </a:rPr>
              <a:t>gebruikt</a:t>
            </a:r>
            <a:r>
              <a:rPr lang="en-GB" sz="1400" dirty="0">
                <a:solidFill>
                  <a:srgbClr val="0070C0"/>
                </a:solidFill>
              </a:rPr>
              <a:t> NLOG </a:t>
            </a:r>
            <a:r>
              <a:rPr lang="en-GB" sz="1400" dirty="0" err="1">
                <a:solidFill>
                  <a:srgbClr val="0070C0"/>
                </a:solidFill>
              </a:rPr>
              <a:t>voor</a:t>
            </a:r>
            <a:r>
              <a:rPr lang="en-GB" sz="1400" dirty="0">
                <a:solidFill>
                  <a:srgbClr val="0070C0"/>
                </a:solidFill>
              </a:rPr>
              <a:t> </a:t>
            </a:r>
            <a:r>
              <a:rPr lang="en-GB" sz="1400" dirty="0" err="1">
                <a:solidFill>
                  <a:srgbClr val="0070C0"/>
                </a:solidFill>
              </a:rPr>
              <a:t>advies</a:t>
            </a:r>
            <a:r>
              <a:rPr lang="en-GB" sz="1400" dirty="0">
                <a:solidFill>
                  <a:srgbClr val="0070C0"/>
                </a:solidFill>
              </a:rPr>
              <a:t> </a:t>
            </a:r>
            <a:r>
              <a:rPr lang="en-GB" sz="1400" dirty="0" err="1">
                <a:solidFill>
                  <a:srgbClr val="0070C0"/>
                </a:solidFill>
              </a:rPr>
              <a:t>rol</a:t>
            </a:r>
            <a:r>
              <a:rPr lang="en-GB" sz="1400" dirty="0">
                <a:solidFill>
                  <a:srgbClr val="0070C0"/>
                </a:solidFill>
              </a:rPr>
              <a:t>. </a:t>
            </a:r>
            <a:r>
              <a:rPr lang="en-GB" sz="1400" dirty="0" err="1">
                <a:solidFill>
                  <a:srgbClr val="0070C0"/>
                </a:solidFill>
              </a:rPr>
              <a:t>Geen</a:t>
            </a:r>
            <a:r>
              <a:rPr lang="en-GB" sz="1400" dirty="0">
                <a:solidFill>
                  <a:srgbClr val="0070C0"/>
                </a:solidFill>
              </a:rPr>
              <a:t> eigen software system, </a:t>
            </a:r>
            <a:r>
              <a:rPr lang="en-GB" sz="1400" dirty="0" err="1">
                <a:solidFill>
                  <a:srgbClr val="0070C0"/>
                </a:solidFill>
              </a:rPr>
              <a:t>wel</a:t>
            </a:r>
            <a:r>
              <a:rPr lang="en-GB" sz="1400" dirty="0">
                <a:solidFill>
                  <a:srgbClr val="0070C0"/>
                </a:solidFill>
              </a:rPr>
              <a:t> GIS </a:t>
            </a:r>
            <a:r>
              <a:rPr lang="en-GB" sz="1400" dirty="0" err="1">
                <a:solidFill>
                  <a:srgbClr val="0070C0"/>
                </a:solidFill>
              </a:rPr>
              <a:t>applicaties</a:t>
            </a:r>
            <a:r>
              <a:rPr lang="en-GB" sz="1400" dirty="0">
                <a:solidFill>
                  <a:srgbClr val="0070C0"/>
                </a:solidFill>
              </a:rPr>
              <a:t>.</a:t>
            </a:r>
          </a:p>
          <a:p>
            <a:pPr lvl="2"/>
            <a:r>
              <a:rPr lang="en-GB" sz="1400" dirty="0" err="1">
                <a:solidFill>
                  <a:srgbClr val="0070C0"/>
                </a:solidFill>
              </a:rPr>
              <a:t>Waterschappen</a:t>
            </a:r>
            <a:r>
              <a:rPr lang="en-GB" sz="1400" dirty="0">
                <a:solidFill>
                  <a:srgbClr val="0070C0"/>
                </a:solidFill>
              </a:rPr>
              <a:t>: </a:t>
            </a:r>
            <a:r>
              <a:rPr lang="en-GB" sz="1400" dirty="0" err="1">
                <a:solidFill>
                  <a:srgbClr val="0070C0"/>
                </a:solidFill>
              </a:rPr>
              <a:t>sluit</a:t>
            </a:r>
            <a:r>
              <a:rPr lang="en-GB" sz="1400" dirty="0">
                <a:solidFill>
                  <a:srgbClr val="0070C0"/>
                </a:solidFill>
              </a:rPr>
              <a:t> </a:t>
            </a:r>
            <a:r>
              <a:rPr lang="en-GB" sz="1400" dirty="0" err="1">
                <a:solidFill>
                  <a:srgbClr val="0070C0"/>
                </a:solidFill>
              </a:rPr>
              <a:t>aan</a:t>
            </a:r>
            <a:r>
              <a:rPr lang="en-GB" sz="1400" dirty="0">
                <a:solidFill>
                  <a:srgbClr val="0070C0"/>
                </a:solidFill>
              </a:rPr>
              <a:t> </a:t>
            </a:r>
            <a:r>
              <a:rPr lang="en-GB" sz="1400" dirty="0" err="1">
                <a:solidFill>
                  <a:srgbClr val="0070C0"/>
                </a:solidFill>
              </a:rPr>
              <a:t>bij</a:t>
            </a:r>
            <a:r>
              <a:rPr lang="en-GB" sz="1400" dirty="0">
                <a:solidFill>
                  <a:srgbClr val="0070C0"/>
                </a:solidFill>
              </a:rPr>
              <a:t> </a:t>
            </a:r>
            <a:r>
              <a:rPr lang="en-GB" sz="1400" dirty="0" err="1">
                <a:solidFill>
                  <a:srgbClr val="0070C0"/>
                </a:solidFill>
              </a:rPr>
              <a:t>provincies</a:t>
            </a:r>
            <a:r>
              <a:rPr lang="en-GB" sz="1400" dirty="0">
                <a:solidFill>
                  <a:srgbClr val="0070C0"/>
                </a:solidFill>
              </a:rPr>
              <a:t>. GIS </a:t>
            </a:r>
            <a:r>
              <a:rPr lang="en-GB" sz="1400" dirty="0" err="1">
                <a:solidFill>
                  <a:srgbClr val="0070C0"/>
                </a:solidFill>
              </a:rPr>
              <a:t>applicaties</a:t>
            </a:r>
            <a:r>
              <a:rPr lang="en-GB" sz="1400" dirty="0">
                <a:solidFill>
                  <a:srgbClr val="0070C0"/>
                </a:solidFill>
              </a:rPr>
              <a:t> </a:t>
            </a:r>
            <a:r>
              <a:rPr lang="en-GB" sz="1400" dirty="0" err="1">
                <a:solidFill>
                  <a:srgbClr val="0070C0"/>
                </a:solidFill>
              </a:rPr>
              <a:t>worden</a:t>
            </a:r>
            <a:r>
              <a:rPr lang="en-GB" sz="1400" dirty="0">
                <a:solidFill>
                  <a:srgbClr val="0070C0"/>
                </a:solidFill>
              </a:rPr>
              <a:t> </a:t>
            </a:r>
            <a:r>
              <a:rPr lang="en-GB" sz="1400" dirty="0" err="1">
                <a:solidFill>
                  <a:srgbClr val="0070C0"/>
                </a:solidFill>
              </a:rPr>
              <a:t>gebruikt</a:t>
            </a:r>
            <a:r>
              <a:rPr lang="en-GB" sz="1400" dirty="0">
                <a:solidFill>
                  <a:srgbClr val="0070C0"/>
                </a:solidFill>
              </a:rPr>
              <a:t> om data te </a:t>
            </a:r>
            <a:r>
              <a:rPr lang="en-GB" sz="1400" dirty="0" err="1">
                <a:solidFill>
                  <a:srgbClr val="0070C0"/>
                </a:solidFill>
              </a:rPr>
              <a:t>visualiseren</a:t>
            </a:r>
            <a:r>
              <a:rPr lang="en-GB" sz="1400" dirty="0">
                <a:solidFill>
                  <a:srgbClr val="0070C0"/>
                </a:solidFill>
              </a:rPr>
              <a:t>. </a:t>
            </a:r>
          </a:p>
          <a:p>
            <a:r>
              <a:rPr lang="en-GB" dirty="0"/>
              <a:t>2. </a:t>
            </a:r>
            <a:r>
              <a:rPr lang="en-GB" sz="1600" dirty="0" err="1"/>
              <a:t>Welke</a:t>
            </a:r>
            <a:r>
              <a:rPr lang="en-GB" sz="1600" dirty="0"/>
              <a:t> </a:t>
            </a:r>
            <a:r>
              <a:rPr lang="en-GB" sz="1600" dirty="0" err="1"/>
              <a:t>aanvullende</a:t>
            </a:r>
            <a:r>
              <a:rPr lang="en-GB" sz="1600" dirty="0"/>
              <a:t> </a:t>
            </a:r>
            <a:r>
              <a:rPr lang="en-GB" sz="1600" dirty="0" err="1"/>
              <a:t>proces</a:t>
            </a:r>
            <a:r>
              <a:rPr lang="en-GB" sz="1600" dirty="0"/>
              <a:t>/</a:t>
            </a:r>
            <a:r>
              <a:rPr lang="en-GB" sz="1600" dirty="0" err="1"/>
              <a:t>werkdocumenten</a:t>
            </a:r>
            <a:r>
              <a:rPr lang="en-GB" sz="1600" dirty="0"/>
              <a:t> </a:t>
            </a:r>
            <a:r>
              <a:rPr lang="en-GB" sz="1600" dirty="0" err="1"/>
              <a:t>willen</a:t>
            </a:r>
            <a:r>
              <a:rPr lang="en-GB" sz="1600" dirty="0"/>
              <a:t> </a:t>
            </a:r>
            <a:r>
              <a:rPr lang="en-GB" sz="1600" dirty="0" err="1"/>
              <a:t>jullie</a:t>
            </a:r>
            <a:r>
              <a:rPr lang="en-GB" sz="1600" dirty="0"/>
              <a:t> </a:t>
            </a:r>
            <a:r>
              <a:rPr lang="en-GB" sz="1600" dirty="0" err="1"/>
              <a:t>ons</a:t>
            </a:r>
            <a:r>
              <a:rPr lang="en-GB" sz="1600" dirty="0"/>
              <a:t> </a:t>
            </a:r>
            <a:r>
              <a:rPr lang="en-GB" sz="1600" dirty="0" err="1"/>
              <a:t>aandragen</a:t>
            </a:r>
            <a:r>
              <a:rPr lang="en-GB" sz="1600" dirty="0"/>
              <a:t> :</a:t>
            </a:r>
          </a:p>
          <a:p>
            <a:pPr lvl="1"/>
            <a:r>
              <a:rPr lang="en-GB" sz="1600" dirty="0" err="1"/>
              <a:t>Mijnbouwwetvergunningen</a:t>
            </a:r>
            <a:endParaRPr lang="en-GB" sz="1600" dirty="0"/>
          </a:p>
          <a:p>
            <a:pPr lvl="1"/>
            <a:r>
              <a:rPr lang="en-GB" sz="1600" dirty="0" err="1"/>
              <a:t>Locatie</a:t>
            </a:r>
            <a:r>
              <a:rPr lang="en-GB" sz="1600" dirty="0"/>
              <a:t> </a:t>
            </a:r>
            <a:r>
              <a:rPr lang="en-GB" sz="1600" dirty="0" err="1"/>
              <a:t>mijnbouwwerken</a:t>
            </a:r>
            <a:endParaRPr lang="en-GB" sz="1600" dirty="0"/>
          </a:p>
          <a:p>
            <a:pPr lvl="2"/>
            <a:r>
              <a:rPr lang="en-GB" sz="900" dirty="0" err="1">
                <a:solidFill>
                  <a:srgbClr val="0070C0"/>
                </a:solidFill>
              </a:rPr>
              <a:t>Provincie</a:t>
            </a:r>
            <a:r>
              <a:rPr lang="en-GB" sz="900" dirty="0">
                <a:solidFill>
                  <a:srgbClr val="0070C0"/>
                </a:solidFill>
              </a:rPr>
              <a:t> Limburg: </a:t>
            </a:r>
            <a:r>
              <a:rPr lang="en-GB" sz="900" dirty="0" err="1">
                <a:solidFill>
                  <a:srgbClr val="0070C0"/>
                </a:solidFill>
              </a:rPr>
              <a:t>Er</a:t>
            </a:r>
            <a:r>
              <a:rPr lang="en-GB" sz="900" dirty="0">
                <a:solidFill>
                  <a:srgbClr val="0070C0"/>
                </a:solidFill>
              </a:rPr>
              <a:t> </a:t>
            </a:r>
            <a:r>
              <a:rPr lang="en-GB" sz="900" dirty="0" err="1">
                <a:solidFill>
                  <a:srgbClr val="0070C0"/>
                </a:solidFill>
              </a:rPr>
              <a:t>bestaat</a:t>
            </a:r>
            <a:r>
              <a:rPr lang="en-GB" sz="900" dirty="0">
                <a:solidFill>
                  <a:srgbClr val="0070C0"/>
                </a:solidFill>
              </a:rPr>
              <a:t> </a:t>
            </a:r>
            <a:r>
              <a:rPr lang="en-GB" sz="900" dirty="0" err="1">
                <a:solidFill>
                  <a:srgbClr val="0070C0"/>
                </a:solidFill>
              </a:rPr>
              <a:t>een</a:t>
            </a:r>
            <a:r>
              <a:rPr lang="en-GB" sz="900" dirty="0">
                <a:solidFill>
                  <a:srgbClr val="0070C0"/>
                </a:solidFill>
              </a:rPr>
              <a:t> </a:t>
            </a:r>
            <a:r>
              <a:rPr lang="en-GB" sz="900" dirty="0" err="1">
                <a:solidFill>
                  <a:srgbClr val="0070C0"/>
                </a:solidFill>
              </a:rPr>
              <a:t>steenkool</a:t>
            </a:r>
            <a:r>
              <a:rPr lang="en-GB" sz="900" dirty="0">
                <a:solidFill>
                  <a:srgbClr val="0070C0"/>
                </a:solidFill>
              </a:rPr>
              <a:t> </a:t>
            </a:r>
            <a:r>
              <a:rPr lang="en-GB" sz="900" dirty="0" err="1">
                <a:solidFill>
                  <a:srgbClr val="0070C0"/>
                </a:solidFill>
              </a:rPr>
              <a:t>kaartviewer</a:t>
            </a:r>
            <a:r>
              <a:rPr lang="en-GB" sz="900" dirty="0">
                <a:solidFill>
                  <a:srgbClr val="0070C0"/>
                </a:solidFill>
              </a:rPr>
              <a:t> die </a:t>
            </a:r>
            <a:r>
              <a:rPr lang="en-GB" sz="900" dirty="0" err="1">
                <a:solidFill>
                  <a:srgbClr val="0070C0"/>
                </a:solidFill>
              </a:rPr>
              <a:t>laat</a:t>
            </a:r>
            <a:r>
              <a:rPr lang="en-GB" sz="900" dirty="0">
                <a:solidFill>
                  <a:srgbClr val="0070C0"/>
                </a:solidFill>
              </a:rPr>
              <a:t> </a:t>
            </a:r>
            <a:r>
              <a:rPr lang="en-GB" sz="900" dirty="0" err="1">
                <a:solidFill>
                  <a:srgbClr val="0070C0"/>
                </a:solidFill>
              </a:rPr>
              <a:t>zien</a:t>
            </a:r>
            <a:r>
              <a:rPr lang="en-GB" sz="900" dirty="0">
                <a:solidFill>
                  <a:srgbClr val="0070C0"/>
                </a:solidFill>
              </a:rPr>
              <a:t> </a:t>
            </a:r>
            <a:r>
              <a:rPr lang="en-GB" sz="900" dirty="0" err="1">
                <a:solidFill>
                  <a:srgbClr val="0070C0"/>
                </a:solidFill>
              </a:rPr>
              <a:t>waar</a:t>
            </a:r>
            <a:r>
              <a:rPr lang="en-GB" sz="900" dirty="0">
                <a:solidFill>
                  <a:srgbClr val="0070C0"/>
                </a:solidFill>
              </a:rPr>
              <a:t> </a:t>
            </a:r>
            <a:r>
              <a:rPr lang="en-GB" sz="900" dirty="0" err="1">
                <a:solidFill>
                  <a:srgbClr val="0070C0"/>
                </a:solidFill>
              </a:rPr>
              <a:t>voormalige</a:t>
            </a:r>
            <a:r>
              <a:rPr lang="en-GB" sz="900" dirty="0">
                <a:solidFill>
                  <a:srgbClr val="0070C0"/>
                </a:solidFill>
              </a:rPr>
              <a:t> </a:t>
            </a:r>
            <a:r>
              <a:rPr lang="en-GB" sz="900" dirty="0" err="1">
                <a:solidFill>
                  <a:srgbClr val="0070C0"/>
                </a:solidFill>
              </a:rPr>
              <a:t>steenkoolwinning</a:t>
            </a:r>
            <a:r>
              <a:rPr lang="en-GB" sz="900" dirty="0">
                <a:solidFill>
                  <a:srgbClr val="0070C0"/>
                </a:solidFill>
              </a:rPr>
              <a:t> </a:t>
            </a:r>
            <a:r>
              <a:rPr lang="en-GB" sz="900" dirty="0" err="1">
                <a:solidFill>
                  <a:srgbClr val="0070C0"/>
                </a:solidFill>
              </a:rPr>
              <a:t>heeft</a:t>
            </a:r>
            <a:r>
              <a:rPr lang="en-GB" sz="900" dirty="0">
                <a:solidFill>
                  <a:srgbClr val="0070C0"/>
                </a:solidFill>
              </a:rPr>
              <a:t> </a:t>
            </a:r>
            <a:r>
              <a:rPr lang="en-GB" sz="900" dirty="0" err="1">
                <a:solidFill>
                  <a:srgbClr val="0070C0"/>
                </a:solidFill>
              </a:rPr>
              <a:t>plaatsgevonden</a:t>
            </a:r>
            <a:r>
              <a:rPr lang="en-GB" sz="900" dirty="0">
                <a:solidFill>
                  <a:srgbClr val="0070C0"/>
                </a:solidFill>
              </a:rPr>
              <a:t>.</a:t>
            </a:r>
            <a:endParaRPr lang="en-GB" sz="900" dirty="0"/>
          </a:p>
          <a:p>
            <a:pPr lvl="2"/>
            <a:endParaRPr lang="en-GB" sz="1600" dirty="0"/>
          </a:p>
          <a:p>
            <a:pPr lvl="1"/>
            <a:endParaRPr lang="en-GB" dirty="0"/>
          </a:p>
        </p:txBody>
      </p:sp>
    </p:spTree>
    <p:extLst>
      <p:ext uri="{BB962C8B-B14F-4D97-AF65-F5344CB8AC3E}">
        <p14:creationId xmlns:p14="http://schemas.microsoft.com/office/powerpoint/2010/main" val="5813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A89780C2-AB5C-476C-827D-E1EAF3BCC8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0" y="0"/>
            <a:ext cx="4739204" cy="5331605"/>
          </a:xfrm>
          <a:prstGeom prst="rect">
            <a:avLst/>
          </a:prstGeom>
        </p:spPr>
      </p:pic>
      <p:sp>
        <p:nvSpPr>
          <p:cNvPr id="5" name="Rectangle 2"/>
          <p:cNvSpPr txBox="1">
            <a:spLocks noChangeArrowheads="1"/>
          </p:cNvSpPr>
          <p:nvPr/>
        </p:nvSpPr>
        <p:spPr bwMode="auto">
          <a:xfrm>
            <a:off x="4716016" y="1491630"/>
            <a:ext cx="4464492" cy="327636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defTabSz="608013" rtl="0" eaLnBrk="0" fontAlgn="base" hangingPunct="0">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a:lstStyle>
          <a:p>
            <a:r>
              <a:rPr lang="nl-NL" sz="3200" b="1" dirty="0"/>
              <a:t>BRO</a:t>
            </a:r>
          </a:p>
          <a:p>
            <a:r>
              <a:rPr lang="nl-NL" sz="2400" dirty="0"/>
              <a:t>Basisregistratie Ondergrond</a:t>
            </a:r>
          </a:p>
          <a:p>
            <a:endParaRPr lang="nl-NL" sz="2400" b="1" dirty="0"/>
          </a:p>
          <a:p>
            <a:r>
              <a:rPr lang="nl-NL" b="1"/>
              <a:t>Eerste inhoudelijke uitwerking Locatie mijnbouwwerken</a:t>
            </a:r>
            <a:endParaRPr lang="en-US" sz="2800" b="1" dirty="0"/>
          </a:p>
          <a:p>
            <a:endParaRPr lang="nl-NL" sz="1600" dirty="0"/>
          </a:p>
          <a:p>
            <a:endParaRPr lang="nl-NL" sz="1600" dirty="0"/>
          </a:p>
        </p:txBody>
      </p:sp>
      <p:sp>
        <p:nvSpPr>
          <p:cNvPr id="2" name="Rectangle 1"/>
          <p:cNvSpPr/>
          <p:nvPr/>
        </p:nvSpPr>
        <p:spPr bwMode="auto">
          <a:xfrm>
            <a:off x="4932044" y="555526"/>
            <a:ext cx="3240356" cy="360040"/>
          </a:xfrm>
          <a:prstGeom prst="rect">
            <a:avLst/>
          </a:prstGeom>
          <a:solidFill>
            <a:srgbClr val="007BC7"/>
          </a:solidFill>
          <a:ln w="9525" cap="flat" cmpd="sng" algn="ctr">
            <a:solidFill>
              <a:srgbClr val="007B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pic>
        <p:nvPicPr>
          <p:cNvPr id="3074" name="Picture 2" descr="https://ardis.nl/files/klantlogos/vaande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6586" t="15975" r="38085"/>
          <a:stretch/>
        </p:blipFill>
        <p:spPr bwMode="auto">
          <a:xfrm>
            <a:off x="4268986" y="0"/>
            <a:ext cx="591046" cy="1150860"/>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3" name="Date Placeholder 2">
            <a:extLst>
              <a:ext uri="{FF2B5EF4-FFF2-40B4-BE49-F238E27FC236}">
                <a16:creationId xmlns:a16="http://schemas.microsoft.com/office/drawing/2014/main" id="{9E0FB435-61D6-41CD-9C06-00965A6B0066}"/>
              </a:ext>
            </a:extLst>
          </p:cNvPr>
          <p:cNvSpPr>
            <a:spLocks noGrp="1"/>
          </p:cNvSpPr>
          <p:nvPr>
            <p:ph type="dt" sz="half" idx="4294967295"/>
          </p:nvPr>
        </p:nvSpPr>
        <p:spPr>
          <a:xfrm>
            <a:off x="5037139" y="4886325"/>
            <a:ext cx="3932237" cy="157163"/>
          </a:xfrm>
        </p:spPr>
        <p:txBody>
          <a:bodyPr/>
          <a:lstStyle/>
          <a:p>
            <a:r>
              <a:rPr lang="nl-NL"/>
              <a:t>12 mei </a:t>
            </a:r>
            <a:r>
              <a:rPr lang="nl-NL" dirty="0"/>
              <a:t>2020</a:t>
            </a:r>
            <a:endParaRPr lang="nl-NL" dirty="0">
              <a:solidFill>
                <a:srgbClr val="FF0000"/>
              </a:solidFill>
            </a:endParaRPr>
          </a:p>
        </p:txBody>
      </p:sp>
    </p:spTree>
    <p:extLst>
      <p:ext uri="{BB962C8B-B14F-4D97-AF65-F5344CB8AC3E}">
        <p14:creationId xmlns:p14="http://schemas.microsoft.com/office/powerpoint/2010/main" val="30904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D5E8E-A9CE-41EE-8374-B74BBCA3B200}"/>
              </a:ext>
            </a:extLst>
          </p:cNvPr>
          <p:cNvSpPr>
            <a:spLocks noGrp="1"/>
          </p:cNvSpPr>
          <p:nvPr>
            <p:ph idx="1"/>
          </p:nvPr>
        </p:nvSpPr>
        <p:spPr>
          <a:xfrm>
            <a:off x="466725" y="1635646"/>
            <a:ext cx="5617443" cy="3019698"/>
          </a:xfrm>
          <a:solidFill>
            <a:schemeClr val="bg1"/>
          </a:solidFill>
        </p:spPr>
        <p:txBody>
          <a:bodyPr/>
          <a:lstStyle/>
          <a:p>
            <a:r>
              <a:rPr lang="nl-NL" dirty="0">
                <a:latin typeface="Calibri" panose="020F0502020204030204" pitchFamily="34" charset="0"/>
                <a:cs typeface="Times New Roman" panose="02020603050405020304" pitchFamily="18" charset="0"/>
              </a:rPr>
              <a:t>Een </a:t>
            </a:r>
            <a:r>
              <a:rPr lang="nl-NL" u="sng" dirty="0">
                <a:latin typeface="Calibri" panose="020F0502020204030204" pitchFamily="34" charset="0"/>
                <a:cs typeface="Times New Roman" panose="02020603050405020304" pitchFamily="18" charset="0"/>
              </a:rPr>
              <a:t>Boorgat</a:t>
            </a:r>
            <a:r>
              <a:rPr lang="nl-NL" dirty="0">
                <a:latin typeface="Calibri" panose="020F0502020204030204" pitchFamily="34" charset="0"/>
                <a:cs typeface="Times New Roman" panose="02020603050405020304" pitchFamily="18" charset="0"/>
              </a:rPr>
              <a:t> is een geboord gat in de grond expliciet voor de exploratie, winning of opslag van delfstoffen of aardwarmte.</a:t>
            </a:r>
          </a:p>
          <a:p>
            <a:r>
              <a:rPr lang="nl-NL" dirty="0">
                <a:latin typeface="Calibri" panose="020F0502020204030204" pitchFamily="34" charset="0"/>
                <a:cs typeface="Times New Roman" panose="02020603050405020304" pitchFamily="18" charset="0"/>
              </a:rPr>
              <a:t>Een </a:t>
            </a:r>
            <a:r>
              <a:rPr lang="nl-NL" u="sng" dirty="0">
                <a:latin typeface="Calibri" panose="020F0502020204030204" pitchFamily="34" charset="0"/>
                <a:cs typeface="Times New Roman" panose="02020603050405020304" pitchFamily="18" charset="0"/>
              </a:rPr>
              <a:t>Boortraject</a:t>
            </a:r>
            <a:r>
              <a:rPr lang="nl-NL" dirty="0">
                <a:latin typeface="Calibri" panose="020F0502020204030204" pitchFamily="34" charset="0"/>
                <a:cs typeface="Times New Roman" panose="02020603050405020304" pitchFamily="18" charset="0"/>
              </a:rPr>
              <a:t> is het pad in de ondergrond wat tijdens het boren van het boorgat is afgelegd.</a:t>
            </a:r>
          </a:p>
          <a:p>
            <a:r>
              <a:rPr lang="nl-NL" dirty="0">
                <a:latin typeface="Calibri" panose="020F0502020204030204" pitchFamily="34" charset="0"/>
                <a:cs typeface="Times New Roman" panose="02020603050405020304" pitchFamily="18" charset="0"/>
              </a:rPr>
              <a:t>Een Boorgat kan 1 of meerdere boortrajecten hebben.</a:t>
            </a:r>
          </a:p>
          <a:p>
            <a:r>
              <a:rPr lang="nl-NL" dirty="0">
                <a:latin typeface="Calibri" panose="020F0502020204030204" pitchFamily="34" charset="0"/>
                <a:cs typeface="Times New Roman" panose="02020603050405020304" pitchFamily="18" charset="0"/>
              </a:rPr>
              <a:t>Boortrajecten kunnen in </a:t>
            </a:r>
            <a:r>
              <a:rPr lang="nl-NL">
                <a:latin typeface="Calibri" panose="020F0502020204030204" pitchFamily="34" charset="0"/>
                <a:cs typeface="Times New Roman" panose="02020603050405020304" pitchFamily="18" charset="0"/>
              </a:rPr>
              <a:t>delen gemaakt </a:t>
            </a:r>
            <a:r>
              <a:rPr lang="nl-NL" dirty="0">
                <a:latin typeface="Calibri" panose="020F0502020204030204" pitchFamily="34" charset="0"/>
                <a:cs typeface="Times New Roman" panose="02020603050405020304" pitchFamily="18" charset="0"/>
              </a:rPr>
              <a:t>worden. </a:t>
            </a:r>
          </a:p>
          <a:p>
            <a:pPr marL="0" indent="0">
              <a:buNone/>
            </a:pPr>
            <a:endParaRPr lang="nl-NL" dirty="0">
              <a:latin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B95A03DC-590F-4EAD-B5A0-A2E4912CAADC}"/>
              </a:ext>
            </a:extLst>
          </p:cNvPr>
          <p:cNvSpPr>
            <a:spLocks noGrp="1"/>
          </p:cNvSpPr>
          <p:nvPr>
            <p:ph type="title"/>
          </p:nvPr>
        </p:nvSpPr>
        <p:spPr>
          <a:xfrm>
            <a:off x="466725" y="1005576"/>
            <a:ext cx="5329411" cy="369094"/>
          </a:xfrm>
        </p:spPr>
        <p:txBody>
          <a:bodyPr/>
          <a:lstStyle/>
          <a:p>
            <a:r>
              <a:rPr lang="nl-NL" sz="2800" dirty="0"/>
              <a:t>Boorgaten en Boortrajecten</a:t>
            </a:r>
            <a:endParaRPr lang="nl-NL" dirty="0"/>
          </a:p>
        </p:txBody>
      </p:sp>
      <p:pic>
        <p:nvPicPr>
          <p:cNvPr id="10" name="Picture 9">
            <a:extLst>
              <a:ext uri="{FF2B5EF4-FFF2-40B4-BE49-F238E27FC236}">
                <a16:creationId xmlns:a16="http://schemas.microsoft.com/office/drawing/2014/main" id="{70F2E9AC-3DB0-40B3-97B3-AB2FCF1AABDF}"/>
              </a:ext>
            </a:extLst>
          </p:cNvPr>
          <p:cNvPicPr>
            <a:picLocks noChangeAspect="1"/>
          </p:cNvPicPr>
          <p:nvPr/>
        </p:nvPicPr>
        <p:blipFill>
          <a:blip r:embed="rId3"/>
          <a:stretch>
            <a:fillRect/>
          </a:stretch>
        </p:blipFill>
        <p:spPr>
          <a:xfrm>
            <a:off x="6588225" y="854253"/>
            <a:ext cx="2334292" cy="3852156"/>
          </a:xfrm>
          <a:prstGeom prst="rect">
            <a:avLst/>
          </a:prstGeom>
        </p:spPr>
      </p:pic>
    </p:spTree>
    <p:extLst>
      <p:ext uri="{BB962C8B-B14F-4D97-AF65-F5344CB8AC3E}">
        <p14:creationId xmlns:p14="http://schemas.microsoft.com/office/powerpoint/2010/main" val="629700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D5E8E-A9CE-41EE-8374-B74BBCA3B200}"/>
              </a:ext>
            </a:extLst>
          </p:cNvPr>
          <p:cNvSpPr>
            <a:spLocks noGrp="1"/>
          </p:cNvSpPr>
          <p:nvPr>
            <p:ph idx="1"/>
          </p:nvPr>
        </p:nvSpPr>
        <p:spPr>
          <a:xfrm>
            <a:off x="466725" y="1635646"/>
            <a:ext cx="5617443" cy="3019698"/>
          </a:xfrm>
          <a:solidFill>
            <a:schemeClr val="bg1"/>
          </a:solidFill>
        </p:spPr>
        <p:txBody>
          <a:bodyPr/>
          <a:lstStyle/>
          <a:p>
            <a:r>
              <a:rPr lang="nl-NL" dirty="0">
                <a:latin typeface="Calibri" panose="020F0502020204030204" pitchFamily="34" charset="0"/>
                <a:cs typeface="Times New Roman" panose="02020603050405020304" pitchFamily="18" charset="0"/>
              </a:rPr>
              <a:t>Een boortraject is een berekend pad van gemeten punten op basis van de locatie van het boorgat op het aardoppervlak en geïnterpoleerde tussenpunten.  </a:t>
            </a:r>
          </a:p>
          <a:p>
            <a:r>
              <a:rPr lang="nl-NL" dirty="0">
                <a:latin typeface="Calibri" panose="020F0502020204030204" pitchFamily="34" charset="0"/>
                <a:cs typeface="Times New Roman" panose="02020603050405020304" pitchFamily="18" charset="0"/>
              </a:rPr>
              <a:t>Metingen gebeuren tijdens het boren en/of achteraf.</a:t>
            </a:r>
          </a:p>
          <a:p>
            <a:pPr marL="0" indent="0">
              <a:buNone/>
            </a:pPr>
            <a:endParaRPr lang="nl-NL" dirty="0">
              <a:latin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B95A03DC-590F-4EAD-B5A0-A2E4912CAADC}"/>
              </a:ext>
            </a:extLst>
          </p:cNvPr>
          <p:cNvSpPr>
            <a:spLocks noGrp="1"/>
          </p:cNvSpPr>
          <p:nvPr>
            <p:ph type="title"/>
          </p:nvPr>
        </p:nvSpPr>
        <p:spPr>
          <a:xfrm>
            <a:off x="466725" y="1005576"/>
            <a:ext cx="5329411" cy="369094"/>
          </a:xfrm>
        </p:spPr>
        <p:txBody>
          <a:bodyPr/>
          <a:lstStyle/>
          <a:p>
            <a:r>
              <a:rPr lang="nl-NL" sz="2800" dirty="0"/>
              <a:t>Boortrajecten data</a:t>
            </a:r>
            <a:endParaRPr lang="nl-NL" dirty="0"/>
          </a:p>
        </p:txBody>
      </p:sp>
      <p:pic>
        <p:nvPicPr>
          <p:cNvPr id="10" name="Picture 9">
            <a:extLst>
              <a:ext uri="{FF2B5EF4-FFF2-40B4-BE49-F238E27FC236}">
                <a16:creationId xmlns:a16="http://schemas.microsoft.com/office/drawing/2014/main" id="{70F2E9AC-3DB0-40B3-97B3-AB2FCF1AABDF}"/>
              </a:ext>
            </a:extLst>
          </p:cNvPr>
          <p:cNvPicPr>
            <a:picLocks noChangeAspect="1"/>
          </p:cNvPicPr>
          <p:nvPr/>
        </p:nvPicPr>
        <p:blipFill>
          <a:blip r:embed="rId3"/>
          <a:stretch>
            <a:fillRect/>
          </a:stretch>
        </p:blipFill>
        <p:spPr>
          <a:xfrm>
            <a:off x="6588225" y="854253"/>
            <a:ext cx="2334292" cy="3852156"/>
          </a:xfrm>
          <a:prstGeom prst="rect">
            <a:avLst/>
          </a:prstGeom>
        </p:spPr>
      </p:pic>
    </p:spTree>
    <p:extLst>
      <p:ext uri="{BB962C8B-B14F-4D97-AF65-F5344CB8AC3E}">
        <p14:creationId xmlns:p14="http://schemas.microsoft.com/office/powerpoint/2010/main" val="229945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D5E8E-A9CE-41EE-8374-B74BBCA3B200}"/>
              </a:ext>
            </a:extLst>
          </p:cNvPr>
          <p:cNvSpPr>
            <a:spLocks noGrp="1"/>
          </p:cNvSpPr>
          <p:nvPr>
            <p:ph idx="1"/>
          </p:nvPr>
        </p:nvSpPr>
        <p:spPr>
          <a:xfrm>
            <a:off x="466725" y="1635646"/>
            <a:ext cx="5617443" cy="3019698"/>
          </a:xfrm>
          <a:solidFill>
            <a:schemeClr val="bg1"/>
          </a:solidFill>
        </p:spPr>
        <p:txBody>
          <a:bodyPr/>
          <a:lstStyle/>
          <a:p>
            <a:pPr marL="0" indent="0">
              <a:buNone/>
            </a:pPr>
            <a:r>
              <a:rPr lang="nl-NL" sz="1600" dirty="0">
                <a:latin typeface="Calibri" panose="020F0502020204030204" pitchFamily="34" charset="0"/>
                <a:cs typeface="Times New Roman" panose="02020603050405020304" pitchFamily="18" charset="0"/>
              </a:rPr>
              <a:t>Er is </a:t>
            </a:r>
            <a:r>
              <a:rPr lang="nl-NL" sz="1600" u="sng" dirty="0">
                <a:latin typeface="Calibri" panose="020F0502020204030204" pitchFamily="34" charset="0"/>
                <a:cs typeface="Times New Roman" panose="02020603050405020304" pitchFamily="18" charset="0"/>
              </a:rPr>
              <a:t>geen</a:t>
            </a:r>
            <a:r>
              <a:rPr lang="nl-NL" sz="1600" dirty="0">
                <a:latin typeface="Calibri" panose="020F0502020204030204" pitchFamily="34" charset="0"/>
                <a:cs typeface="Times New Roman" panose="02020603050405020304" pitchFamily="18" charset="0"/>
              </a:rPr>
              <a:t> standaard manier voor het </a:t>
            </a:r>
            <a:r>
              <a:rPr lang="nl-NL" sz="1600" b="1" dirty="0">
                <a:latin typeface="Calibri" panose="020F0502020204030204" pitchFamily="34" charset="0"/>
                <a:cs typeface="Times New Roman" panose="02020603050405020304" pitchFamily="18" charset="0"/>
              </a:rPr>
              <a:t>aanleveren</a:t>
            </a:r>
            <a:r>
              <a:rPr lang="nl-NL" sz="1600" dirty="0">
                <a:latin typeface="Calibri" panose="020F0502020204030204" pitchFamily="34" charset="0"/>
                <a:cs typeface="Times New Roman" panose="02020603050405020304" pitchFamily="18" charset="0"/>
              </a:rPr>
              <a:t> van de data over </a:t>
            </a:r>
            <a:r>
              <a:rPr lang="nl-NL" sz="1600" i="1" dirty="0">
                <a:latin typeface="Calibri" panose="020F0502020204030204" pitchFamily="34" charset="0"/>
                <a:cs typeface="Times New Roman" panose="02020603050405020304" pitchFamily="18" charset="0"/>
              </a:rPr>
              <a:t>Boortraject 2 aan NLOG.</a:t>
            </a:r>
          </a:p>
          <a:p>
            <a:pPr marL="0" indent="0">
              <a:spcBef>
                <a:spcPts val="0"/>
              </a:spcBef>
              <a:buNone/>
            </a:pPr>
            <a:endParaRPr lang="nl-NL" sz="1600" dirty="0">
              <a:latin typeface="Calibri" panose="020F0502020204030204" pitchFamily="34" charset="0"/>
              <a:cs typeface="Times New Roman" panose="02020603050405020304" pitchFamily="18" charset="0"/>
            </a:endParaRPr>
          </a:p>
          <a:p>
            <a:pPr marL="0" indent="0">
              <a:spcBef>
                <a:spcPts val="0"/>
              </a:spcBef>
              <a:buNone/>
            </a:pPr>
            <a:r>
              <a:rPr lang="nl-NL" sz="1600" dirty="0">
                <a:latin typeface="Calibri" panose="020F0502020204030204" pitchFamily="34" charset="0"/>
                <a:cs typeface="Times New Roman" panose="02020603050405020304" pitchFamily="18" charset="0"/>
              </a:rPr>
              <a:t>Er kunnen 3 manieren worden onderscheiden:</a:t>
            </a:r>
          </a:p>
          <a:p>
            <a:r>
              <a:rPr lang="nl-NL" sz="1600" dirty="0">
                <a:latin typeface="Calibri" panose="020F0502020204030204" pitchFamily="34" charset="0"/>
                <a:cs typeface="Times New Roman" panose="02020603050405020304" pitchFamily="18" charset="0"/>
              </a:rPr>
              <a:t>Vanaf het beginpunt aan het aardoppervlak tot aan het eindpunt van </a:t>
            </a:r>
            <a:r>
              <a:rPr lang="nl-NL" sz="1600" i="1" dirty="0">
                <a:latin typeface="Calibri" panose="020F0502020204030204" pitchFamily="34" charset="0"/>
                <a:cs typeface="Times New Roman" panose="02020603050405020304" pitchFamily="18" charset="0"/>
              </a:rPr>
              <a:t>Boortraject 2</a:t>
            </a:r>
            <a:r>
              <a:rPr lang="nl-NL" sz="1600" dirty="0">
                <a:latin typeface="Calibri" panose="020F0502020204030204" pitchFamily="34" charset="0"/>
                <a:cs typeface="Times New Roman" panose="02020603050405020304" pitchFamily="18" charset="0"/>
              </a:rPr>
              <a:t>.</a:t>
            </a:r>
          </a:p>
          <a:p>
            <a:r>
              <a:rPr lang="nl-NL" sz="1600" dirty="0">
                <a:latin typeface="Calibri" panose="020F0502020204030204" pitchFamily="34" charset="0"/>
                <a:cs typeface="Times New Roman" panose="02020603050405020304" pitchFamily="18" charset="0"/>
              </a:rPr>
              <a:t>Vanaf </a:t>
            </a:r>
            <a:r>
              <a:rPr lang="nl-NL" sz="1600" i="1" dirty="0">
                <a:solidFill>
                  <a:srgbClr val="00B0F0"/>
                </a:solidFill>
                <a:latin typeface="Calibri" panose="020F0502020204030204" pitchFamily="34" charset="0"/>
                <a:cs typeface="Times New Roman" panose="02020603050405020304" pitchFamily="18" charset="0"/>
              </a:rPr>
              <a:t>Punt 1 </a:t>
            </a:r>
            <a:r>
              <a:rPr lang="nl-NL" sz="1600" dirty="0">
                <a:latin typeface="Calibri" panose="020F0502020204030204" pitchFamily="34" charset="0"/>
                <a:cs typeface="Times New Roman" panose="02020603050405020304" pitchFamily="18" charset="0"/>
              </a:rPr>
              <a:t>naar het eindpunt van </a:t>
            </a:r>
            <a:r>
              <a:rPr lang="nl-NL" sz="1600" i="1" dirty="0">
                <a:latin typeface="Calibri" panose="020F0502020204030204" pitchFamily="34" charset="0"/>
                <a:cs typeface="Times New Roman" panose="02020603050405020304" pitchFamily="18" charset="0"/>
              </a:rPr>
              <a:t>Boortraject 2</a:t>
            </a:r>
            <a:r>
              <a:rPr lang="nl-NL" sz="1600" dirty="0">
                <a:latin typeface="Calibri" panose="020F0502020204030204" pitchFamily="34" charset="0"/>
                <a:cs typeface="Times New Roman" panose="02020603050405020304" pitchFamily="18" charset="0"/>
              </a:rPr>
              <a:t> waarbij  het beginpunt het nulpunt blijft.</a:t>
            </a:r>
            <a:endParaRPr lang="nl-NL" sz="1200" dirty="0">
              <a:latin typeface="Calibri" panose="020F0502020204030204" pitchFamily="34" charset="0"/>
              <a:cs typeface="Times New Roman" panose="02020603050405020304" pitchFamily="18" charset="0"/>
            </a:endParaRPr>
          </a:p>
          <a:p>
            <a:r>
              <a:rPr lang="nl-NL" sz="1600" dirty="0">
                <a:latin typeface="Calibri" panose="020F0502020204030204" pitchFamily="34" charset="0"/>
                <a:cs typeface="Times New Roman" panose="02020603050405020304" pitchFamily="18" charset="0"/>
              </a:rPr>
              <a:t>Vanaf </a:t>
            </a:r>
            <a:r>
              <a:rPr lang="nl-NL" sz="1600" i="1" dirty="0">
                <a:solidFill>
                  <a:srgbClr val="00B0F0"/>
                </a:solidFill>
                <a:latin typeface="Calibri" panose="020F0502020204030204" pitchFamily="34" charset="0"/>
                <a:cs typeface="Times New Roman" panose="02020603050405020304" pitchFamily="18" charset="0"/>
              </a:rPr>
              <a:t>Punt 1 </a:t>
            </a:r>
            <a:r>
              <a:rPr lang="nl-NL" sz="1600" dirty="0">
                <a:latin typeface="Calibri" panose="020F0502020204030204" pitchFamily="34" charset="0"/>
                <a:cs typeface="Times New Roman" panose="02020603050405020304" pitchFamily="18" charset="0"/>
              </a:rPr>
              <a:t>naar het eindpunt van </a:t>
            </a:r>
            <a:r>
              <a:rPr lang="nl-NL" sz="1600" i="1" dirty="0">
                <a:latin typeface="Calibri" panose="020F0502020204030204" pitchFamily="34" charset="0"/>
                <a:cs typeface="Times New Roman" panose="02020603050405020304" pitchFamily="18" charset="0"/>
              </a:rPr>
              <a:t>Boortraject 2</a:t>
            </a:r>
            <a:r>
              <a:rPr lang="nl-NL" sz="1600" dirty="0">
                <a:latin typeface="Calibri" panose="020F0502020204030204" pitchFamily="34" charset="0"/>
                <a:cs typeface="Times New Roman" panose="02020603050405020304" pitchFamily="18" charset="0"/>
              </a:rPr>
              <a:t> waarbij </a:t>
            </a:r>
            <a:r>
              <a:rPr lang="nl-NL" sz="1600" i="1" dirty="0">
                <a:solidFill>
                  <a:srgbClr val="00B0F0"/>
                </a:solidFill>
                <a:latin typeface="Calibri" panose="020F0502020204030204" pitchFamily="34" charset="0"/>
                <a:cs typeface="Times New Roman" panose="02020603050405020304" pitchFamily="18" charset="0"/>
              </a:rPr>
              <a:t>Punt 1</a:t>
            </a:r>
            <a:r>
              <a:rPr lang="nl-NL" sz="1600" dirty="0">
                <a:solidFill>
                  <a:srgbClr val="00B0F0"/>
                </a:solidFill>
                <a:latin typeface="Calibri" panose="020F0502020204030204" pitchFamily="34" charset="0"/>
                <a:cs typeface="Times New Roman" panose="02020603050405020304" pitchFamily="18" charset="0"/>
              </a:rPr>
              <a:t> </a:t>
            </a:r>
            <a:r>
              <a:rPr lang="nl-NL" sz="1600" dirty="0">
                <a:latin typeface="Calibri" panose="020F0502020204030204" pitchFamily="34" charset="0"/>
                <a:cs typeface="Times New Roman" panose="02020603050405020304" pitchFamily="18" charset="0"/>
              </a:rPr>
              <a:t>het nulpunt is.</a:t>
            </a:r>
          </a:p>
          <a:p>
            <a:pPr marL="0" indent="0">
              <a:buNone/>
            </a:pPr>
            <a:endParaRPr lang="nl-NL" sz="1600" dirty="0">
              <a:latin typeface="Calibri" panose="020F0502020204030204" pitchFamily="34" charset="0"/>
              <a:cs typeface="Times New Roman" panose="02020603050405020304" pitchFamily="18" charset="0"/>
            </a:endParaRPr>
          </a:p>
          <a:p>
            <a:endParaRPr lang="nl-NL" sz="1600" dirty="0">
              <a:latin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B95A03DC-590F-4EAD-B5A0-A2E4912CAADC}"/>
              </a:ext>
            </a:extLst>
          </p:cNvPr>
          <p:cNvSpPr>
            <a:spLocks noGrp="1"/>
          </p:cNvSpPr>
          <p:nvPr>
            <p:ph type="title"/>
          </p:nvPr>
        </p:nvSpPr>
        <p:spPr>
          <a:xfrm>
            <a:off x="466725" y="1005576"/>
            <a:ext cx="5329411" cy="369094"/>
          </a:xfrm>
        </p:spPr>
        <p:txBody>
          <a:bodyPr/>
          <a:lstStyle/>
          <a:p>
            <a:r>
              <a:rPr lang="nl-NL" sz="2800" dirty="0"/>
              <a:t>Boortrajecten data</a:t>
            </a:r>
            <a:endParaRPr lang="nl-NL" dirty="0"/>
          </a:p>
        </p:txBody>
      </p:sp>
      <p:pic>
        <p:nvPicPr>
          <p:cNvPr id="11" name="Picture 10">
            <a:extLst>
              <a:ext uri="{FF2B5EF4-FFF2-40B4-BE49-F238E27FC236}">
                <a16:creationId xmlns:a16="http://schemas.microsoft.com/office/drawing/2014/main" id="{16C6A57C-C503-4BCF-B9C1-089C7621F0F9}"/>
              </a:ext>
            </a:extLst>
          </p:cNvPr>
          <p:cNvPicPr>
            <a:picLocks noChangeAspect="1"/>
          </p:cNvPicPr>
          <p:nvPr/>
        </p:nvPicPr>
        <p:blipFill>
          <a:blip r:embed="rId3"/>
          <a:stretch>
            <a:fillRect/>
          </a:stretch>
        </p:blipFill>
        <p:spPr>
          <a:xfrm>
            <a:off x="6444208" y="771550"/>
            <a:ext cx="2478308" cy="3934859"/>
          </a:xfrm>
          <a:prstGeom prst="rect">
            <a:avLst/>
          </a:prstGeom>
        </p:spPr>
      </p:pic>
    </p:spTree>
    <p:extLst>
      <p:ext uri="{BB962C8B-B14F-4D97-AF65-F5344CB8AC3E}">
        <p14:creationId xmlns:p14="http://schemas.microsoft.com/office/powerpoint/2010/main" val="4047534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5D5E8E-A9CE-41EE-8374-B74BBCA3B200}"/>
              </a:ext>
            </a:extLst>
          </p:cNvPr>
          <p:cNvSpPr>
            <a:spLocks noGrp="1"/>
          </p:cNvSpPr>
          <p:nvPr>
            <p:ph idx="1"/>
          </p:nvPr>
        </p:nvSpPr>
        <p:spPr>
          <a:xfrm>
            <a:off x="466725" y="1635646"/>
            <a:ext cx="5617443" cy="3019698"/>
          </a:xfrm>
          <a:solidFill>
            <a:schemeClr val="bg1"/>
          </a:solidFill>
        </p:spPr>
        <p:txBody>
          <a:bodyPr/>
          <a:lstStyle/>
          <a:p>
            <a:pPr marL="0" indent="0">
              <a:buNone/>
            </a:pPr>
            <a:r>
              <a:rPr lang="nl-NL" b="1" dirty="0">
                <a:latin typeface="Calibri" panose="020F0502020204030204" pitchFamily="34" charset="0"/>
                <a:cs typeface="Times New Roman" panose="02020603050405020304" pitchFamily="18" charset="0"/>
              </a:rPr>
              <a:t>NLOG</a:t>
            </a:r>
            <a:r>
              <a:rPr lang="nl-NL" dirty="0">
                <a:latin typeface="Calibri" panose="020F0502020204030204" pitchFamily="34" charset="0"/>
                <a:cs typeface="Times New Roman" panose="02020603050405020304" pitchFamily="18" charset="0"/>
              </a:rPr>
              <a:t>: </a:t>
            </a:r>
            <a:r>
              <a:rPr lang="nl-NL" i="1" dirty="0">
                <a:latin typeface="Calibri" panose="020F0502020204030204" pitchFamily="34" charset="0"/>
                <a:cs typeface="Times New Roman" panose="02020603050405020304" pitchFamily="18" charset="0"/>
              </a:rPr>
              <a:t>Boortraject 2 </a:t>
            </a:r>
            <a:r>
              <a:rPr lang="nl-NL" dirty="0">
                <a:latin typeface="Calibri" panose="020F0502020204030204" pitchFamily="34" charset="0"/>
                <a:cs typeface="Times New Roman" panose="02020603050405020304" pitchFamily="18" charset="0"/>
              </a:rPr>
              <a:t> loopt vanaf </a:t>
            </a:r>
            <a:r>
              <a:rPr lang="nl-NL" i="1" dirty="0">
                <a:solidFill>
                  <a:srgbClr val="00B0F0"/>
                </a:solidFill>
                <a:latin typeface="Calibri" panose="020F0502020204030204" pitchFamily="34" charset="0"/>
                <a:cs typeface="Times New Roman" panose="02020603050405020304" pitchFamily="18" charset="0"/>
              </a:rPr>
              <a:t>Punt 1 </a:t>
            </a:r>
            <a:r>
              <a:rPr lang="nl-NL" dirty="0">
                <a:latin typeface="Calibri" panose="020F0502020204030204" pitchFamily="34" charset="0"/>
                <a:cs typeface="Times New Roman" panose="02020603050405020304" pitchFamily="18" charset="0"/>
              </a:rPr>
              <a:t>tot aan het eindpunt van </a:t>
            </a:r>
            <a:r>
              <a:rPr lang="nl-NL" i="1" dirty="0">
                <a:latin typeface="Calibri" panose="020F0502020204030204" pitchFamily="34" charset="0"/>
                <a:cs typeface="Times New Roman" panose="02020603050405020304" pitchFamily="18" charset="0"/>
              </a:rPr>
              <a:t>Boortraject 2. </a:t>
            </a:r>
          </a:p>
          <a:p>
            <a:r>
              <a:rPr lang="nl-NL" dirty="0">
                <a:latin typeface="Calibri" panose="020F0502020204030204" pitchFamily="34" charset="0"/>
                <a:cs typeface="Times New Roman" panose="02020603050405020304" pitchFamily="18" charset="0"/>
              </a:rPr>
              <a:t>Het beginpunt blijft het </a:t>
            </a:r>
            <a:r>
              <a:rPr lang="nl-NL">
                <a:latin typeface="Calibri" panose="020F0502020204030204" pitchFamily="34" charset="0"/>
                <a:cs typeface="Times New Roman" panose="02020603050405020304" pitchFamily="18" charset="0"/>
              </a:rPr>
              <a:t>nulpunt.</a:t>
            </a:r>
          </a:p>
          <a:p>
            <a:endParaRPr lang="nl-NL">
              <a:latin typeface="Calibri" panose="020F0502020204030204" pitchFamily="34" charset="0"/>
              <a:cs typeface="Times New Roman" panose="02020603050405020304" pitchFamily="18" charset="0"/>
            </a:endParaRPr>
          </a:p>
          <a:p>
            <a:pPr marL="0" indent="0">
              <a:buNone/>
            </a:pPr>
            <a:endParaRPr lang="nl-NL">
              <a:latin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B95A03DC-590F-4EAD-B5A0-A2E4912CAADC}"/>
              </a:ext>
            </a:extLst>
          </p:cNvPr>
          <p:cNvSpPr>
            <a:spLocks noGrp="1"/>
          </p:cNvSpPr>
          <p:nvPr>
            <p:ph type="title"/>
          </p:nvPr>
        </p:nvSpPr>
        <p:spPr>
          <a:xfrm>
            <a:off x="466725" y="1005576"/>
            <a:ext cx="5329411" cy="369094"/>
          </a:xfrm>
        </p:spPr>
        <p:txBody>
          <a:bodyPr/>
          <a:lstStyle/>
          <a:p>
            <a:r>
              <a:rPr lang="nl-NL" sz="2800" dirty="0"/>
              <a:t>Boortrajecten data</a:t>
            </a:r>
            <a:endParaRPr lang="nl-NL" dirty="0"/>
          </a:p>
        </p:txBody>
      </p:sp>
      <p:pic>
        <p:nvPicPr>
          <p:cNvPr id="5" name="Picture 4">
            <a:extLst>
              <a:ext uri="{FF2B5EF4-FFF2-40B4-BE49-F238E27FC236}">
                <a16:creationId xmlns:a16="http://schemas.microsoft.com/office/drawing/2014/main" id="{B89D42F0-211C-4287-BBF0-A3823CE735F0}"/>
              </a:ext>
            </a:extLst>
          </p:cNvPr>
          <p:cNvPicPr>
            <a:picLocks noChangeAspect="1"/>
          </p:cNvPicPr>
          <p:nvPr/>
        </p:nvPicPr>
        <p:blipFill>
          <a:blip r:embed="rId3"/>
          <a:stretch>
            <a:fillRect/>
          </a:stretch>
        </p:blipFill>
        <p:spPr>
          <a:xfrm>
            <a:off x="6481442" y="898372"/>
            <a:ext cx="2441074" cy="3640807"/>
          </a:xfrm>
          <a:prstGeom prst="rect">
            <a:avLst/>
          </a:prstGeom>
        </p:spPr>
      </p:pic>
    </p:spTree>
    <p:extLst>
      <p:ext uri="{BB962C8B-B14F-4D97-AF65-F5344CB8AC3E}">
        <p14:creationId xmlns:p14="http://schemas.microsoft.com/office/powerpoint/2010/main" val="1183964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716016" y="1491630"/>
            <a:ext cx="4464492" cy="327636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defTabSz="608013" rtl="0" eaLnBrk="0" fontAlgn="base" hangingPunct="0">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a:lstStyle>
          <a:p>
            <a:r>
              <a:rPr lang="nl-NL" sz="3200" b="1" dirty="0"/>
              <a:t>BRO</a:t>
            </a:r>
          </a:p>
          <a:p>
            <a:r>
              <a:rPr lang="nl-NL" sz="2400" dirty="0"/>
              <a:t>Basisregistratie Ondergrond</a:t>
            </a:r>
          </a:p>
          <a:p>
            <a:endParaRPr lang="nl-NL" sz="2400" b="1" dirty="0"/>
          </a:p>
          <a:p>
            <a:r>
              <a:rPr lang="nl-NL" sz="2800" dirty="0"/>
              <a:t>Vervolgstappen</a:t>
            </a:r>
            <a:endParaRPr lang="nl-NL" sz="1600" dirty="0"/>
          </a:p>
          <a:p>
            <a:endParaRPr lang="nl-NL" sz="1600" dirty="0"/>
          </a:p>
        </p:txBody>
      </p:sp>
      <p:sp>
        <p:nvSpPr>
          <p:cNvPr id="2" name="Rectangle 1"/>
          <p:cNvSpPr/>
          <p:nvPr/>
        </p:nvSpPr>
        <p:spPr bwMode="auto">
          <a:xfrm>
            <a:off x="4932044" y="555526"/>
            <a:ext cx="3240356" cy="360040"/>
          </a:xfrm>
          <a:prstGeom prst="rect">
            <a:avLst/>
          </a:prstGeom>
          <a:solidFill>
            <a:srgbClr val="007BC7"/>
          </a:solidFill>
          <a:ln w="9525" cap="flat" cmpd="sng" algn="ctr">
            <a:solidFill>
              <a:srgbClr val="007B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pic>
        <p:nvPicPr>
          <p:cNvPr id="3074" name="Picture 2" descr="https://ardis.nl/files/klantlogos/vaandel.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586" t="15975" r="38085"/>
          <a:stretch/>
        </p:blipFill>
        <p:spPr bwMode="auto">
          <a:xfrm>
            <a:off x="4268986" y="0"/>
            <a:ext cx="591046" cy="1150860"/>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3" name="Date Placeholder 2">
            <a:extLst>
              <a:ext uri="{FF2B5EF4-FFF2-40B4-BE49-F238E27FC236}">
                <a16:creationId xmlns:a16="http://schemas.microsoft.com/office/drawing/2014/main" id="{9E0FB435-61D6-41CD-9C06-00965A6B0066}"/>
              </a:ext>
            </a:extLst>
          </p:cNvPr>
          <p:cNvSpPr>
            <a:spLocks noGrp="1"/>
          </p:cNvSpPr>
          <p:nvPr>
            <p:ph type="dt" sz="half" idx="4294967295"/>
          </p:nvPr>
        </p:nvSpPr>
        <p:spPr>
          <a:xfrm>
            <a:off x="5037139" y="4886325"/>
            <a:ext cx="3932237" cy="157163"/>
          </a:xfrm>
        </p:spPr>
        <p:txBody>
          <a:bodyPr/>
          <a:lstStyle/>
          <a:p>
            <a:r>
              <a:rPr lang="nl-NL"/>
              <a:t>12 mei </a:t>
            </a:r>
            <a:r>
              <a:rPr lang="nl-NL" dirty="0"/>
              <a:t>2020</a:t>
            </a:r>
            <a:endParaRPr lang="nl-NL" dirty="0">
              <a:solidFill>
                <a:srgbClr val="FF0000"/>
              </a:solidFill>
            </a:endParaRPr>
          </a:p>
        </p:txBody>
      </p:sp>
      <p:pic>
        <p:nvPicPr>
          <p:cNvPr id="9" name="Afbeelding 8">
            <a:extLst>
              <a:ext uri="{FF2B5EF4-FFF2-40B4-BE49-F238E27FC236}">
                <a16:creationId xmlns:a16="http://schemas.microsoft.com/office/drawing/2014/main" id="{66808917-C34F-4426-9E45-EF99A2E0B4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00" y="0"/>
            <a:ext cx="4739204" cy="5331605"/>
          </a:xfrm>
          <a:prstGeom prst="rect">
            <a:avLst/>
          </a:prstGeom>
        </p:spPr>
      </p:pic>
    </p:spTree>
    <p:extLst>
      <p:ext uri="{BB962C8B-B14F-4D97-AF65-F5344CB8AC3E}">
        <p14:creationId xmlns:p14="http://schemas.microsoft.com/office/powerpoint/2010/main" val="474570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D9D2BC-8079-4388-9A52-148AC49AEE34}"/>
              </a:ext>
            </a:extLst>
          </p:cNvPr>
          <p:cNvSpPr>
            <a:spLocks noGrp="1"/>
          </p:cNvSpPr>
          <p:nvPr>
            <p:ph type="title"/>
          </p:nvPr>
        </p:nvSpPr>
        <p:spPr/>
        <p:txBody>
          <a:bodyPr/>
          <a:lstStyle/>
          <a:p>
            <a:r>
              <a:rPr lang="nl-NL" sz="2400" dirty="0"/>
              <a:t>Vervolgstappen</a:t>
            </a:r>
          </a:p>
        </p:txBody>
      </p:sp>
      <p:sp>
        <p:nvSpPr>
          <p:cNvPr id="3" name="Tijdelijke aanduiding voor inhoud 2">
            <a:extLst>
              <a:ext uri="{FF2B5EF4-FFF2-40B4-BE49-F238E27FC236}">
                <a16:creationId xmlns:a16="http://schemas.microsoft.com/office/drawing/2014/main" id="{F1995BAB-D488-44AB-A1B0-99CF4A53D688}"/>
              </a:ext>
            </a:extLst>
          </p:cNvPr>
          <p:cNvSpPr>
            <a:spLocks noGrp="1"/>
          </p:cNvSpPr>
          <p:nvPr>
            <p:ph idx="1"/>
          </p:nvPr>
        </p:nvSpPr>
        <p:spPr/>
        <p:txBody>
          <a:bodyPr/>
          <a:lstStyle/>
          <a:p>
            <a:pPr fontAlgn="ctr"/>
            <a:r>
              <a:rPr lang="nl-NL" sz="1200" dirty="0"/>
              <a:t>Sessie organiseren met gemeenten </a:t>
            </a:r>
          </a:p>
          <a:p>
            <a:pPr fontAlgn="ctr"/>
            <a:r>
              <a:rPr lang="nl-NL" sz="1200" dirty="0"/>
              <a:t>Opstellen scopedocument</a:t>
            </a:r>
          </a:p>
          <a:p>
            <a:pPr fontAlgn="ctr"/>
            <a:r>
              <a:rPr lang="nl-NL" sz="1200" dirty="0"/>
              <a:t>DBG Mijnbouw op 19 mei as. </a:t>
            </a:r>
          </a:p>
          <a:p>
            <a:pPr fontAlgn="ctr"/>
            <a:r>
              <a:rPr lang="nl-NL" sz="1200" dirty="0"/>
              <a:t>Inhoudelijke analyse TNO database - mijnbouwwerken</a:t>
            </a:r>
          </a:p>
          <a:p>
            <a:pPr marL="0" indent="0">
              <a:buNone/>
            </a:pPr>
            <a:endParaRPr lang="nl-NL" sz="1200" dirty="0"/>
          </a:p>
        </p:txBody>
      </p:sp>
    </p:spTree>
    <p:extLst>
      <p:ext uri="{BB962C8B-B14F-4D97-AF65-F5344CB8AC3E}">
        <p14:creationId xmlns:p14="http://schemas.microsoft.com/office/powerpoint/2010/main" val="594110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01AA62-CA30-44F9-ACE8-BE1ACFACBF91}"/>
              </a:ext>
            </a:extLst>
          </p:cNvPr>
          <p:cNvSpPr>
            <a:spLocks noGrp="1"/>
          </p:cNvSpPr>
          <p:nvPr>
            <p:ph type="title"/>
          </p:nvPr>
        </p:nvSpPr>
        <p:spPr/>
        <p:txBody>
          <a:bodyPr/>
          <a:lstStyle/>
          <a:p>
            <a:r>
              <a:rPr lang="en-GB"/>
              <a:t>Vragen en antwoorden in de sessie:</a:t>
            </a:r>
          </a:p>
        </p:txBody>
      </p:sp>
      <p:sp>
        <p:nvSpPr>
          <p:cNvPr id="3" name="Tijdelijke aanduiding voor inhoud 2">
            <a:extLst>
              <a:ext uri="{FF2B5EF4-FFF2-40B4-BE49-F238E27FC236}">
                <a16:creationId xmlns:a16="http://schemas.microsoft.com/office/drawing/2014/main" id="{F557589B-B848-47BE-94CA-BD59F735C2E2}"/>
              </a:ext>
            </a:extLst>
          </p:cNvPr>
          <p:cNvSpPr>
            <a:spLocks noGrp="1"/>
          </p:cNvSpPr>
          <p:nvPr>
            <p:ph idx="1"/>
          </p:nvPr>
        </p:nvSpPr>
        <p:spPr/>
        <p:txBody>
          <a:bodyPr/>
          <a:lstStyle/>
          <a:p>
            <a:r>
              <a:rPr lang="en-GB" sz="1300" b="1" dirty="0">
                <a:solidFill>
                  <a:srgbClr val="0070C0"/>
                </a:solidFill>
              </a:rPr>
              <a:t>TNO-</a:t>
            </a:r>
            <a:r>
              <a:rPr lang="en-GB" sz="1300" b="1" dirty="0" err="1">
                <a:solidFill>
                  <a:srgbClr val="0070C0"/>
                </a:solidFill>
              </a:rPr>
              <a:t>afdeling</a:t>
            </a:r>
            <a:r>
              <a:rPr lang="en-GB" sz="1300" b="1" dirty="0">
                <a:solidFill>
                  <a:srgbClr val="0070C0"/>
                </a:solidFill>
              </a:rPr>
              <a:t> GD&amp;IT: </a:t>
            </a:r>
            <a:r>
              <a:rPr lang="en-GB" sz="1300" dirty="0" err="1">
                <a:solidFill>
                  <a:srgbClr val="0070C0"/>
                </a:solidFill>
              </a:rPr>
              <a:t>Wordt</a:t>
            </a:r>
            <a:r>
              <a:rPr lang="en-GB" sz="1300" dirty="0">
                <a:solidFill>
                  <a:srgbClr val="0070C0"/>
                </a:solidFill>
              </a:rPr>
              <a:t> </a:t>
            </a:r>
            <a:r>
              <a:rPr lang="en-GB" sz="1300" dirty="0" err="1">
                <a:solidFill>
                  <a:srgbClr val="0070C0"/>
                </a:solidFill>
              </a:rPr>
              <a:t>er</a:t>
            </a:r>
            <a:r>
              <a:rPr lang="en-GB" sz="1300" dirty="0">
                <a:solidFill>
                  <a:srgbClr val="0070C0"/>
                </a:solidFill>
              </a:rPr>
              <a:t> </a:t>
            </a:r>
            <a:r>
              <a:rPr lang="en-GB" sz="1300" dirty="0" err="1">
                <a:solidFill>
                  <a:srgbClr val="0070C0"/>
                </a:solidFill>
              </a:rPr>
              <a:t>voorzien</a:t>
            </a:r>
            <a:r>
              <a:rPr lang="en-GB" sz="1300" dirty="0">
                <a:solidFill>
                  <a:srgbClr val="0070C0"/>
                </a:solidFill>
              </a:rPr>
              <a:t> </a:t>
            </a:r>
            <a:r>
              <a:rPr lang="en-GB" sz="1300" dirty="0" err="1">
                <a:solidFill>
                  <a:srgbClr val="0070C0"/>
                </a:solidFill>
              </a:rPr>
              <a:t>dat</a:t>
            </a:r>
            <a:r>
              <a:rPr lang="en-GB" sz="1300" dirty="0">
                <a:solidFill>
                  <a:srgbClr val="0070C0"/>
                </a:solidFill>
              </a:rPr>
              <a:t> </a:t>
            </a:r>
            <a:r>
              <a:rPr lang="en-GB" sz="1300" dirty="0" err="1">
                <a:solidFill>
                  <a:srgbClr val="0070C0"/>
                </a:solidFill>
              </a:rPr>
              <a:t>er</a:t>
            </a:r>
            <a:r>
              <a:rPr lang="en-GB" sz="1300" dirty="0">
                <a:solidFill>
                  <a:srgbClr val="0070C0"/>
                </a:solidFill>
              </a:rPr>
              <a:t> </a:t>
            </a:r>
            <a:r>
              <a:rPr lang="en-GB" sz="1300" dirty="0" err="1">
                <a:solidFill>
                  <a:srgbClr val="0070C0"/>
                </a:solidFill>
              </a:rPr>
              <a:t>toekomstige</a:t>
            </a:r>
            <a:r>
              <a:rPr lang="en-GB" sz="1300" dirty="0">
                <a:solidFill>
                  <a:srgbClr val="0070C0"/>
                </a:solidFill>
              </a:rPr>
              <a:t> </a:t>
            </a:r>
            <a:r>
              <a:rPr lang="en-GB" sz="1300" dirty="0" err="1">
                <a:solidFill>
                  <a:srgbClr val="0070C0"/>
                </a:solidFill>
              </a:rPr>
              <a:t>mijnschachten</a:t>
            </a:r>
            <a:r>
              <a:rPr lang="en-GB" sz="1300" dirty="0">
                <a:solidFill>
                  <a:srgbClr val="0070C0"/>
                </a:solidFill>
              </a:rPr>
              <a:t> </a:t>
            </a:r>
            <a:r>
              <a:rPr lang="en-GB" sz="1300" dirty="0" err="1">
                <a:solidFill>
                  <a:srgbClr val="0070C0"/>
                </a:solidFill>
              </a:rPr>
              <a:t>gemaakt</a:t>
            </a:r>
            <a:r>
              <a:rPr lang="en-GB" sz="1300" dirty="0">
                <a:solidFill>
                  <a:srgbClr val="0070C0"/>
                </a:solidFill>
              </a:rPr>
              <a:t> </a:t>
            </a:r>
            <a:r>
              <a:rPr lang="en-GB" sz="1300" dirty="0" err="1">
                <a:solidFill>
                  <a:srgbClr val="0070C0"/>
                </a:solidFill>
              </a:rPr>
              <a:t>worden</a:t>
            </a:r>
            <a:r>
              <a:rPr lang="en-GB" sz="1300" dirty="0">
                <a:solidFill>
                  <a:srgbClr val="0070C0"/>
                </a:solidFill>
              </a:rPr>
              <a:t>?</a:t>
            </a:r>
          </a:p>
          <a:p>
            <a:pPr lvl="1"/>
            <a:r>
              <a:rPr lang="en-GB" sz="1300" dirty="0">
                <a:solidFill>
                  <a:srgbClr val="0070C0"/>
                </a:solidFill>
              </a:rPr>
              <a:t>Antwoord: </a:t>
            </a:r>
            <a:r>
              <a:rPr lang="en-GB" sz="1300" i="1" dirty="0">
                <a:solidFill>
                  <a:srgbClr val="0070C0"/>
                </a:solidFill>
              </a:rPr>
              <a:t>Nee, </a:t>
            </a:r>
            <a:r>
              <a:rPr lang="en-GB" sz="1300" i="1" dirty="0" err="1">
                <a:solidFill>
                  <a:srgbClr val="0070C0"/>
                </a:solidFill>
              </a:rPr>
              <a:t>er</a:t>
            </a:r>
            <a:r>
              <a:rPr lang="en-GB" sz="1300" i="1" dirty="0">
                <a:solidFill>
                  <a:srgbClr val="0070C0"/>
                </a:solidFill>
              </a:rPr>
              <a:t> </a:t>
            </a:r>
            <a:r>
              <a:rPr lang="en-GB" sz="1300" i="1" dirty="0" err="1">
                <a:solidFill>
                  <a:srgbClr val="0070C0"/>
                </a:solidFill>
              </a:rPr>
              <a:t>wordt</a:t>
            </a:r>
            <a:r>
              <a:rPr lang="en-GB" sz="1300" i="1" dirty="0">
                <a:solidFill>
                  <a:srgbClr val="0070C0"/>
                </a:solidFill>
              </a:rPr>
              <a:t> </a:t>
            </a:r>
            <a:r>
              <a:rPr lang="en-GB" sz="1300" i="1" dirty="0" err="1">
                <a:solidFill>
                  <a:srgbClr val="0070C0"/>
                </a:solidFill>
              </a:rPr>
              <a:t>vanuit</a:t>
            </a:r>
            <a:r>
              <a:rPr lang="en-GB" sz="1300" i="1" dirty="0">
                <a:solidFill>
                  <a:srgbClr val="0070C0"/>
                </a:solidFill>
              </a:rPr>
              <a:t> </a:t>
            </a:r>
            <a:r>
              <a:rPr lang="en-GB" sz="1300" i="1" dirty="0" err="1">
                <a:solidFill>
                  <a:srgbClr val="0070C0"/>
                </a:solidFill>
              </a:rPr>
              <a:t>gegaan</a:t>
            </a:r>
            <a:r>
              <a:rPr lang="en-GB" sz="1300" i="1" dirty="0">
                <a:solidFill>
                  <a:srgbClr val="0070C0"/>
                </a:solidFill>
              </a:rPr>
              <a:t> </a:t>
            </a:r>
            <a:r>
              <a:rPr lang="en-GB" sz="1300" i="1" dirty="0" err="1">
                <a:solidFill>
                  <a:srgbClr val="0070C0"/>
                </a:solidFill>
              </a:rPr>
              <a:t>dat</a:t>
            </a:r>
            <a:r>
              <a:rPr lang="en-GB" sz="1300" i="1" dirty="0">
                <a:solidFill>
                  <a:srgbClr val="0070C0"/>
                </a:solidFill>
              </a:rPr>
              <a:t> </a:t>
            </a:r>
            <a:r>
              <a:rPr lang="en-GB" sz="1300" i="1" dirty="0" err="1">
                <a:solidFill>
                  <a:srgbClr val="0070C0"/>
                </a:solidFill>
              </a:rPr>
              <a:t>er</a:t>
            </a:r>
            <a:r>
              <a:rPr lang="en-GB" sz="1300" i="1" dirty="0">
                <a:solidFill>
                  <a:srgbClr val="0070C0"/>
                </a:solidFill>
              </a:rPr>
              <a:t> in de </a:t>
            </a:r>
            <a:r>
              <a:rPr lang="en-GB" sz="1300" i="1" dirty="0" err="1">
                <a:solidFill>
                  <a:srgbClr val="0070C0"/>
                </a:solidFill>
              </a:rPr>
              <a:t>toekomst</a:t>
            </a:r>
            <a:r>
              <a:rPr lang="en-GB" sz="1300" i="1" dirty="0">
                <a:solidFill>
                  <a:srgbClr val="0070C0"/>
                </a:solidFill>
              </a:rPr>
              <a:t> </a:t>
            </a:r>
            <a:r>
              <a:rPr lang="en-GB" sz="1300" i="1" dirty="0" err="1">
                <a:solidFill>
                  <a:srgbClr val="0070C0"/>
                </a:solidFill>
              </a:rPr>
              <a:t>geen</a:t>
            </a:r>
            <a:r>
              <a:rPr lang="en-GB" sz="1300" i="1" dirty="0">
                <a:solidFill>
                  <a:srgbClr val="0070C0"/>
                </a:solidFill>
              </a:rPr>
              <a:t> </a:t>
            </a:r>
            <a:r>
              <a:rPr lang="en-GB" sz="1300" i="1" dirty="0" err="1">
                <a:solidFill>
                  <a:srgbClr val="0070C0"/>
                </a:solidFill>
              </a:rPr>
              <a:t>mijnschachten</a:t>
            </a:r>
            <a:r>
              <a:rPr lang="en-GB" sz="1300" i="1" dirty="0">
                <a:solidFill>
                  <a:srgbClr val="0070C0"/>
                </a:solidFill>
              </a:rPr>
              <a:t> </a:t>
            </a:r>
            <a:r>
              <a:rPr lang="en-GB" sz="1300" i="1" dirty="0" err="1">
                <a:solidFill>
                  <a:srgbClr val="0070C0"/>
                </a:solidFill>
              </a:rPr>
              <a:t>bijkomen</a:t>
            </a:r>
            <a:r>
              <a:rPr lang="en-GB" sz="1300" i="1" dirty="0">
                <a:solidFill>
                  <a:srgbClr val="0070C0"/>
                </a:solidFill>
              </a:rPr>
              <a:t>.</a:t>
            </a:r>
          </a:p>
          <a:p>
            <a:r>
              <a:rPr lang="en-GB" sz="1300" b="1" dirty="0" err="1">
                <a:solidFill>
                  <a:srgbClr val="0070C0"/>
                </a:solidFill>
              </a:rPr>
              <a:t>Provincie</a:t>
            </a:r>
            <a:r>
              <a:rPr lang="en-GB" sz="1300" b="1" dirty="0">
                <a:solidFill>
                  <a:srgbClr val="0070C0"/>
                </a:solidFill>
              </a:rPr>
              <a:t> Noord-Brabant: </a:t>
            </a:r>
            <a:r>
              <a:rPr lang="en-GB" sz="1300" dirty="0" err="1">
                <a:solidFill>
                  <a:srgbClr val="0070C0"/>
                </a:solidFill>
              </a:rPr>
              <a:t>Er</a:t>
            </a:r>
            <a:r>
              <a:rPr lang="en-GB" sz="1300" dirty="0">
                <a:solidFill>
                  <a:srgbClr val="0070C0"/>
                </a:solidFill>
              </a:rPr>
              <a:t> </a:t>
            </a:r>
            <a:r>
              <a:rPr lang="en-GB" sz="1300" dirty="0" err="1">
                <a:solidFill>
                  <a:srgbClr val="0070C0"/>
                </a:solidFill>
              </a:rPr>
              <a:t>wordt</a:t>
            </a:r>
            <a:r>
              <a:rPr lang="en-GB" sz="1300" dirty="0">
                <a:solidFill>
                  <a:srgbClr val="0070C0"/>
                </a:solidFill>
              </a:rPr>
              <a:t> nu </a:t>
            </a:r>
            <a:r>
              <a:rPr lang="en-GB" sz="1300" dirty="0" err="1">
                <a:solidFill>
                  <a:srgbClr val="0070C0"/>
                </a:solidFill>
              </a:rPr>
              <a:t>alleen</a:t>
            </a:r>
            <a:r>
              <a:rPr lang="en-GB" sz="1300" dirty="0">
                <a:solidFill>
                  <a:srgbClr val="0070C0"/>
                </a:solidFill>
              </a:rPr>
              <a:t> </a:t>
            </a:r>
            <a:r>
              <a:rPr lang="en-GB" sz="1300" dirty="0" err="1">
                <a:solidFill>
                  <a:srgbClr val="0070C0"/>
                </a:solidFill>
              </a:rPr>
              <a:t>gepraat</a:t>
            </a:r>
            <a:r>
              <a:rPr lang="en-GB" sz="1300" dirty="0">
                <a:solidFill>
                  <a:srgbClr val="0070C0"/>
                </a:solidFill>
              </a:rPr>
              <a:t> over de </a:t>
            </a:r>
            <a:r>
              <a:rPr lang="en-GB" sz="1300" dirty="0" err="1">
                <a:solidFill>
                  <a:srgbClr val="0070C0"/>
                </a:solidFill>
              </a:rPr>
              <a:t>ondergrondse</a:t>
            </a:r>
            <a:r>
              <a:rPr lang="en-GB" sz="1300" dirty="0">
                <a:solidFill>
                  <a:srgbClr val="0070C0"/>
                </a:solidFill>
              </a:rPr>
              <a:t> </a:t>
            </a:r>
            <a:r>
              <a:rPr lang="en-GB" sz="1300" dirty="0" err="1">
                <a:solidFill>
                  <a:srgbClr val="0070C0"/>
                </a:solidFill>
              </a:rPr>
              <a:t>delen</a:t>
            </a:r>
            <a:r>
              <a:rPr lang="en-GB" sz="1300" dirty="0">
                <a:solidFill>
                  <a:srgbClr val="0070C0"/>
                </a:solidFill>
              </a:rPr>
              <a:t> van </a:t>
            </a:r>
            <a:r>
              <a:rPr lang="en-GB" sz="1300" dirty="0" err="1">
                <a:solidFill>
                  <a:srgbClr val="0070C0"/>
                </a:solidFill>
              </a:rPr>
              <a:t>een</a:t>
            </a:r>
            <a:r>
              <a:rPr lang="en-GB" sz="1300" dirty="0">
                <a:solidFill>
                  <a:srgbClr val="0070C0"/>
                </a:solidFill>
              </a:rPr>
              <a:t> </a:t>
            </a:r>
            <a:r>
              <a:rPr lang="en-GB" sz="1300" dirty="0" err="1">
                <a:solidFill>
                  <a:srgbClr val="0070C0"/>
                </a:solidFill>
              </a:rPr>
              <a:t>mijnbouwwerk</a:t>
            </a:r>
            <a:r>
              <a:rPr lang="en-GB" sz="1300" dirty="0">
                <a:solidFill>
                  <a:srgbClr val="0070C0"/>
                </a:solidFill>
              </a:rPr>
              <a:t>. </a:t>
            </a:r>
            <a:r>
              <a:rPr lang="en-GB" sz="1300" dirty="0" err="1">
                <a:solidFill>
                  <a:srgbClr val="0070C0"/>
                </a:solidFill>
              </a:rPr>
              <a:t>er</a:t>
            </a:r>
            <a:r>
              <a:rPr lang="en-GB" sz="1300" dirty="0">
                <a:solidFill>
                  <a:srgbClr val="0070C0"/>
                </a:solidFill>
              </a:rPr>
              <a:t> </a:t>
            </a:r>
            <a:r>
              <a:rPr lang="en-GB" sz="1300" dirty="0" err="1">
                <a:solidFill>
                  <a:srgbClr val="0070C0"/>
                </a:solidFill>
              </a:rPr>
              <a:t>zijn</a:t>
            </a:r>
            <a:r>
              <a:rPr lang="en-GB" sz="1300" dirty="0">
                <a:solidFill>
                  <a:srgbClr val="0070C0"/>
                </a:solidFill>
              </a:rPr>
              <a:t> </a:t>
            </a:r>
            <a:r>
              <a:rPr lang="en-GB" sz="1300" dirty="0" err="1">
                <a:solidFill>
                  <a:srgbClr val="0070C0"/>
                </a:solidFill>
              </a:rPr>
              <a:t>ook</a:t>
            </a:r>
            <a:r>
              <a:rPr lang="en-GB" sz="1300" dirty="0">
                <a:solidFill>
                  <a:srgbClr val="0070C0"/>
                </a:solidFill>
              </a:rPr>
              <a:t> </a:t>
            </a:r>
            <a:r>
              <a:rPr lang="en-GB" sz="1300" dirty="0" err="1">
                <a:solidFill>
                  <a:srgbClr val="0070C0"/>
                </a:solidFill>
              </a:rPr>
              <a:t>bovengrondse</a:t>
            </a:r>
            <a:r>
              <a:rPr lang="en-GB" sz="1300" dirty="0">
                <a:solidFill>
                  <a:srgbClr val="0070C0"/>
                </a:solidFill>
              </a:rPr>
              <a:t> </a:t>
            </a:r>
            <a:r>
              <a:rPr lang="en-GB" sz="1300" dirty="0" err="1">
                <a:solidFill>
                  <a:srgbClr val="0070C0"/>
                </a:solidFill>
              </a:rPr>
              <a:t>installaties</a:t>
            </a:r>
            <a:r>
              <a:rPr lang="en-GB" sz="1300" dirty="0">
                <a:solidFill>
                  <a:srgbClr val="0070C0"/>
                </a:solidFill>
              </a:rPr>
              <a:t>, </a:t>
            </a:r>
            <a:r>
              <a:rPr lang="en-GB" sz="1300" dirty="0" err="1">
                <a:solidFill>
                  <a:srgbClr val="0070C0"/>
                </a:solidFill>
              </a:rPr>
              <a:t>komen</a:t>
            </a:r>
            <a:r>
              <a:rPr lang="en-GB" sz="1300" dirty="0">
                <a:solidFill>
                  <a:srgbClr val="0070C0"/>
                </a:solidFill>
              </a:rPr>
              <a:t> </a:t>
            </a:r>
            <a:r>
              <a:rPr lang="en-GB" sz="1300" dirty="0" err="1">
                <a:solidFill>
                  <a:srgbClr val="0070C0"/>
                </a:solidFill>
              </a:rPr>
              <a:t>deze</a:t>
            </a:r>
            <a:r>
              <a:rPr lang="en-GB" sz="1300" dirty="0">
                <a:solidFill>
                  <a:srgbClr val="0070C0"/>
                </a:solidFill>
              </a:rPr>
              <a:t> </a:t>
            </a:r>
            <a:r>
              <a:rPr lang="en-GB" sz="1300" dirty="0" err="1">
                <a:solidFill>
                  <a:srgbClr val="0070C0"/>
                </a:solidFill>
              </a:rPr>
              <a:t>ook</a:t>
            </a:r>
            <a:r>
              <a:rPr lang="en-GB" sz="1300" dirty="0">
                <a:solidFill>
                  <a:srgbClr val="0070C0"/>
                </a:solidFill>
              </a:rPr>
              <a:t> in de BRO?</a:t>
            </a:r>
          </a:p>
          <a:p>
            <a:pPr lvl="1"/>
            <a:r>
              <a:rPr lang="en-GB" sz="1300" dirty="0">
                <a:solidFill>
                  <a:srgbClr val="0070C0"/>
                </a:solidFill>
              </a:rPr>
              <a:t>Antwoord:</a:t>
            </a:r>
            <a:r>
              <a:rPr lang="en-GB" sz="1300" i="1" dirty="0">
                <a:solidFill>
                  <a:srgbClr val="0070C0"/>
                </a:solidFill>
              </a:rPr>
              <a:t> Nee, de BRO </a:t>
            </a:r>
            <a:r>
              <a:rPr lang="en-GB" sz="1300" i="1" dirty="0" err="1">
                <a:solidFill>
                  <a:srgbClr val="0070C0"/>
                </a:solidFill>
              </a:rPr>
              <a:t>gaat</a:t>
            </a:r>
            <a:r>
              <a:rPr lang="en-GB" sz="1300" i="1" dirty="0">
                <a:solidFill>
                  <a:srgbClr val="0070C0"/>
                </a:solidFill>
              </a:rPr>
              <a:t> over wat </a:t>
            </a:r>
            <a:r>
              <a:rPr lang="en-GB" sz="1300" i="1" dirty="0" err="1">
                <a:solidFill>
                  <a:srgbClr val="0070C0"/>
                </a:solidFill>
              </a:rPr>
              <a:t>er</a:t>
            </a:r>
            <a:r>
              <a:rPr lang="en-GB" sz="1300" i="1" dirty="0">
                <a:solidFill>
                  <a:srgbClr val="0070C0"/>
                </a:solidFill>
              </a:rPr>
              <a:t> in de </a:t>
            </a:r>
            <a:r>
              <a:rPr lang="en-GB" sz="1300" i="1" dirty="0" err="1">
                <a:solidFill>
                  <a:srgbClr val="0070C0"/>
                </a:solidFill>
              </a:rPr>
              <a:t>ondergrond</a:t>
            </a:r>
            <a:r>
              <a:rPr lang="en-GB" sz="1300" i="1" dirty="0">
                <a:solidFill>
                  <a:srgbClr val="0070C0"/>
                </a:solidFill>
              </a:rPr>
              <a:t> zit.</a:t>
            </a:r>
          </a:p>
          <a:p>
            <a:r>
              <a:rPr lang="en-GB" sz="1300" b="1" dirty="0">
                <a:solidFill>
                  <a:srgbClr val="0070C0"/>
                </a:solidFill>
              </a:rPr>
              <a:t>TNO-</a:t>
            </a:r>
            <a:r>
              <a:rPr lang="en-GB" sz="1300" b="1" dirty="0" err="1">
                <a:solidFill>
                  <a:srgbClr val="0070C0"/>
                </a:solidFill>
              </a:rPr>
              <a:t>afdeling</a:t>
            </a:r>
            <a:r>
              <a:rPr lang="en-GB" sz="1300" b="1" dirty="0">
                <a:solidFill>
                  <a:srgbClr val="0070C0"/>
                </a:solidFill>
              </a:rPr>
              <a:t> GD&amp;IT : </a:t>
            </a:r>
            <a:r>
              <a:rPr lang="en-GB" sz="1300" dirty="0">
                <a:solidFill>
                  <a:srgbClr val="0070C0"/>
                </a:solidFill>
              </a:rPr>
              <a:t>Hoe zit het met </a:t>
            </a:r>
            <a:r>
              <a:rPr lang="en-GB" sz="1300" dirty="0" err="1">
                <a:solidFill>
                  <a:srgbClr val="0070C0"/>
                </a:solidFill>
              </a:rPr>
              <a:t>dagmijnbouw</a:t>
            </a:r>
            <a:r>
              <a:rPr lang="en-GB" sz="1300" dirty="0">
                <a:solidFill>
                  <a:srgbClr val="0070C0"/>
                </a:solidFill>
              </a:rPr>
              <a:t>?</a:t>
            </a:r>
          </a:p>
          <a:p>
            <a:pPr lvl="1"/>
            <a:r>
              <a:rPr lang="en-GB" sz="1300" dirty="0">
                <a:solidFill>
                  <a:srgbClr val="0070C0"/>
                </a:solidFill>
              </a:rPr>
              <a:t>Antwoord:</a:t>
            </a:r>
            <a:r>
              <a:rPr lang="en-GB" sz="1300" i="1" dirty="0">
                <a:solidFill>
                  <a:srgbClr val="0070C0"/>
                </a:solidFill>
              </a:rPr>
              <a:t> De scope van </a:t>
            </a:r>
            <a:r>
              <a:rPr lang="en-GB" sz="1300" i="1" dirty="0" err="1">
                <a:solidFill>
                  <a:srgbClr val="0070C0"/>
                </a:solidFill>
              </a:rPr>
              <a:t>locatie</a:t>
            </a:r>
            <a:r>
              <a:rPr lang="en-GB" sz="1300" i="1" dirty="0">
                <a:solidFill>
                  <a:srgbClr val="0070C0"/>
                </a:solidFill>
              </a:rPr>
              <a:t> </a:t>
            </a:r>
            <a:r>
              <a:rPr lang="en-GB" sz="1300" i="1" dirty="0" err="1">
                <a:solidFill>
                  <a:srgbClr val="0070C0"/>
                </a:solidFill>
              </a:rPr>
              <a:t>mijnbouwwerken</a:t>
            </a:r>
            <a:r>
              <a:rPr lang="en-GB" sz="1300" i="1" dirty="0">
                <a:solidFill>
                  <a:srgbClr val="0070C0"/>
                </a:solidFill>
              </a:rPr>
              <a:t> is </a:t>
            </a:r>
            <a:r>
              <a:rPr lang="en-GB" sz="1300" i="1" dirty="0" err="1">
                <a:solidFill>
                  <a:srgbClr val="0070C0"/>
                </a:solidFill>
              </a:rPr>
              <a:t>gefocust</a:t>
            </a:r>
            <a:r>
              <a:rPr lang="en-GB" sz="1300" i="1" dirty="0">
                <a:solidFill>
                  <a:srgbClr val="0070C0"/>
                </a:solidFill>
              </a:rPr>
              <a:t> op </a:t>
            </a:r>
            <a:r>
              <a:rPr lang="en-GB" sz="1300" i="1" dirty="0" err="1">
                <a:solidFill>
                  <a:srgbClr val="0070C0"/>
                </a:solidFill>
              </a:rPr>
              <a:t>boorgaten</a:t>
            </a:r>
            <a:r>
              <a:rPr lang="en-GB" sz="1300" i="1" dirty="0">
                <a:solidFill>
                  <a:srgbClr val="0070C0"/>
                </a:solidFill>
              </a:rPr>
              <a:t>, </a:t>
            </a:r>
            <a:r>
              <a:rPr lang="en-GB" sz="1300" i="1" dirty="0" err="1">
                <a:solidFill>
                  <a:srgbClr val="0070C0"/>
                </a:solidFill>
              </a:rPr>
              <a:t>zoutcavernes</a:t>
            </a:r>
            <a:r>
              <a:rPr lang="en-GB" sz="1300" i="1" dirty="0">
                <a:solidFill>
                  <a:srgbClr val="0070C0"/>
                </a:solidFill>
              </a:rPr>
              <a:t> </a:t>
            </a:r>
            <a:r>
              <a:rPr lang="en-GB" sz="1300" i="1" dirty="0" err="1">
                <a:solidFill>
                  <a:srgbClr val="0070C0"/>
                </a:solidFill>
              </a:rPr>
              <a:t>en</a:t>
            </a:r>
            <a:r>
              <a:rPr lang="en-GB" sz="1300" i="1" dirty="0">
                <a:solidFill>
                  <a:srgbClr val="0070C0"/>
                </a:solidFill>
              </a:rPr>
              <a:t> </a:t>
            </a:r>
            <a:r>
              <a:rPr lang="en-GB" sz="1300" i="1" dirty="0" err="1">
                <a:solidFill>
                  <a:srgbClr val="0070C0"/>
                </a:solidFill>
              </a:rPr>
              <a:t>mijnschachten</a:t>
            </a:r>
            <a:r>
              <a:rPr lang="en-GB" sz="1300" i="1" dirty="0">
                <a:solidFill>
                  <a:srgbClr val="0070C0"/>
                </a:solidFill>
              </a:rPr>
              <a:t>. Op </a:t>
            </a:r>
            <a:r>
              <a:rPr lang="en-GB" sz="1300" i="1" dirty="0" err="1">
                <a:solidFill>
                  <a:srgbClr val="0070C0"/>
                </a:solidFill>
              </a:rPr>
              <a:t>dit</a:t>
            </a:r>
            <a:r>
              <a:rPr lang="en-GB" sz="1300" i="1" dirty="0">
                <a:solidFill>
                  <a:srgbClr val="0070C0"/>
                </a:solidFill>
              </a:rPr>
              <a:t> moment </a:t>
            </a:r>
            <a:r>
              <a:rPr lang="en-GB" sz="1300" i="1" dirty="0" err="1">
                <a:solidFill>
                  <a:srgbClr val="0070C0"/>
                </a:solidFill>
              </a:rPr>
              <a:t>vind</a:t>
            </a:r>
            <a:r>
              <a:rPr lang="en-GB" sz="1300" i="1" dirty="0">
                <a:solidFill>
                  <a:srgbClr val="0070C0"/>
                </a:solidFill>
              </a:rPr>
              <a:t> </a:t>
            </a:r>
            <a:r>
              <a:rPr lang="en-GB" sz="1300" i="1" dirty="0" err="1">
                <a:solidFill>
                  <a:srgbClr val="0070C0"/>
                </a:solidFill>
              </a:rPr>
              <a:t>er</a:t>
            </a:r>
            <a:r>
              <a:rPr lang="en-GB" sz="1300" i="1" dirty="0">
                <a:solidFill>
                  <a:srgbClr val="0070C0"/>
                </a:solidFill>
              </a:rPr>
              <a:t> </a:t>
            </a:r>
            <a:r>
              <a:rPr lang="en-GB" sz="1300" i="1" dirty="0" err="1">
                <a:solidFill>
                  <a:srgbClr val="0070C0"/>
                </a:solidFill>
              </a:rPr>
              <a:t>geen</a:t>
            </a:r>
            <a:r>
              <a:rPr lang="en-GB" sz="1300" i="1" dirty="0">
                <a:solidFill>
                  <a:srgbClr val="0070C0"/>
                </a:solidFill>
              </a:rPr>
              <a:t> </a:t>
            </a:r>
            <a:r>
              <a:rPr lang="en-GB" sz="1300" i="1" dirty="0" err="1">
                <a:solidFill>
                  <a:srgbClr val="0070C0"/>
                </a:solidFill>
              </a:rPr>
              <a:t>dagbouw</a:t>
            </a:r>
            <a:r>
              <a:rPr lang="en-GB" sz="1300" i="1" dirty="0">
                <a:solidFill>
                  <a:srgbClr val="0070C0"/>
                </a:solidFill>
              </a:rPr>
              <a:t> in Nederland </a:t>
            </a:r>
            <a:r>
              <a:rPr lang="en-GB" sz="1300" i="1" dirty="0" err="1">
                <a:solidFill>
                  <a:srgbClr val="0070C0"/>
                </a:solidFill>
              </a:rPr>
              <a:t>meer</a:t>
            </a:r>
            <a:r>
              <a:rPr lang="en-GB" sz="1300" i="1" dirty="0">
                <a:solidFill>
                  <a:srgbClr val="0070C0"/>
                </a:solidFill>
              </a:rPr>
              <a:t> </a:t>
            </a:r>
            <a:r>
              <a:rPr lang="en-GB" sz="1300" i="1" dirty="0" err="1">
                <a:solidFill>
                  <a:srgbClr val="0070C0"/>
                </a:solidFill>
              </a:rPr>
              <a:t>plaats</a:t>
            </a:r>
            <a:r>
              <a:rPr lang="en-GB" sz="1300" i="1" dirty="0">
                <a:solidFill>
                  <a:srgbClr val="0070C0"/>
                </a:solidFill>
              </a:rPr>
              <a:t>. </a:t>
            </a:r>
            <a:r>
              <a:rPr lang="en-GB" sz="1300" i="1" dirty="0" err="1">
                <a:solidFill>
                  <a:srgbClr val="0070C0"/>
                </a:solidFill>
              </a:rPr>
              <a:t>En</a:t>
            </a:r>
            <a:r>
              <a:rPr lang="en-GB" sz="1300" i="1" dirty="0">
                <a:solidFill>
                  <a:srgbClr val="0070C0"/>
                </a:solidFill>
              </a:rPr>
              <a:t> </a:t>
            </a:r>
            <a:r>
              <a:rPr lang="en-GB" sz="1300" i="1" dirty="0" err="1">
                <a:solidFill>
                  <a:srgbClr val="0070C0"/>
                </a:solidFill>
              </a:rPr>
              <a:t>daarmee</a:t>
            </a:r>
            <a:r>
              <a:rPr lang="en-GB" sz="1300" i="1" dirty="0">
                <a:solidFill>
                  <a:srgbClr val="0070C0"/>
                </a:solidFill>
              </a:rPr>
              <a:t> </a:t>
            </a:r>
            <a:r>
              <a:rPr lang="en-GB" sz="1300" i="1" dirty="0" err="1">
                <a:solidFill>
                  <a:srgbClr val="0070C0"/>
                </a:solidFill>
              </a:rPr>
              <a:t>staat</a:t>
            </a:r>
            <a:r>
              <a:rPr lang="en-GB" sz="1300" i="1" dirty="0">
                <a:solidFill>
                  <a:srgbClr val="0070C0"/>
                </a:solidFill>
              </a:rPr>
              <a:t> </a:t>
            </a:r>
            <a:r>
              <a:rPr lang="en-GB" sz="1300" i="1" dirty="0" err="1">
                <a:solidFill>
                  <a:srgbClr val="0070C0"/>
                </a:solidFill>
              </a:rPr>
              <a:t>dagmijnbouw</a:t>
            </a:r>
            <a:r>
              <a:rPr lang="en-GB" sz="1300" i="1" dirty="0">
                <a:solidFill>
                  <a:srgbClr val="0070C0"/>
                </a:solidFill>
              </a:rPr>
              <a:t> nu </a:t>
            </a:r>
            <a:r>
              <a:rPr lang="en-GB" sz="1300" i="1" dirty="0" err="1">
                <a:solidFill>
                  <a:srgbClr val="0070C0"/>
                </a:solidFill>
              </a:rPr>
              <a:t>buiten</a:t>
            </a:r>
            <a:r>
              <a:rPr lang="en-GB" sz="1300" i="1" dirty="0">
                <a:solidFill>
                  <a:srgbClr val="0070C0"/>
                </a:solidFill>
              </a:rPr>
              <a:t> scope. </a:t>
            </a:r>
          </a:p>
          <a:p>
            <a:r>
              <a:rPr lang="en-GB" sz="1300" b="1" dirty="0">
                <a:solidFill>
                  <a:srgbClr val="0070C0"/>
                </a:solidFill>
              </a:rPr>
              <a:t>SODM: </a:t>
            </a:r>
            <a:r>
              <a:rPr lang="en-GB" sz="1300" dirty="0">
                <a:solidFill>
                  <a:srgbClr val="0070C0"/>
                </a:solidFill>
              </a:rPr>
              <a:t>Is het </a:t>
            </a:r>
            <a:r>
              <a:rPr lang="en-GB" sz="1300" dirty="0" err="1">
                <a:solidFill>
                  <a:srgbClr val="0070C0"/>
                </a:solidFill>
              </a:rPr>
              <a:t>mogelijk</a:t>
            </a:r>
            <a:r>
              <a:rPr lang="en-GB" sz="1300" dirty="0">
                <a:solidFill>
                  <a:srgbClr val="0070C0"/>
                </a:solidFill>
              </a:rPr>
              <a:t> om het </a:t>
            </a:r>
            <a:r>
              <a:rPr lang="en-GB" sz="1300" dirty="0" err="1">
                <a:solidFill>
                  <a:srgbClr val="0070C0"/>
                </a:solidFill>
              </a:rPr>
              <a:t>x,y,z</a:t>
            </a:r>
            <a:r>
              <a:rPr lang="en-GB" sz="1300" dirty="0">
                <a:solidFill>
                  <a:srgbClr val="0070C0"/>
                </a:solidFill>
              </a:rPr>
              <a:t> </a:t>
            </a:r>
            <a:r>
              <a:rPr lang="en-GB" sz="1300" dirty="0" err="1">
                <a:solidFill>
                  <a:srgbClr val="0070C0"/>
                </a:solidFill>
              </a:rPr>
              <a:t>coördinaten</a:t>
            </a:r>
            <a:r>
              <a:rPr lang="en-GB" sz="1300" dirty="0">
                <a:solidFill>
                  <a:srgbClr val="0070C0"/>
                </a:solidFill>
              </a:rPr>
              <a:t> van het </a:t>
            </a:r>
            <a:r>
              <a:rPr lang="en-GB" sz="1300" dirty="0" err="1">
                <a:solidFill>
                  <a:srgbClr val="0070C0"/>
                </a:solidFill>
              </a:rPr>
              <a:t>boortraject</a:t>
            </a:r>
            <a:r>
              <a:rPr lang="en-GB" sz="1300" dirty="0">
                <a:solidFill>
                  <a:srgbClr val="0070C0"/>
                </a:solidFill>
              </a:rPr>
              <a:t> op te </a:t>
            </a:r>
            <a:r>
              <a:rPr lang="en-GB" sz="1300" dirty="0" err="1">
                <a:solidFill>
                  <a:srgbClr val="0070C0"/>
                </a:solidFill>
              </a:rPr>
              <a:t>nemen</a:t>
            </a:r>
            <a:r>
              <a:rPr lang="en-GB" sz="1300" dirty="0">
                <a:solidFill>
                  <a:srgbClr val="0070C0"/>
                </a:solidFill>
              </a:rPr>
              <a:t>?</a:t>
            </a:r>
          </a:p>
          <a:p>
            <a:pPr lvl="1"/>
            <a:r>
              <a:rPr lang="en-GB" sz="1300" dirty="0">
                <a:solidFill>
                  <a:srgbClr val="0070C0"/>
                </a:solidFill>
              </a:rPr>
              <a:t>Antwoord: </a:t>
            </a:r>
            <a:r>
              <a:rPr lang="en-GB" sz="1300" i="1" dirty="0" err="1">
                <a:solidFill>
                  <a:srgbClr val="0070C0"/>
                </a:solidFill>
              </a:rPr>
              <a:t>Dit</a:t>
            </a:r>
            <a:r>
              <a:rPr lang="en-GB" sz="1300" i="1" dirty="0">
                <a:solidFill>
                  <a:srgbClr val="0070C0"/>
                </a:solidFill>
              </a:rPr>
              <a:t> </a:t>
            </a:r>
            <a:r>
              <a:rPr lang="en-GB" sz="1300" i="1" dirty="0" err="1">
                <a:solidFill>
                  <a:srgbClr val="0070C0"/>
                </a:solidFill>
              </a:rPr>
              <a:t>wordt</a:t>
            </a:r>
            <a:r>
              <a:rPr lang="en-GB" sz="1300" i="1" dirty="0">
                <a:solidFill>
                  <a:srgbClr val="0070C0"/>
                </a:solidFill>
              </a:rPr>
              <a:t> </a:t>
            </a:r>
            <a:r>
              <a:rPr lang="en-GB" sz="1300" i="1" dirty="0" err="1">
                <a:solidFill>
                  <a:srgbClr val="0070C0"/>
                </a:solidFill>
              </a:rPr>
              <a:t>nog</a:t>
            </a:r>
            <a:r>
              <a:rPr lang="en-GB" sz="1300" i="1" dirty="0">
                <a:solidFill>
                  <a:srgbClr val="0070C0"/>
                </a:solidFill>
              </a:rPr>
              <a:t> </a:t>
            </a:r>
            <a:r>
              <a:rPr lang="en-GB" sz="1300" i="1" dirty="0" err="1">
                <a:solidFill>
                  <a:srgbClr val="0070C0"/>
                </a:solidFill>
              </a:rPr>
              <a:t>uitgezocht</a:t>
            </a:r>
            <a:r>
              <a:rPr lang="en-GB" sz="1300" i="1" dirty="0">
                <a:solidFill>
                  <a:srgbClr val="0070C0"/>
                </a:solidFill>
              </a:rPr>
              <a:t>. Tot nu toe </a:t>
            </a:r>
            <a:r>
              <a:rPr lang="en-GB" sz="1300" i="1" dirty="0" err="1">
                <a:solidFill>
                  <a:srgbClr val="0070C0"/>
                </a:solidFill>
              </a:rPr>
              <a:t>lijkt</a:t>
            </a:r>
            <a:r>
              <a:rPr lang="en-GB" sz="1300" i="1" dirty="0">
                <a:solidFill>
                  <a:srgbClr val="0070C0"/>
                </a:solidFill>
              </a:rPr>
              <a:t> de </a:t>
            </a:r>
            <a:r>
              <a:rPr lang="en-GB" sz="1300" i="1" dirty="0" err="1">
                <a:solidFill>
                  <a:srgbClr val="0070C0"/>
                </a:solidFill>
              </a:rPr>
              <a:t>informatie</a:t>
            </a:r>
            <a:r>
              <a:rPr lang="en-GB" sz="1300" i="1" dirty="0">
                <a:solidFill>
                  <a:srgbClr val="0070C0"/>
                </a:solidFill>
              </a:rPr>
              <a:t> over </a:t>
            </a:r>
            <a:r>
              <a:rPr lang="en-GB" sz="1300" i="1" dirty="0" err="1">
                <a:solidFill>
                  <a:srgbClr val="0070C0"/>
                </a:solidFill>
              </a:rPr>
              <a:t>boortrajecten</a:t>
            </a:r>
            <a:r>
              <a:rPr lang="en-GB" sz="1300" i="1" dirty="0">
                <a:solidFill>
                  <a:srgbClr val="0070C0"/>
                </a:solidFill>
              </a:rPr>
              <a:t> </a:t>
            </a:r>
            <a:r>
              <a:rPr lang="en-GB" sz="1300" i="1" dirty="0" err="1">
                <a:solidFill>
                  <a:srgbClr val="0070C0"/>
                </a:solidFill>
              </a:rPr>
              <a:t>binnen</a:t>
            </a:r>
            <a:r>
              <a:rPr lang="en-GB" sz="1300" i="1" dirty="0">
                <a:solidFill>
                  <a:srgbClr val="0070C0"/>
                </a:solidFill>
              </a:rPr>
              <a:t> TNO </a:t>
            </a:r>
            <a:r>
              <a:rPr lang="en-GB" sz="1300" i="1" dirty="0" err="1">
                <a:solidFill>
                  <a:srgbClr val="0070C0"/>
                </a:solidFill>
              </a:rPr>
              <a:t>niet</a:t>
            </a:r>
            <a:r>
              <a:rPr lang="en-GB" sz="1300" i="1" dirty="0">
                <a:solidFill>
                  <a:srgbClr val="0070C0"/>
                </a:solidFill>
              </a:rPr>
              <a:t> </a:t>
            </a:r>
            <a:r>
              <a:rPr lang="en-GB" sz="1300" i="1" dirty="0" err="1">
                <a:solidFill>
                  <a:srgbClr val="0070C0"/>
                </a:solidFill>
              </a:rPr>
              <a:t>beschikbaar</a:t>
            </a:r>
            <a:r>
              <a:rPr lang="en-GB" sz="1300" i="1" dirty="0">
                <a:solidFill>
                  <a:srgbClr val="0070C0"/>
                </a:solidFill>
              </a:rPr>
              <a:t> in </a:t>
            </a:r>
            <a:r>
              <a:rPr lang="en-GB" sz="1300" i="1" dirty="0" err="1">
                <a:solidFill>
                  <a:srgbClr val="0070C0"/>
                </a:solidFill>
              </a:rPr>
              <a:t>x,y,z</a:t>
            </a:r>
            <a:r>
              <a:rPr lang="en-GB" sz="1300" i="1" dirty="0">
                <a:solidFill>
                  <a:srgbClr val="0070C0"/>
                </a:solidFill>
              </a:rPr>
              <a:t> </a:t>
            </a:r>
            <a:r>
              <a:rPr lang="en-GB" sz="1300" i="1" dirty="0" err="1">
                <a:solidFill>
                  <a:srgbClr val="0070C0"/>
                </a:solidFill>
              </a:rPr>
              <a:t>coördinaten</a:t>
            </a:r>
            <a:r>
              <a:rPr lang="en-GB" sz="1300" i="1" dirty="0">
                <a:solidFill>
                  <a:srgbClr val="0070C0"/>
                </a:solidFill>
              </a:rPr>
              <a:t>. </a:t>
            </a:r>
          </a:p>
          <a:p>
            <a:pPr lvl="1"/>
            <a:endParaRPr lang="en-GB" sz="1400" dirty="0">
              <a:solidFill>
                <a:srgbClr val="0070C0"/>
              </a:solidFill>
            </a:endParaRPr>
          </a:p>
        </p:txBody>
      </p:sp>
    </p:spTree>
    <p:extLst>
      <p:ext uri="{BB962C8B-B14F-4D97-AF65-F5344CB8AC3E}">
        <p14:creationId xmlns:p14="http://schemas.microsoft.com/office/powerpoint/2010/main" val="4234628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BC731E-E8CD-40F6-A90A-02976F171B80}"/>
              </a:ext>
            </a:extLst>
          </p:cNvPr>
          <p:cNvSpPr>
            <a:spLocks noGrp="1"/>
          </p:cNvSpPr>
          <p:nvPr>
            <p:ph type="title"/>
          </p:nvPr>
        </p:nvSpPr>
        <p:spPr/>
        <p:txBody>
          <a:bodyPr/>
          <a:lstStyle/>
          <a:p>
            <a:r>
              <a:rPr lang="en-GB"/>
              <a:t>Acties</a:t>
            </a:r>
          </a:p>
        </p:txBody>
      </p:sp>
      <p:sp>
        <p:nvSpPr>
          <p:cNvPr id="3" name="Tijdelijke aanduiding voor inhoud 2">
            <a:extLst>
              <a:ext uri="{FF2B5EF4-FFF2-40B4-BE49-F238E27FC236}">
                <a16:creationId xmlns:a16="http://schemas.microsoft.com/office/drawing/2014/main" id="{150D5516-03E0-4EA3-AB86-79C3381C1B50}"/>
              </a:ext>
            </a:extLst>
          </p:cNvPr>
          <p:cNvSpPr>
            <a:spLocks noGrp="1"/>
          </p:cNvSpPr>
          <p:nvPr>
            <p:ph sz="half" idx="1"/>
          </p:nvPr>
        </p:nvSpPr>
        <p:spPr>
          <a:xfrm>
            <a:off x="466726" y="1551385"/>
            <a:ext cx="8281738" cy="3103959"/>
          </a:xfrm>
        </p:spPr>
        <p:txBody>
          <a:bodyPr/>
          <a:lstStyle/>
          <a:p>
            <a:pPr marL="457200" lvl="1" indent="0">
              <a:buNone/>
            </a:pPr>
            <a:endParaRPr lang="en-GB"/>
          </a:p>
          <a:p>
            <a:pPr marL="457200" lvl="1" indent="0">
              <a:buNone/>
            </a:pPr>
            <a:endParaRPr lang="en-GB"/>
          </a:p>
          <a:p>
            <a:pPr marL="457200" lvl="1" indent="0">
              <a:buNone/>
            </a:pPr>
            <a:endParaRPr lang="en-GB"/>
          </a:p>
        </p:txBody>
      </p:sp>
      <p:graphicFrame>
        <p:nvGraphicFramePr>
          <p:cNvPr id="4" name="Tabel 4">
            <a:extLst>
              <a:ext uri="{FF2B5EF4-FFF2-40B4-BE49-F238E27FC236}">
                <a16:creationId xmlns:a16="http://schemas.microsoft.com/office/drawing/2014/main" id="{0F686B14-3FD7-4573-B5C1-590D906A108C}"/>
              </a:ext>
            </a:extLst>
          </p:cNvPr>
          <p:cNvGraphicFramePr>
            <a:graphicFrameLocks noGrp="1"/>
          </p:cNvGraphicFramePr>
          <p:nvPr>
            <p:extLst>
              <p:ext uri="{D42A27DB-BD31-4B8C-83A1-F6EECF244321}">
                <p14:modId xmlns:p14="http://schemas.microsoft.com/office/powerpoint/2010/main" val="650092627"/>
              </p:ext>
            </p:extLst>
          </p:nvPr>
        </p:nvGraphicFramePr>
        <p:xfrm>
          <a:off x="466725" y="1419622"/>
          <a:ext cx="8064896" cy="2868381"/>
        </p:xfrm>
        <a:graphic>
          <a:graphicData uri="http://schemas.openxmlformats.org/drawingml/2006/table">
            <a:tbl>
              <a:tblPr firstRow="1" bandRow="1">
                <a:tableStyleId>{5C22544A-7EE6-4342-B048-85BDC9FD1C3A}</a:tableStyleId>
              </a:tblPr>
              <a:tblGrid>
                <a:gridCol w="1224955">
                  <a:extLst>
                    <a:ext uri="{9D8B030D-6E8A-4147-A177-3AD203B41FA5}">
                      <a16:colId xmlns:a16="http://schemas.microsoft.com/office/drawing/2014/main" val="1645277443"/>
                    </a:ext>
                  </a:extLst>
                </a:gridCol>
                <a:gridCol w="4032448">
                  <a:extLst>
                    <a:ext uri="{9D8B030D-6E8A-4147-A177-3AD203B41FA5}">
                      <a16:colId xmlns:a16="http://schemas.microsoft.com/office/drawing/2014/main" val="599903237"/>
                    </a:ext>
                  </a:extLst>
                </a:gridCol>
                <a:gridCol w="1224136">
                  <a:extLst>
                    <a:ext uri="{9D8B030D-6E8A-4147-A177-3AD203B41FA5}">
                      <a16:colId xmlns:a16="http://schemas.microsoft.com/office/drawing/2014/main" val="1833713105"/>
                    </a:ext>
                  </a:extLst>
                </a:gridCol>
                <a:gridCol w="1583357">
                  <a:extLst>
                    <a:ext uri="{9D8B030D-6E8A-4147-A177-3AD203B41FA5}">
                      <a16:colId xmlns:a16="http://schemas.microsoft.com/office/drawing/2014/main" val="3642109018"/>
                    </a:ext>
                  </a:extLst>
                </a:gridCol>
              </a:tblGrid>
              <a:tr h="651003">
                <a:tc>
                  <a:txBody>
                    <a:bodyPr/>
                    <a:lstStyle/>
                    <a:p>
                      <a:r>
                        <a:rPr lang="en-GB" sz="1200"/>
                        <a:t>ActieNr.</a:t>
                      </a:r>
                    </a:p>
                  </a:txBody>
                  <a:tcPr/>
                </a:tc>
                <a:tc>
                  <a:txBody>
                    <a:bodyPr/>
                    <a:lstStyle/>
                    <a:p>
                      <a:r>
                        <a:rPr lang="en-GB" sz="1200"/>
                        <a:t>Actie</a:t>
                      </a:r>
                    </a:p>
                  </a:txBody>
                  <a:tcPr/>
                </a:tc>
                <a:tc>
                  <a:txBody>
                    <a:bodyPr/>
                    <a:lstStyle/>
                    <a:p>
                      <a:r>
                        <a:rPr lang="en-GB" sz="1200"/>
                        <a:t>Actiehouder</a:t>
                      </a:r>
                    </a:p>
                  </a:txBody>
                  <a:tcPr/>
                </a:tc>
                <a:tc>
                  <a:txBody>
                    <a:bodyPr/>
                    <a:lstStyle/>
                    <a:p>
                      <a:r>
                        <a:rPr lang="en-GB" sz="1200"/>
                        <a:t>Einddatum</a:t>
                      </a:r>
                    </a:p>
                  </a:txBody>
                  <a:tcPr/>
                </a:tc>
                <a:extLst>
                  <a:ext uri="{0D108BD9-81ED-4DB2-BD59-A6C34878D82A}">
                    <a16:rowId xmlns:a16="http://schemas.microsoft.com/office/drawing/2014/main" val="2963472566"/>
                  </a:ext>
                </a:extLst>
              </a:tr>
              <a:tr h="645141">
                <a:tc>
                  <a:txBody>
                    <a:bodyPr/>
                    <a:lstStyle/>
                    <a:p>
                      <a:r>
                        <a:rPr lang="en-GB" sz="1200" kern="1200">
                          <a:solidFill>
                            <a:srgbClr val="0070C0"/>
                          </a:solidFill>
                          <a:latin typeface="+mn-lt"/>
                          <a:ea typeface="+mn-ea"/>
                          <a:cs typeface="+mn-cs"/>
                        </a:rPr>
                        <a:t>20200409-01</a:t>
                      </a:r>
                    </a:p>
                  </a:txBody>
                  <a:tcPr/>
                </a:tc>
                <a:tc>
                  <a:txBody>
                    <a:bodyPr/>
                    <a:lstStyle/>
                    <a:p>
                      <a:r>
                        <a:rPr lang="en-GB" sz="1200" kern="1200">
                          <a:solidFill>
                            <a:srgbClr val="0070C0"/>
                          </a:solidFill>
                          <a:latin typeface="+mn-lt"/>
                          <a:ea typeface="+mn-ea"/>
                          <a:cs typeface="+mn-cs"/>
                        </a:rPr>
                        <a:t>De zorgen over het schrappen van de risico-contouren opnieuw adresseren in de DBG op verzoek van Het Waterschapshuis, want daarin is dit uitgangspunt besproken.</a:t>
                      </a:r>
                    </a:p>
                  </a:txBody>
                  <a:tcPr/>
                </a:tc>
                <a:tc>
                  <a:txBody>
                    <a:bodyPr/>
                    <a:lstStyle/>
                    <a:p>
                      <a:r>
                        <a:rPr lang="en-GB" sz="1200" kern="1200">
                          <a:solidFill>
                            <a:srgbClr val="0070C0"/>
                          </a:solidFill>
                          <a:latin typeface="+mn-lt"/>
                          <a:ea typeface="+mn-ea"/>
                          <a:cs typeface="+mn-cs"/>
                        </a:rPr>
                        <a:t>Ruud Boot</a:t>
                      </a:r>
                    </a:p>
                  </a:txBody>
                  <a:tcPr/>
                </a:tc>
                <a:tc>
                  <a:txBody>
                    <a:bodyPr/>
                    <a:lstStyle/>
                    <a:p>
                      <a:r>
                        <a:rPr lang="en-GB" sz="1200">
                          <a:solidFill>
                            <a:srgbClr val="0070C0"/>
                          </a:solidFill>
                        </a:rPr>
                        <a:t>Volgende DBG</a:t>
                      </a:r>
                    </a:p>
                  </a:txBody>
                  <a:tcPr/>
                </a:tc>
                <a:extLst>
                  <a:ext uri="{0D108BD9-81ED-4DB2-BD59-A6C34878D82A}">
                    <a16:rowId xmlns:a16="http://schemas.microsoft.com/office/drawing/2014/main" val="2122015007"/>
                  </a:ext>
                </a:extLst>
              </a:tr>
              <a:tr h="216024">
                <a:tc>
                  <a:txBody>
                    <a:bodyPr/>
                    <a:lstStyle/>
                    <a:p>
                      <a:r>
                        <a:rPr lang="en-GB" sz="1200" kern="1200">
                          <a:solidFill>
                            <a:srgbClr val="0070C0"/>
                          </a:solidFill>
                          <a:latin typeface="+mn-lt"/>
                          <a:ea typeface="+mn-ea"/>
                          <a:cs typeface="+mn-cs"/>
                        </a:rPr>
                        <a:t>20200512-01</a:t>
                      </a:r>
                    </a:p>
                  </a:txBody>
                  <a:tcPr/>
                </a:tc>
                <a:tc>
                  <a:txBody>
                    <a:bodyPr/>
                    <a:lstStyle/>
                    <a:p>
                      <a:r>
                        <a:rPr lang="en-GB" sz="1200" kern="1200">
                          <a:solidFill>
                            <a:srgbClr val="0070C0"/>
                          </a:solidFill>
                          <a:latin typeface="+mn-lt"/>
                          <a:ea typeface="+mn-ea"/>
                          <a:cs typeface="+mn-cs"/>
                        </a:rPr>
                        <a:t>Delen van documentatie met Standaardisatie team waaruit blijkt dat kalksteengroeves onder de mijnbouwwet vallen. </a:t>
                      </a:r>
                    </a:p>
                  </a:txBody>
                  <a:tcPr/>
                </a:tc>
                <a:tc>
                  <a:txBody>
                    <a:bodyPr/>
                    <a:lstStyle/>
                    <a:p>
                      <a:r>
                        <a:rPr lang="en-GB" sz="1200" kern="1200">
                          <a:solidFill>
                            <a:srgbClr val="0070C0"/>
                          </a:solidFill>
                          <a:latin typeface="+mn-lt"/>
                          <a:ea typeface="+mn-ea"/>
                          <a:cs typeface="+mn-cs"/>
                        </a:rPr>
                        <a:t>Ingrid Dupuits</a:t>
                      </a:r>
                    </a:p>
                  </a:txBody>
                  <a:tcPr/>
                </a:tc>
                <a:tc>
                  <a:txBody>
                    <a:bodyPr/>
                    <a:lstStyle/>
                    <a:p>
                      <a:r>
                        <a:rPr lang="en-GB" sz="1200">
                          <a:solidFill>
                            <a:srgbClr val="0070C0"/>
                          </a:solidFill>
                        </a:rPr>
                        <a:t>z.s.m.</a:t>
                      </a:r>
                    </a:p>
                  </a:txBody>
                  <a:tcPr/>
                </a:tc>
                <a:extLst>
                  <a:ext uri="{0D108BD9-81ED-4DB2-BD59-A6C34878D82A}">
                    <a16:rowId xmlns:a16="http://schemas.microsoft.com/office/drawing/2014/main" val="1744727263"/>
                  </a:ext>
                </a:extLst>
              </a:tr>
              <a:tr h="377169">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226202773"/>
                  </a:ext>
                </a:extLst>
              </a:tr>
              <a:tr h="377169">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881882946"/>
                  </a:ext>
                </a:extLst>
              </a:tr>
            </a:tbl>
          </a:graphicData>
        </a:graphic>
      </p:graphicFrame>
    </p:spTree>
    <p:extLst>
      <p:ext uri="{BB962C8B-B14F-4D97-AF65-F5344CB8AC3E}">
        <p14:creationId xmlns:p14="http://schemas.microsoft.com/office/powerpoint/2010/main" val="3323108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53EB0-61B7-449E-BF31-C2A89BD0ED67}"/>
              </a:ext>
            </a:extLst>
          </p:cNvPr>
          <p:cNvSpPr>
            <a:spLocks noGrp="1"/>
          </p:cNvSpPr>
          <p:nvPr>
            <p:ph type="title"/>
          </p:nvPr>
        </p:nvSpPr>
        <p:spPr/>
        <p:txBody>
          <a:bodyPr/>
          <a:lstStyle/>
          <a:p>
            <a:r>
              <a:rPr lang="nl-NL" dirty="0"/>
              <a:t>Agenda</a:t>
            </a:r>
          </a:p>
        </p:txBody>
      </p:sp>
      <p:sp>
        <p:nvSpPr>
          <p:cNvPr id="3" name="Tijdelijke aanduiding voor inhoud 2">
            <a:extLst>
              <a:ext uri="{FF2B5EF4-FFF2-40B4-BE49-F238E27FC236}">
                <a16:creationId xmlns:a16="http://schemas.microsoft.com/office/drawing/2014/main" id="{6AAC8777-B6B1-491E-8350-FCEA6FE38E09}"/>
              </a:ext>
            </a:extLst>
          </p:cNvPr>
          <p:cNvSpPr>
            <a:spLocks noGrp="1"/>
          </p:cNvSpPr>
          <p:nvPr>
            <p:ph idx="1"/>
          </p:nvPr>
        </p:nvSpPr>
        <p:spPr/>
        <p:txBody>
          <a:bodyPr/>
          <a:lstStyle/>
          <a:p>
            <a:pPr>
              <a:buFont typeface="+mj-lt"/>
              <a:buAutoNum type="arabicPeriod"/>
            </a:pPr>
            <a:r>
              <a:rPr lang="nl-NL" sz="1600" dirty="0"/>
              <a:t>Kaders en uitgangspunten		</a:t>
            </a:r>
            <a:r>
              <a:rPr lang="nl-NL" sz="1600"/>
              <a:t>		(</a:t>
            </a:r>
            <a:r>
              <a:rPr lang="nl-NL" sz="1600" dirty="0"/>
              <a:t>Frank)</a:t>
            </a:r>
          </a:p>
          <a:p>
            <a:pPr>
              <a:buFont typeface="+mj-lt"/>
              <a:buAutoNum type="arabicPeriod"/>
            </a:pPr>
            <a:r>
              <a:rPr lang="nl-NL" sz="1600"/>
              <a:t>Analyse wettelijke vereisten BRO registratie</a:t>
            </a:r>
            <a:r>
              <a:rPr lang="en-US" sz="1600"/>
              <a:t>		</a:t>
            </a:r>
            <a:r>
              <a:rPr lang="nl-NL" sz="1600"/>
              <a:t>(</a:t>
            </a:r>
            <a:r>
              <a:rPr lang="nl-NL" sz="1600" dirty="0"/>
              <a:t>Janneke)</a:t>
            </a:r>
          </a:p>
          <a:p>
            <a:pPr>
              <a:buFont typeface="+mj-lt"/>
              <a:buAutoNum type="arabicPeriod"/>
            </a:pPr>
            <a:r>
              <a:rPr lang="nl-NL" sz="1600"/>
              <a:t>Eerste inhoudelijke uitwerking Locatie mijnbouwwerken</a:t>
            </a:r>
            <a:r>
              <a:rPr lang="en-US" sz="1600"/>
              <a:t> 	</a:t>
            </a:r>
            <a:r>
              <a:rPr lang="nl-NL" sz="1600"/>
              <a:t>(Irene)</a:t>
            </a:r>
            <a:endParaRPr lang="nl-NL" sz="1600" dirty="0"/>
          </a:p>
          <a:p>
            <a:pPr>
              <a:buFont typeface="+mj-lt"/>
              <a:buAutoNum type="arabicPeriod"/>
            </a:pPr>
            <a:r>
              <a:rPr lang="nl-NL" sz="1600"/>
              <a:t>Vervolgstappen					(Frank)</a:t>
            </a:r>
            <a:endParaRPr lang="nl-NL" sz="1600" dirty="0"/>
          </a:p>
        </p:txBody>
      </p:sp>
    </p:spTree>
    <p:extLst>
      <p:ext uri="{BB962C8B-B14F-4D97-AF65-F5344CB8AC3E}">
        <p14:creationId xmlns:p14="http://schemas.microsoft.com/office/powerpoint/2010/main" val="93552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5037138" y="1491630"/>
            <a:ext cx="3598862" cy="2880320"/>
          </a:xfrm>
        </p:spPr>
        <p:txBody>
          <a:bodyPr anchor="t"/>
          <a:lstStyle/>
          <a:p>
            <a:br>
              <a:rPr lang="nl-NL" sz="1400" dirty="0"/>
            </a:br>
            <a:endParaRPr lang="nl-NL" sz="1400" dirty="0"/>
          </a:p>
        </p:txBody>
      </p:sp>
      <p:sp>
        <p:nvSpPr>
          <p:cNvPr id="8"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9" name="Rechthoek 8"/>
          <p:cNvSpPr/>
          <p:nvPr/>
        </p:nvSpPr>
        <p:spPr>
          <a:xfrm>
            <a:off x="181135" y="909227"/>
            <a:ext cx="3456384" cy="1631216"/>
          </a:xfrm>
          <a:prstGeom prst="rect">
            <a:avLst/>
          </a:prstGeom>
          <a:ln>
            <a:solidFill>
              <a:schemeClr val="accent1"/>
            </a:solidFill>
          </a:ln>
        </p:spPr>
        <p:txBody>
          <a:bodyPr wrap="square">
            <a:spAutoFit/>
          </a:bodyPr>
          <a:lstStyle/>
          <a:p>
            <a:r>
              <a:rPr lang="nl-NL" sz="2000" dirty="0"/>
              <a:t>De BRO Servicedesk staat voor u klaar. Bel 088- 8664 999 of vul het contactformulier in. </a:t>
            </a:r>
          </a:p>
          <a:p>
            <a:endParaRPr lang="nl-NL" sz="2000" dirty="0"/>
          </a:p>
          <a:p>
            <a:r>
              <a:rPr lang="nl-NL" sz="2000" dirty="0">
                <a:hlinkClick r:id="rId2"/>
              </a:rPr>
              <a:t>BRO servicepagina</a:t>
            </a:r>
            <a:endParaRPr lang="nl-NL" sz="20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135" y="2643758"/>
            <a:ext cx="1902718" cy="1902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8440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A4F1E8B9-CA9A-4F3B-BA8D-F56768494C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0" y="0"/>
            <a:ext cx="4739204" cy="5331605"/>
          </a:xfrm>
          <a:prstGeom prst="rect">
            <a:avLst/>
          </a:prstGeom>
        </p:spPr>
      </p:pic>
      <p:sp>
        <p:nvSpPr>
          <p:cNvPr id="5" name="Rectangle 2"/>
          <p:cNvSpPr txBox="1">
            <a:spLocks noChangeArrowheads="1"/>
          </p:cNvSpPr>
          <p:nvPr/>
        </p:nvSpPr>
        <p:spPr bwMode="auto">
          <a:xfrm>
            <a:off x="4716016" y="1491630"/>
            <a:ext cx="4464492" cy="327636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defTabSz="608013" rtl="0" eaLnBrk="0" fontAlgn="base" hangingPunct="0">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a:lstStyle>
          <a:p>
            <a:r>
              <a:rPr lang="nl-NL" sz="3200" b="1" dirty="0"/>
              <a:t>BRO</a:t>
            </a:r>
          </a:p>
          <a:p>
            <a:r>
              <a:rPr lang="nl-NL" sz="2400" dirty="0"/>
              <a:t>Basisregistratie Ondergrond</a:t>
            </a:r>
          </a:p>
          <a:p>
            <a:endParaRPr lang="nl-NL" sz="2400" b="1" dirty="0"/>
          </a:p>
          <a:p>
            <a:r>
              <a:rPr lang="nl-NL" b="1" dirty="0"/>
              <a:t>Kaders en uitgangspunten</a:t>
            </a:r>
          </a:p>
          <a:p>
            <a:endParaRPr lang="nl-NL" b="1" dirty="0"/>
          </a:p>
          <a:p>
            <a:r>
              <a:rPr lang="nl-NL" sz="1400" i="1" dirty="0">
                <a:solidFill>
                  <a:schemeClr val="accent4"/>
                </a:solidFill>
              </a:rPr>
              <a:t>Vragen en antwoorden en acties zijn toegevoegd op slide 18 en 19 </a:t>
            </a:r>
            <a:r>
              <a:rPr lang="nl-NL" sz="1400" i="1" dirty="0" err="1">
                <a:solidFill>
                  <a:schemeClr val="accent4"/>
                </a:solidFill>
              </a:rPr>
              <a:t>nav</a:t>
            </a:r>
            <a:r>
              <a:rPr lang="nl-NL" sz="1400" i="1" dirty="0">
                <a:solidFill>
                  <a:schemeClr val="accent4"/>
                </a:solidFill>
              </a:rPr>
              <a:t> de sprintreview van </a:t>
            </a:r>
            <a:r>
              <a:rPr lang="nl-NL" sz="1400" i="1">
                <a:solidFill>
                  <a:schemeClr val="accent4"/>
                </a:solidFill>
              </a:rPr>
              <a:t>12 mei </a:t>
            </a:r>
            <a:r>
              <a:rPr lang="nl-NL" sz="1400" i="1" dirty="0">
                <a:solidFill>
                  <a:schemeClr val="accent4"/>
                </a:solidFill>
              </a:rPr>
              <a:t>2020 van 11:00 – 12:00u.</a:t>
            </a:r>
          </a:p>
          <a:p>
            <a:endParaRPr lang="en-US" b="1" dirty="0"/>
          </a:p>
          <a:p>
            <a:endParaRPr lang="nl-NL" sz="1600" dirty="0"/>
          </a:p>
          <a:p>
            <a:endParaRPr lang="nl-NL" sz="1600" dirty="0"/>
          </a:p>
        </p:txBody>
      </p:sp>
      <p:sp>
        <p:nvSpPr>
          <p:cNvPr id="2" name="Rectangle 1"/>
          <p:cNvSpPr/>
          <p:nvPr/>
        </p:nvSpPr>
        <p:spPr bwMode="auto">
          <a:xfrm>
            <a:off x="4932044" y="555526"/>
            <a:ext cx="3240356" cy="360040"/>
          </a:xfrm>
          <a:prstGeom prst="rect">
            <a:avLst/>
          </a:prstGeom>
          <a:solidFill>
            <a:srgbClr val="007BC7"/>
          </a:solidFill>
          <a:ln w="9525" cap="flat" cmpd="sng" algn="ctr">
            <a:solidFill>
              <a:srgbClr val="007B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pic>
        <p:nvPicPr>
          <p:cNvPr id="3074" name="Picture 2" descr="https://ardis.nl/files/klantlogos/vaande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6586" t="15975" r="38085"/>
          <a:stretch/>
        </p:blipFill>
        <p:spPr bwMode="auto">
          <a:xfrm>
            <a:off x="4268986" y="0"/>
            <a:ext cx="591046" cy="1150860"/>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3" name="Date Placeholder 2">
            <a:extLst>
              <a:ext uri="{FF2B5EF4-FFF2-40B4-BE49-F238E27FC236}">
                <a16:creationId xmlns:a16="http://schemas.microsoft.com/office/drawing/2014/main" id="{9E0FB435-61D6-41CD-9C06-00965A6B0066}"/>
              </a:ext>
            </a:extLst>
          </p:cNvPr>
          <p:cNvSpPr>
            <a:spLocks noGrp="1"/>
          </p:cNvSpPr>
          <p:nvPr>
            <p:ph type="dt" sz="half" idx="4294967295"/>
          </p:nvPr>
        </p:nvSpPr>
        <p:spPr>
          <a:xfrm>
            <a:off x="5037139" y="4886325"/>
            <a:ext cx="3932237" cy="157163"/>
          </a:xfrm>
        </p:spPr>
        <p:txBody>
          <a:bodyPr/>
          <a:lstStyle/>
          <a:p>
            <a:r>
              <a:rPr lang="nl-NL"/>
              <a:t>12 mei </a:t>
            </a:r>
            <a:r>
              <a:rPr lang="nl-NL" dirty="0"/>
              <a:t>2020</a:t>
            </a:r>
            <a:endParaRPr lang="nl-NL" dirty="0">
              <a:solidFill>
                <a:srgbClr val="FF0000"/>
              </a:solidFill>
            </a:endParaRPr>
          </a:p>
        </p:txBody>
      </p:sp>
    </p:spTree>
    <p:extLst>
      <p:ext uri="{BB962C8B-B14F-4D97-AF65-F5344CB8AC3E}">
        <p14:creationId xmlns:p14="http://schemas.microsoft.com/office/powerpoint/2010/main" val="181658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3FA350-B4D5-436D-B9C6-614BE3B73E5C}"/>
              </a:ext>
            </a:extLst>
          </p:cNvPr>
          <p:cNvSpPr>
            <a:spLocks noGrp="1"/>
          </p:cNvSpPr>
          <p:nvPr>
            <p:ph type="title"/>
          </p:nvPr>
        </p:nvSpPr>
        <p:spPr/>
        <p:txBody>
          <a:bodyPr/>
          <a:lstStyle/>
          <a:p>
            <a:r>
              <a:rPr lang="nl-NL" sz="2400" dirty="0"/>
              <a:t>Kaders en uitgangspunten</a:t>
            </a:r>
            <a:endParaRPr lang="nl-NL" dirty="0"/>
          </a:p>
        </p:txBody>
      </p:sp>
      <p:sp>
        <p:nvSpPr>
          <p:cNvPr id="3" name="Tijdelijke aanduiding voor inhoud 2">
            <a:extLst>
              <a:ext uri="{FF2B5EF4-FFF2-40B4-BE49-F238E27FC236}">
                <a16:creationId xmlns:a16="http://schemas.microsoft.com/office/drawing/2014/main" id="{70DFACC6-5919-4199-910A-BBFD24544986}"/>
              </a:ext>
            </a:extLst>
          </p:cNvPr>
          <p:cNvSpPr>
            <a:spLocks noGrp="1"/>
          </p:cNvSpPr>
          <p:nvPr>
            <p:ph idx="1"/>
          </p:nvPr>
        </p:nvSpPr>
        <p:spPr/>
        <p:txBody>
          <a:bodyPr/>
          <a:lstStyle/>
          <a:p>
            <a:pPr marL="0" indent="0">
              <a:buNone/>
            </a:pPr>
            <a:r>
              <a:rPr lang="nl-NL" sz="1600" dirty="0"/>
              <a:t>Voorstel scope tranche 4 in het domein mijnbouw:</a:t>
            </a:r>
          </a:p>
          <a:p>
            <a:pPr marL="0" indent="0">
              <a:buNone/>
            </a:pPr>
            <a:endParaRPr lang="nl-NL" sz="1600" dirty="0"/>
          </a:p>
          <a:p>
            <a:pPr marL="0" indent="0">
              <a:buNone/>
            </a:pPr>
            <a:r>
              <a:rPr lang="nl-NL" sz="1600" b="1" dirty="0"/>
              <a:t>Nieuw: </a:t>
            </a:r>
          </a:p>
          <a:p>
            <a:pPr marL="0" indent="0">
              <a:buNone/>
            </a:pPr>
            <a:r>
              <a:rPr lang="nl-NL" sz="1600" dirty="0"/>
              <a:t>Alleen die onderdelen opnemen die relevant zijn voor de ‘wat is waar’ vraag: vergunningen en locatiegegevens van mijnbouwwerken; met een referentie naar NLOG voor verdere gegevens. </a:t>
            </a:r>
          </a:p>
          <a:p>
            <a:pPr marL="0" indent="0">
              <a:buNone/>
            </a:pPr>
            <a:endParaRPr lang="nl-NL" sz="1600" dirty="0"/>
          </a:p>
          <a:p>
            <a:pPr marL="0" indent="0">
              <a:buNone/>
            </a:pPr>
            <a:r>
              <a:rPr lang="nl-NL" sz="1600" b="1" dirty="0"/>
              <a:t>Aanpassen</a:t>
            </a:r>
            <a:r>
              <a:rPr lang="nl-NL" sz="1600" dirty="0"/>
              <a:t>: </a:t>
            </a:r>
          </a:p>
          <a:p>
            <a:pPr marL="0" indent="0">
              <a:buNone/>
            </a:pPr>
            <a:r>
              <a:rPr lang="nl-NL" sz="1600" dirty="0"/>
              <a:t>Het reeds ontworpen registratieobject Mijnbouwwetvergunning (tranche 1) moet worden </a:t>
            </a:r>
            <a:r>
              <a:rPr lang="nl-NL" sz="1600" dirty="0" err="1"/>
              <a:t>herontworpen</a:t>
            </a:r>
            <a:r>
              <a:rPr lang="nl-NL" sz="1600" dirty="0"/>
              <a:t> en teruggebracht naar het </a:t>
            </a:r>
            <a:r>
              <a:rPr lang="nl-NL" sz="1600" dirty="0" err="1"/>
              <a:t>minimal</a:t>
            </a:r>
            <a:r>
              <a:rPr lang="nl-NL" sz="1600" dirty="0"/>
              <a:t> </a:t>
            </a:r>
            <a:r>
              <a:rPr lang="nl-NL" sz="1600" dirty="0" err="1"/>
              <a:t>viable</a:t>
            </a:r>
            <a:r>
              <a:rPr lang="nl-NL" sz="1600" dirty="0"/>
              <a:t> product vanuit het ‘wat is waar’ criterium. </a:t>
            </a:r>
          </a:p>
        </p:txBody>
      </p:sp>
    </p:spTree>
    <p:extLst>
      <p:ext uri="{BB962C8B-B14F-4D97-AF65-F5344CB8AC3E}">
        <p14:creationId xmlns:p14="http://schemas.microsoft.com/office/powerpoint/2010/main" val="131113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A215EC-408A-46D6-B10A-7852FBB73845}"/>
              </a:ext>
            </a:extLst>
          </p:cNvPr>
          <p:cNvSpPr>
            <a:spLocks noGrp="1"/>
          </p:cNvSpPr>
          <p:nvPr>
            <p:ph type="title"/>
          </p:nvPr>
        </p:nvSpPr>
        <p:spPr/>
        <p:txBody>
          <a:bodyPr/>
          <a:lstStyle/>
          <a:p>
            <a:r>
              <a:rPr lang="nl-NL" dirty="0"/>
              <a:t>Kaders en uitgangspunten</a:t>
            </a:r>
          </a:p>
        </p:txBody>
      </p:sp>
      <p:sp>
        <p:nvSpPr>
          <p:cNvPr id="3" name="Tijdelijke aanduiding voor inhoud 2">
            <a:extLst>
              <a:ext uri="{FF2B5EF4-FFF2-40B4-BE49-F238E27FC236}">
                <a16:creationId xmlns:a16="http://schemas.microsoft.com/office/drawing/2014/main" id="{3B428A7D-E93F-4B72-8367-3B95F574B122}"/>
              </a:ext>
            </a:extLst>
          </p:cNvPr>
          <p:cNvSpPr>
            <a:spLocks noGrp="1"/>
          </p:cNvSpPr>
          <p:nvPr>
            <p:ph idx="1"/>
          </p:nvPr>
        </p:nvSpPr>
        <p:spPr/>
        <p:txBody>
          <a:bodyPr/>
          <a:lstStyle/>
          <a:p>
            <a:pPr lvl="0"/>
            <a:r>
              <a:rPr lang="nl-NL" sz="1400" dirty="0"/>
              <a:t>Houd het klein (MVP) in de BRO, moet een antwoord geven op de vraag “waar ligt wat”, verwijs voor uitgebreidere informatie naar NLOG</a:t>
            </a:r>
          </a:p>
          <a:p>
            <a:pPr lvl="0"/>
            <a:r>
              <a:rPr lang="nl-NL" sz="1400" dirty="0"/>
              <a:t>NLOG (onderliggende gegevenssets) levert aan BRO</a:t>
            </a:r>
          </a:p>
          <a:p>
            <a:pPr lvl="0"/>
            <a:r>
              <a:rPr lang="nl-NL" sz="1400" dirty="0"/>
              <a:t>De gegevens beschikbaar in/via NLOG zijn leidend voor de BRO</a:t>
            </a:r>
          </a:p>
          <a:p>
            <a:pPr lvl="0"/>
            <a:r>
              <a:rPr lang="nl-NL" sz="1400" dirty="0"/>
              <a:t>Ook relevante mijnbouwgegevens die nog niet via NLOG worden ontsloten komen in aanmerking (mits bij TNO aanwezig en beschikbaar voor algemeen gebruik). </a:t>
            </a:r>
          </a:p>
          <a:p>
            <a:pPr lvl="0"/>
            <a:r>
              <a:rPr lang="nl-NL" sz="1400" dirty="0"/>
              <a:t>Betrek gegevens “as is” uit NLOG</a:t>
            </a:r>
          </a:p>
          <a:p>
            <a:pPr lvl="1"/>
            <a:r>
              <a:rPr lang="nl-NL" sz="1400" dirty="0"/>
              <a:t>We willen geen veranderingen afdwingen in het huidige aanlever proces aan NLOG</a:t>
            </a:r>
          </a:p>
          <a:p>
            <a:pPr lvl="0"/>
            <a:r>
              <a:rPr lang="nl-NL" sz="1400" dirty="0"/>
              <a:t>Compliant met (internationale) standaarden voor de olie- en gasindustrie; </a:t>
            </a:r>
          </a:p>
          <a:p>
            <a:pPr lvl="1"/>
            <a:r>
              <a:rPr lang="nl-NL" sz="1400" dirty="0"/>
              <a:t>Dit is mogelijk een conflict met uitgangspunt “as is”.</a:t>
            </a:r>
          </a:p>
          <a:p>
            <a:pPr lvl="0"/>
            <a:r>
              <a:rPr lang="nl-NL" sz="1400" dirty="0"/>
              <a:t>Gegevens in de BRO zijn open data</a:t>
            </a:r>
          </a:p>
        </p:txBody>
      </p:sp>
    </p:spTree>
    <p:extLst>
      <p:ext uri="{BB962C8B-B14F-4D97-AF65-F5344CB8AC3E}">
        <p14:creationId xmlns:p14="http://schemas.microsoft.com/office/powerpoint/2010/main" val="83461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8">
            <a:extLst>
              <a:ext uri="{FF2B5EF4-FFF2-40B4-BE49-F238E27FC236}">
                <a16:creationId xmlns:a16="http://schemas.microsoft.com/office/drawing/2014/main" id="{A89780C2-AB5C-476C-827D-E1EAF3BCC8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00" y="0"/>
            <a:ext cx="4739204" cy="5331605"/>
          </a:xfrm>
          <a:prstGeom prst="rect">
            <a:avLst/>
          </a:prstGeom>
        </p:spPr>
      </p:pic>
      <p:sp>
        <p:nvSpPr>
          <p:cNvPr id="5" name="Rectangle 2"/>
          <p:cNvSpPr txBox="1">
            <a:spLocks noChangeArrowheads="1"/>
          </p:cNvSpPr>
          <p:nvPr/>
        </p:nvSpPr>
        <p:spPr bwMode="auto">
          <a:xfrm>
            <a:off x="4716016" y="1491630"/>
            <a:ext cx="4464492" cy="327636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defTabSz="608013" rtl="0" eaLnBrk="0" fontAlgn="base" hangingPunct="0">
              <a:spcBef>
                <a:spcPct val="0"/>
              </a:spcBef>
              <a:spcAft>
                <a:spcPct val="0"/>
              </a:spcAft>
              <a:defRPr sz="2600">
                <a:solidFill>
                  <a:schemeClr val="bg1"/>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a:lstStyle>
          <a:p>
            <a:r>
              <a:rPr lang="nl-NL" sz="3200" b="1" dirty="0"/>
              <a:t>BRO</a:t>
            </a:r>
          </a:p>
          <a:p>
            <a:r>
              <a:rPr lang="nl-NL" sz="2400" dirty="0"/>
              <a:t>Basisregistratie Ondergrond</a:t>
            </a:r>
          </a:p>
          <a:p>
            <a:endParaRPr lang="nl-NL" sz="2400" b="1" dirty="0"/>
          </a:p>
          <a:p>
            <a:r>
              <a:rPr lang="nl-NL" b="1"/>
              <a:t>Analyse wettelijke vereisten BRO registratie</a:t>
            </a:r>
            <a:endParaRPr lang="en-US" sz="2800" b="1" dirty="0"/>
          </a:p>
          <a:p>
            <a:endParaRPr lang="nl-NL" sz="1600" dirty="0"/>
          </a:p>
          <a:p>
            <a:endParaRPr lang="nl-NL" sz="1600" dirty="0"/>
          </a:p>
        </p:txBody>
      </p:sp>
      <p:sp>
        <p:nvSpPr>
          <p:cNvPr id="2" name="Rectangle 1"/>
          <p:cNvSpPr/>
          <p:nvPr/>
        </p:nvSpPr>
        <p:spPr bwMode="auto">
          <a:xfrm>
            <a:off x="4932044" y="555526"/>
            <a:ext cx="3240356" cy="360040"/>
          </a:xfrm>
          <a:prstGeom prst="rect">
            <a:avLst/>
          </a:prstGeom>
          <a:solidFill>
            <a:srgbClr val="007BC7"/>
          </a:solidFill>
          <a:ln w="9525" cap="flat" cmpd="sng" algn="ctr">
            <a:solidFill>
              <a:srgbClr val="007B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pic>
        <p:nvPicPr>
          <p:cNvPr id="3074" name="Picture 2" descr="https://ardis.nl/files/klantlogos/vaandel.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6586" t="15975" r="38085"/>
          <a:stretch/>
        </p:blipFill>
        <p:spPr bwMode="auto">
          <a:xfrm>
            <a:off x="4268986" y="0"/>
            <a:ext cx="591046" cy="1150860"/>
          </a:xfrm>
          <a:prstGeom prst="rect">
            <a:avLst/>
          </a:prstGeom>
          <a:noFill/>
          <a:extLst>
            <a:ext uri="{909E8E84-426E-40DD-AFC4-6F175D3DCCD1}">
              <a14:hiddenFill xmlns:a14="http://schemas.microsoft.com/office/drawing/2010/main">
                <a:solidFill>
                  <a:srgbClr val="FFFFFF"/>
                </a:solidFill>
              </a14:hiddenFill>
            </a:ext>
          </a:extLst>
        </p:spPr>
      </p:pic>
      <p:sp>
        <p:nvSpPr>
          <p:cNvPr id="7" name="Tijdelijke aanduiding voor voettekst 5"/>
          <p:cNvSpPr txBox="1">
            <a:spLocks/>
          </p:cNvSpPr>
          <p:nvPr/>
        </p:nvSpPr>
        <p:spPr>
          <a:xfrm>
            <a:off x="5004048" y="627534"/>
            <a:ext cx="4032448" cy="288032"/>
          </a:xfrm>
          <a:prstGeom prst="rect">
            <a:avLst/>
          </a:prstGeom>
        </p:spPr>
        <p:txBody>
          <a:bodyPr/>
          <a:ls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a:lstStyle>
          <a:p>
            <a:r>
              <a:rPr lang="nl-NL" sz="1200" dirty="0">
                <a:solidFill>
                  <a:schemeClr val="bg1"/>
                </a:solidFill>
              </a:rPr>
              <a:t>Ministerie van Binnenlandse Zaken en Koninkrijksrelaties </a:t>
            </a:r>
          </a:p>
        </p:txBody>
      </p:sp>
      <p:sp>
        <p:nvSpPr>
          <p:cNvPr id="3" name="Date Placeholder 2">
            <a:extLst>
              <a:ext uri="{FF2B5EF4-FFF2-40B4-BE49-F238E27FC236}">
                <a16:creationId xmlns:a16="http://schemas.microsoft.com/office/drawing/2014/main" id="{9E0FB435-61D6-41CD-9C06-00965A6B0066}"/>
              </a:ext>
            </a:extLst>
          </p:cNvPr>
          <p:cNvSpPr>
            <a:spLocks noGrp="1"/>
          </p:cNvSpPr>
          <p:nvPr>
            <p:ph type="dt" sz="half" idx="4294967295"/>
          </p:nvPr>
        </p:nvSpPr>
        <p:spPr>
          <a:xfrm>
            <a:off x="5037139" y="4886325"/>
            <a:ext cx="3932237" cy="157163"/>
          </a:xfrm>
        </p:spPr>
        <p:txBody>
          <a:bodyPr/>
          <a:lstStyle/>
          <a:p>
            <a:r>
              <a:rPr lang="nl-NL"/>
              <a:t>12 mei </a:t>
            </a:r>
            <a:r>
              <a:rPr lang="nl-NL" dirty="0"/>
              <a:t>2020</a:t>
            </a:r>
            <a:endParaRPr lang="nl-NL" dirty="0">
              <a:solidFill>
                <a:srgbClr val="FF0000"/>
              </a:solidFill>
            </a:endParaRPr>
          </a:p>
        </p:txBody>
      </p:sp>
    </p:spTree>
    <p:extLst>
      <p:ext uri="{BB962C8B-B14F-4D97-AF65-F5344CB8AC3E}">
        <p14:creationId xmlns:p14="http://schemas.microsoft.com/office/powerpoint/2010/main" val="277065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981BE-65D1-4916-A528-6B47AF62DF30}"/>
              </a:ext>
            </a:extLst>
          </p:cNvPr>
          <p:cNvSpPr>
            <a:spLocks noGrp="1"/>
          </p:cNvSpPr>
          <p:nvPr>
            <p:ph type="title"/>
          </p:nvPr>
        </p:nvSpPr>
        <p:spPr/>
        <p:txBody>
          <a:bodyPr/>
          <a:lstStyle/>
          <a:p>
            <a:r>
              <a:rPr lang="en-GB"/>
              <a:t>Aandachtspunten uit analyse BRO-wet en scope (deel 1)</a:t>
            </a:r>
          </a:p>
        </p:txBody>
      </p:sp>
      <p:sp>
        <p:nvSpPr>
          <p:cNvPr id="3" name="Tijdelijke aanduiding voor inhoud 2">
            <a:extLst>
              <a:ext uri="{FF2B5EF4-FFF2-40B4-BE49-F238E27FC236}">
                <a16:creationId xmlns:a16="http://schemas.microsoft.com/office/drawing/2014/main" id="{F46BFC2A-3C72-4CFE-A38B-2A0ECE115482}"/>
              </a:ext>
            </a:extLst>
          </p:cNvPr>
          <p:cNvSpPr>
            <a:spLocks noGrp="1"/>
          </p:cNvSpPr>
          <p:nvPr>
            <p:ph idx="1"/>
          </p:nvPr>
        </p:nvSpPr>
        <p:spPr/>
        <p:txBody>
          <a:bodyPr/>
          <a:lstStyle/>
          <a:p>
            <a:r>
              <a:rPr lang="en-GB" sz="1600" dirty="0"/>
              <a:t>"Wat is </a:t>
            </a:r>
            <a:r>
              <a:rPr lang="en-GB" sz="1600" dirty="0" err="1"/>
              <a:t>waar</a:t>
            </a:r>
            <a:r>
              <a:rPr lang="en-GB" sz="1600" dirty="0"/>
              <a:t>" </a:t>
            </a:r>
            <a:r>
              <a:rPr lang="en-GB" sz="1600" dirty="0" err="1"/>
              <a:t>principe</a:t>
            </a:r>
            <a:r>
              <a:rPr lang="en-GB" sz="1600" dirty="0"/>
              <a:t> past </a:t>
            </a:r>
            <a:r>
              <a:rPr lang="en-GB" sz="1600" dirty="0" err="1"/>
              <a:t>binnen</a:t>
            </a:r>
            <a:r>
              <a:rPr lang="en-GB" sz="1600" dirty="0"/>
              <a:t> de BRO-wet met de </a:t>
            </a:r>
            <a:r>
              <a:rPr lang="en-GB" sz="1600" dirty="0" err="1"/>
              <a:t>volgende</a:t>
            </a:r>
            <a:r>
              <a:rPr lang="en-GB" sz="1600" dirty="0"/>
              <a:t> </a:t>
            </a:r>
            <a:r>
              <a:rPr lang="en-GB" sz="1600" dirty="0" err="1"/>
              <a:t>aandachtspunten</a:t>
            </a:r>
            <a:r>
              <a:rPr lang="en-GB" sz="1600" dirty="0"/>
              <a:t>:</a:t>
            </a:r>
          </a:p>
          <a:p>
            <a:pPr lvl="1"/>
            <a:r>
              <a:rPr lang="en-GB" sz="1600" dirty="0"/>
              <a:t>De BRO-wet </a:t>
            </a:r>
            <a:r>
              <a:rPr lang="en-GB" sz="1600" dirty="0" err="1"/>
              <a:t>schrijft</a:t>
            </a:r>
            <a:r>
              <a:rPr lang="en-GB" sz="1600" dirty="0"/>
              <a:t> </a:t>
            </a:r>
            <a:r>
              <a:rPr lang="en-GB" sz="1600" dirty="0" err="1"/>
              <a:t>meer</a:t>
            </a:r>
            <a:r>
              <a:rPr lang="en-GB" sz="1600" dirty="0"/>
              <a:t> </a:t>
            </a:r>
            <a:r>
              <a:rPr lang="en-GB" sz="1600" dirty="0" err="1"/>
              <a:t>elementen</a:t>
            </a:r>
            <a:r>
              <a:rPr lang="en-GB" sz="1600" dirty="0"/>
              <a:t> </a:t>
            </a:r>
            <a:r>
              <a:rPr lang="en-GB" sz="1600" dirty="0" err="1"/>
              <a:t>voor</a:t>
            </a:r>
            <a:r>
              <a:rPr lang="en-GB" sz="1600" dirty="0"/>
              <a:t>:</a:t>
            </a:r>
          </a:p>
          <a:p>
            <a:pPr lvl="2"/>
            <a:r>
              <a:rPr lang="en-GB" sz="1600" dirty="0"/>
              <a:t>Het </a:t>
            </a:r>
            <a:r>
              <a:rPr lang="en-GB" sz="1600" dirty="0" err="1"/>
              <a:t>opnemen</a:t>
            </a:r>
            <a:r>
              <a:rPr lang="en-GB" sz="1600" dirty="0"/>
              <a:t> van de </a:t>
            </a:r>
            <a:r>
              <a:rPr lang="en-GB" sz="1600" dirty="0" err="1"/>
              <a:t>eigenaar</a:t>
            </a:r>
            <a:r>
              <a:rPr lang="en-GB" sz="1600" dirty="0"/>
              <a:t> </a:t>
            </a:r>
            <a:r>
              <a:rPr lang="en-GB" sz="1600" dirty="0" err="1"/>
              <a:t>als</a:t>
            </a:r>
            <a:r>
              <a:rPr lang="en-GB" sz="1600" dirty="0"/>
              <a:t> </a:t>
            </a:r>
            <a:r>
              <a:rPr lang="en-GB" sz="1600" dirty="0" err="1"/>
              <a:t>authentiek</a:t>
            </a:r>
            <a:r>
              <a:rPr lang="en-GB" sz="1600" dirty="0"/>
              <a:t> </a:t>
            </a:r>
            <a:r>
              <a:rPr lang="en-GB" sz="1600" dirty="0" err="1"/>
              <a:t>gegevens</a:t>
            </a:r>
            <a:r>
              <a:rPr lang="en-GB" sz="1600" dirty="0"/>
              <a:t> </a:t>
            </a:r>
            <a:r>
              <a:rPr lang="en-GB" sz="1600" dirty="0" err="1"/>
              <a:t>bij</a:t>
            </a:r>
            <a:r>
              <a:rPr lang="en-GB" sz="1600" dirty="0"/>
              <a:t> </a:t>
            </a:r>
            <a:r>
              <a:rPr lang="en-GB" sz="1600" dirty="0" err="1"/>
              <a:t>een</a:t>
            </a:r>
            <a:r>
              <a:rPr lang="en-GB" sz="1600" dirty="0"/>
              <a:t> ‘</a:t>
            </a:r>
            <a:r>
              <a:rPr lang="en-GB" sz="1600" dirty="0" err="1"/>
              <a:t>constructie</a:t>
            </a:r>
            <a:r>
              <a:rPr lang="en-GB" sz="1600" dirty="0"/>
              <a:t>’  </a:t>
            </a:r>
            <a:r>
              <a:rPr lang="en-GB" sz="1600" dirty="0" err="1"/>
              <a:t>staat</a:t>
            </a:r>
            <a:r>
              <a:rPr lang="en-GB" sz="1600" dirty="0"/>
              <a:t> </a:t>
            </a:r>
            <a:r>
              <a:rPr lang="en-GB" sz="1600" dirty="0" err="1"/>
              <a:t>expliciet</a:t>
            </a:r>
            <a:r>
              <a:rPr lang="en-GB" sz="1600" dirty="0"/>
              <a:t> </a:t>
            </a:r>
            <a:r>
              <a:rPr lang="en-GB" sz="1600" dirty="0" err="1"/>
              <a:t>benoemt</a:t>
            </a:r>
            <a:r>
              <a:rPr lang="en-GB" sz="1600" dirty="0"/>
              <a:t> in de BRO-Wet. </a:t>
            </a:r>
          </a:p>
          <a:p>
            <a:pPr lvl="2"/>
            <a:r>
              <a:rPr lang="en-GB" sz="1600" dirty="0" err="1"/>
              <a:t>Overige</a:t>
            </a:r>
            <a:r>
              <a:rPr lang="en-GB" sz="1600" dirty="0"/>
              <a:t> </a:t>
            </a:r>
            <a:r>
              <a:rPr lang="en-GB" sz="1600" dirty="0" err="1"/>
              <a:t>wetartikelen</a:t>
            </a:r>
            <a:r>
              <a:rPr lang="en-GB" sz="1600" dirty="0"/>
              <a:t> </a:t>
            </a:r>
            <a:r>
              <a:rPr lang="en-GB" sz="1600" dirty="0" err="1"/>
              <a:t>kunnen</a:t>
            </a:r>
            <a:r>
              <a:rPr lang="en-GB" sz="1600" dirty="0"/>
              <a:t> in het </a:t>
            </a:r>
            <a:r>
              <a:rPr lang="en-GB" sz="1600" dirty="0" err="1"/>
              <a:t>Besluit</a:t>
            </a:r>
            <a:r>
              <a:rPr lang="en-GB" sz="1600" dirty="0"/>
              <a:t> BRO </a:t>
            </a:r>
            <a:r>
              <a:rPr lang="en-GB" sz="1600" dirty="0" err="1"/>
              <a:t>buiten</a:t>
            </a:r>
            <a:r>
              <a:rPr lang="en-GB" sz="1600" dirty="0"/>
              <a:t> scope </a:t>
            </a:r>
            <a:r>
              <a:rPr lang="en-GB" sz="1600" dirty="0" err="1"/>
              <a:t>worden</a:t>
            </a:r>
            <a:r>
              <a:rPr lang="en-GB" sz="1600" dirty="0"/>
              <a:t> </a:t>
            </a:r>
            <a:r>
              <a:rPr lang="en-GB" sz="1600" dirty="0" err="1"/>
              <a:t>geplaatst</a:t>
            </a:r>
            <a:r>
              <a:rPr lang="en-GB" sz="1600" dirty="0"/>
              <a:t>. .</a:t>
            </a:r>
          </a:p>
          <a:p>
            <a:endParaRPr lang="en-GB" sz="1600" dirty="0"/>
          </a:p>
        </p:txBody>
      </p:sp>
      <p:pic>
        <p:nvPicPr>
          <p:cNvPr id="4" name="Afbeelding 3">
            <a:extLst>
              <a:ext uri="{FF2B5EF4-FFF2-40B4-BE49-F238E27FC236}">
                <a16:creationId xmlns:a16="http://schemas.microsoft.com/office/drawing/2014/main" id="{4D578DE4-CF31-4E84-90D6-53FE19CA1C4C}"/>
              </a:ext>
            </a:extLst>
          </p:cNvPr>
          <p:cNvPicPr>
            <a:picLocks noChangeAspect="1"/>
          </p:cNvPicPr>
          <p:nvPr/>
        </p:nvPicPr>
        <p:blipFill rotWithShape="1">
          <a:blip r:embed="rId3"/>
          <a:srcRect b="40436"/>
          <a:stretch/>
        </p:blipFill>
        <p:spPr>
          <a:xfrm>
            <a:off x="446921" y="3531801"/>
            <a:ext cx="5862862" cy="1611699"/>
          </a:xfrm>
          <a:prstGeom prst="rect">
            <a:avLst/>
          </a:prstGeom>
        </p:spPr>
      </p:pic>
    </p:spTree>
    <p:extLst>
      <p:ext uri="{BB962C8B-B14F-4D97-AF65-F5344CB8AC3E}">
        <p14:creationId xmlns:p14="http://schemas.microsoft.com/office/powerpoint/2010/main" val="1146710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981BE-65D1-4916-A528-6B47AF62DF30}"/>
              </a:ext>
            </a:extLst>
          </p:cNvPr>
          <p:cNvSpPr>
            <a:spLocks noGrp="1"/>
          </p:cNvSpPr>
          <p:nvPr>
            <p:ph type="title"/>
          </p:nvPr>
        </p:nvSpPr>
        <p:spPr/>
        <p:txBody>
          <a:bodyPr/>
          <a:lstStyle/>
          <a:p>
            <a:r>
              <a:rPr lang="en-GB"/>
              <a:t>Aandachtspunten uit analyse BRO-wet en scope (deel 2)</a:t>
            </a:r>
          </a:p>
        </p:txBody>
      </p:sp>
      <p:sp>
        <p:nvSpPr>
          <p:cNvPr id="3" name="Tijdelijke aanduiding voor inhoud 2">
            <a:extLst>
              <a:ext uri="{FF2B5EF4-FFF2-40B4-BE49-F238E27FC236}">
                <a16:creationId xmlns:a16="http://schemas.microsoft.com/office/drawing/2014/main" id="{F46BFC2A-3C72-4CFE-A38B-2A0ECE115482}"/>
              </a:ext>
            </a:extLst>
          </p:cNvPr>
          <p:cNvSpPr>
            <a:spLocks noGrp="1"/>
          </p:cNvSpPr>
          <p:nvPr>
            <p:ph idx="1"/>
          </p:nvPr>
        </p:nvSpPr>
        <p:spPr/>
        <p:txBody>
          <a:bodyPr/>
          <a:lstStyle/>
          <a:p>
            <a:r>
              <a:rPr lang="en-GB"/>
              <a:t>"Wat is waar" principe past binnen de BRO-wet met de volgende aandachtspunten:</a:t>
            </a:r>
          </a:p>
          <a:p>
            <a:pPr lvl="1"/>
            <a:r>
              <a:rPr lang="en-GB"/>
              <a:t>De functionele wensen voor het registratieobject </a:t>
            </a:r>
            <a:r>
              <a:rPr lang="en-GB" i="1"/>
              <a:t>Lokatie mijnbouwwerken</a:t>
            </a:r>
            <a:r>
              <a:rPr lang="en-GB"/>
              <a:t> verder verkennen, daarna pas indelen in een categorie van de wet.</a:t>
            </a:r>
          </a:p>
          <a:p>
            <a:pPr lvl="1"/>
            <a:r>
              <a:rPr lang="en-GB"/>
              <a:t>Een link naar NLOG is "niet-autheniek"</a:t>
            </a:r>
          </a:p>
          <a:p>
            <a:pPr lvl="1"/>
            <a:endParaRPr lang="en-GB"/>
          </a:p>
          <a:p>
            <a:endParaRPr lang="en-GB"/>
          </a:p>
        </p:txBody>
      </p:sp>
    </p:spTree>
    <p:extLst>
      <p:ext uri="{BB962C8B-B14F-4D97-AF65-F5344CB8AC3E}">
        <p14:creationId xmlns:p14="http://schemas.microsoft.com/office/powerpoint/2010/main" val="404371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981BE-65D1-4916-A528-6B47AF62DF30}"/>
              </a:ext>
            </a:extLst>
          </p:cNvPr>
          <p:cNvSpPr>
            <a:spLocks noGrp="1"/>
          </p:cNvSpPr>
          <p:nvPr>
            <p:ph type="title"/>
          </p:nvPr>
        </p:nvSpPr>
        <p:spPr/>
        <p:txBody>
          <a:bodyPr/>
          <a:lstStyle/>
          <a:p>
            <a:r>
              <a:rPr lang="en-GB"/>
              <a:t>Aandachtspunten uit analyse BRO-wet en scope (deel 3)</a:t>
            </a:r>
          </a:p>
        </p:txBody>
      </p:sp>
      <p:sp>
        <p:nvSpPr>
          <p:cNvPr id="3" name="Tijdelijke aanduiding voor inhoud 2">
            <a:extLst>
              <a:ext uri="{FF2B5EF4-FFF2-40B4-BE49-F238E27FC236}">
                <a16:creationId xmlns:a16="http://schemas.microsoft.com/office/drawing/2014/main" id="{F46BFC2A-3C72-4CFE-A38B-2A0ECE115482}"/>
              </a:ext>
            </a:extLst>
          </p:cNvPr>
          <p:cNvSpPr>
            <a:spLocks noGrp="1"/>
          </p:cNvSpPr>
          <p:nvPr>
            <p:ph idx="1"/>
          </p:nvPr>
        </p:nvSpPr>
        <p:spPr/>
        <p:txBody>
          <a:bodyPr/>
          <a:lstStyle/>
          <a:p>
            <a:r>
              <a:rPr lang="en-GB"/>
              <a:t>"Wat is waar" principe past binnen de BRO-wet met de volgende aandachtspunten:</a:t>
            </a:r>
          </a:p>
          <a:p>
            <a:pPr lvl="1"/>
            <a:r>
              <a:rPr lang="en-GB"/>
              <a:t>Verkennende analyse voor de uitwerking van materiële historie.</a:t>
            </a:r>
          </a:p>
          <a:p>
            <a:pPr marL="457200" lvl="1" indent="0">
              <a:buNone/>
            </a:pPr>
            <a:endParaRPr lang="en-GB"/>
          </a:p>
          <a:p>
            <a:pPr marL="457200" lvl="1" indent="0">
              <a:buNone/>
            </a:pPr>
            <a:endParaRPr lang="en-GB"/>
          </a:p>
          <a:p>
            <a:pPr lvl="1"/>
            <a:endParaRPr lang="en-GB"/>
          </a:p>
          <a:p>
            <a:endParaRPr lang="en-GB"/>
          </a:p>
        </p:txBody>
      </p:sp>
      <p:graphicFrame>
        <p:nvGraphicFramePr>
          <p:cNvPr id="4" name="Tabel 4">
            <a:extLst>
              <a:ext uri="{FF2B5EF4-FFF2-40B4-BE49-F238E27FC236}">
                <a16:creationId xmlns:a16="http://schemas.microsoft.com/office/drawing/2014/main" id="{4A1674CB-FBE7-48C5-8AD4-7E50AA5F7C94}"/>
              </a:ext>
            </a:extLst>
          </p:cNvPr>
          <p:cNvGraphicFramePr>
            <a:graphicFrameLocks noGrp="1"/>
          </p:cNvGraphicFramePr>
          <p:nvPr>
            <p:extLst>
              <p:ext uri="{D42A27DB-BD31-4B8C-83A1-F6EECF244321}">
                <p14:modId xmlns:p14="http://schemas.microsoft.com/office/powerpoint/2010/main" val="3326131645"/>
              </p:ext>
            </p:extLst>
          </p:nvPr>
        </p:nvGraphicFramePr>
        <p:xfrm>
          <a:off x="466724" y="2643759"/>
          <a:ext cx="8401050" cy="2053006"/>
        </p:xfrm>
        <a:graphic>
          <a:graphicData uri="http://schemas.openxmlformats.org/drawingml/2006/table">
            <a:tbl>
              <a:tblPr firstRow="1" bandRow="1">
                <a:tableStyleId>{5C22544A-7EE6-4342-B048-85BDC9FD1C3A}</a:tableStyleId>
              </a:tblPr>
              <a:tblGrid>
                <a:gridCol w="2737124">
                  <a:extLst>
                    <a:ext uri="{9D8B030D-6E8A-4147-A177-3AD203B41FA5}">
                      <a16:colId xmlns:a16="http://schemas.microsoft.com/office/drawing/2014/main" val="1019060259"/>
                    </a:ext>
                  </a:extLst>
                </a:gridCol>
                <a:gridCol w="1944216">
                  <a:extLst>
                    <a:ext uri="{9D8B030D-6E8A-4147-A177-3AD203B41FA5}">
                      <a16:colId xmlns:a16="http://schemas.microsoft.com/office/drawing/2014/main" val="4238101865"/>
                    </a:ext>
                  </a:extLst>
                </a:gridCol>
                <a:gridCol w="3719710">
                  <a:extLst>
                    <a:ext uri="{9D8B030D-6E8A-4147-A177-3AD203B41FA5}">
                      <a16:colId xmlns:a16="http://schemas.microsoft.com/office/drawing/2014/main" val="837551464"/>
                    </a:ext>
                  </a:extLst>
                </a:gridCol>
              </a:tblGrid>
              <a:tr h="538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Mijnbouwwetvergunning</a:t>
                      </a:r>
                    </a:p>
                    <a:p>
                      <a:endParaRPr lang="en-GB" sz="1400"/>
                    </a:p>
                  </a:txBody>
                  <a:tcPr/>
                </a:tc>
                <a:tc>
                  <a:txBody>
                    <a:bodyPr/>
                    <a:lstStyle/>
                    <a:p>
                      <a:endParaRPr lang="en-GB" sz="1400"/>
                    </a:p>
                  </a:txBody>
                  <a:tcPr/>
                </a:tc>
                <a:tc>
                  <a:txBody>
                    <a:bodyPr/>
                    <a:lstStyle/>
                    <a:p>
                      <a:r>
                        <a:rPr lang="en-GB" sz="1200"/>
                        <a:t>Ja, na definitief verlening van vergunning kunnen gegevens wijzigen.</a:t>
                      </a:r>
                    </a:p>
                  </a:txBody>
                  <a:tcPr/>
                </a:tc>
                <a:extLst>
                  <a:ext uri="{0D108BD9-81ED-4DB2-BD59-A6C34878D82A}">
                    <a16:rowId xmlns:a16="http://schemas.microsoft.com/office/drawing/2014/main" val="3286228014"/>
                  </a:ext>
                </a:extLst>
              </a:tr>
              <a:tr h="3252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Lokatie mijnbouwwerken</a:t>
                      </a:r>
                    </a:p>
                    <a:p>
                      <a:endParaRPr lang="en-GB" sz="1400"/>
                    </a:p>
                  </a:txBody>
                  <a:tcPr/>
                </a:tc>
                <a:tc>
                  <a:txBody>
                    <a:bodyPr/>
                    <a:lstStyle/>
                    <a:p>
                      <a:r>
                        <a:rPr lang="en-GB" sz="1400"/>
                        <a:t>Boorgaten</a:t>
                      </a:r>
                    </a:p>
                  </a:txBody>
                  <a:tcPr/>
                </a:tc>
                <a:tc>
                  <a:txBody>
                    <a:bodyPr/>
                    <a:lstStyle/>
                    <a:p>
                      <a:r>
                        <a:rPr lang="en-GB" sz="1200" dirty="0" err="1"/>
                        <a:t>Ja</a:t>
                      </a:r>
                      <a:r>
                        <a:rPr lang="en-GB" sz="1200" dirty="0"/>
                        <a:t>, in </a:t>
                      </a:r>
                      <a:r>
                        <a:rPr lang="en-GB" sz="1200" dirty="0" err="1"/>
                        <a:t>ieder</a:t>
                      </a:r>
                      <a:r>
                        <a:rPr lang="en-GB" sz="1200" dirty="0"/>
                        <a:t> </a:t>
                      </a:r>
                      <a:r>
                        <a:rPr lang="en-GB" sz="1200" dirty="0" err="1"/>
                        <a:t>geval</a:t>
                      </a:r>
                      <a:r>
                        <a:rPr lang="en-GB" sz="1200" dirty="0"/>
                        <a:t> de </a:t>
                      </a:r>
                      <a:r>
                        <a:rPr lang="en-GB" sz="1200" dirty="0" err="1"/>
                        <a:t>eigenaar</a:t>
                      </a:r>
                      <a:r>
                        <a:rPr lang="en-GB" sz="1200" dirty="0"/>
                        <a:t> </a:t>
                      </a:r>
                      <a:r>
                        <a:rPr lang="en-GB" sz="1200" dirty="0" err="1"/>
                        <a:t>kan</a:t>
                      </a:r>
                      <a:r>
                        <a:rPr lang="en-GB" sz="1200" dirty="0"/>
                        <a:t> </a:t>
                      </a:r>
                      <a:r>
                        <a:rPr lang="en-GB" sz="1200" dirty="0" err="1"/>
                        <a:t>veranderen</a:t>
                      </a:r>
                      <a:r>
                        <a:rPr lang="en-GB" sz="1200" dirty="0"/>
                        <a:t> </a:t>
                      </a:r>
                      <a:r>
                        <a:rPr lang="en-GB" sz="1200" dirty="0" err="1"/>
                        <a:t>en</a:t>
                      </a:r>
                      <a:r>
                        <a:rPr lang="en-GB" sz="1200" dirty="0"/>
                        <a:t> </a:t>
                      </a:r>
                      <a:r>
                        <a:rPr lang="en-GB" sz="1200" dirty="0" err="1"/>
                        <a:t>een</a:t>
                      </a:r>
                      <a:r>
                        <a:rPr lang="en-GB" sz="1200" dirty="0"/>
                        <a:t> </a:t>
                      </a:r>
                      <a:r>
                        <a:rPr lang="en-GB" sz="1200" dirty="0" err="1"/>
                        <a:t>boortraject</a:t>
                      </a:r>
                      <a:r>
                        <a:rPr lang="en-GB" sz="1200" dirty="0"/>
                        <a:t> </a:t>
                      </a:r>
                      <a:r>
                        <a:rPr lang="en-GB" sz="1200" dirty="0" err="1"/>
                        <a:t>kan</a:t>
                      </a:r>
                      <a:r>
                        <a:rPr lang="en-GB" sz="1200" dirty="0"/>
                        <a:t> </a:t>
                      </a:r>
                      <a:r>
                        <a:rPr lang="en-GB" sz="1200" dirty="0" err="1"/>
                        <a:t>uitgebreid</a:t>
                      </a:r>
                      <a:r>
                        <a:rPr lang="en-GB" sz="1200" dirty="0"/>
                        <a:t> </a:t>
                      </a:r>
                      <a:r>
                        <a:rPr lang="en-GB" sz="1200" dirty="0" err="1"/>
                        <a:t>worden</a:t>
                      </a:r>
                      <a:r>
                        <a:rPr lang="en-GB" sz="1200" dirty="0"/>
                        <a:t>.</a:t>
                      </a:r>
                    </a:p>
                  </a:txBody>
                  <a:tcPr/>
                </a:tc>
                <a:extLst>
                  <a:ext uri="{0D108BD9-81ED-4DB2-BD59-A6C34878D82A}">
                    <a16:rowId xmlns:a16="http://schemas.microsoft.com/office/drawing/2014/main" val="2698495204"/>
                  </a:ext>
                </a:extLst>
              </a:tr>
              <a:tr h="327745">
                <a:tc>
                  <a:txBody>
                    <a:bodyPr/>
                    <a:lstStyle/>
                    <a:p>
                      <a:r>
                        <a:rPr lang="en-GB" sz="1400"/>
                        <a:t> </a:t>
                      </a:r>
                    </a:p>
                  </a:txBody>
                  <a:tcPr/>
                </a:tc>
                <a:tc>
                  <a:txBody>
                    <a:bodyPr/>
                    <a:lstStyle/>
                    <a:p>
                      <a:r>
                        <a:rPr lang="en-GB" sz="1400"/>
                        <a:t>Zoutcavernes</a:t>
                      </a:r>
                    </a:p>
                  </a:txBody>
                  <a:tcPr/>
                </a:tc>
                <a:tc>
                  <a:txBody>
                    <a:bodyPr/>
                    <a:lstStyle/>
                    <a:p>
                      <a:r>
                        <a:rPr lang="en-GB" sz="1200" dirty="0" err="1"/>
                        <a:t>Ja</a:t>
                      </a:r>
                      <a:r>
                        <a:rPr lang="en-GB" sz="1200" dirty="0"/>
                        <a:t>, in </a:t>
                      </a:r>
                      <a:r>
                        <a:rPr lang="en-GB" sz="1200" dirty="0" err="1"/>
                        <a:t>ieder</a:t>
                      </a:r>
                      <a:r>
                        <a:rPr lang="en-GB" sz="1200" dirty="0"/>
                        <a:t> </a:t>
                      </a:r>
                      <a:r>
                        <a:rPr lang="en-GB" sz="1200" dirty="0" err="1"/>
                        <a:t>geval</a:t>
                      </a:r>
                      <a:r>
                        <a:rPr lang="en-GB" sz="1200" dirty="0"/>
                        <a:t> </a:t>
                      </a:r>
                      <a:r>
                        <a:rPr lang="en-GB" sz="1200" dirty="0" err="1"/>
                        <a:t>kan</a:t>
                      </a:r>
                      <a:r>
                        <a:rPr lang="en-GB" sz="1200" dirty="0"/>
                        <a:t> de </a:t>
                      </a:r>
                      <a:r>
                        <a:rPr lang="en-GB" sz="1200" dirty="0" err="1"/>
                        <a:t>eigenaar</a:t>
                      </a:r>
                      <a:r>
                        <a:rPr lang="en-GB" sz="1200" dirty="0"/>
                        <a:t> </a:t>
                      </a:r>
                      <a:r>
                        <a:rPr lang="en-GB" sz="1200" dirty="0" err="1"/>
                        <a:t>veranderen</a:t>
                      </a:r>
                      <a:r>
                        <a:rPr lang="en-GB" sz="1200" dirty="0"/>
                        <a:t>.</a:t>
                      </a:r>
                    </a:p>
                  </a:txBody>
                  <a:tcPr/>
                </a:tc>
                <a:extLst>
                  <a:ext uri="{0D108BD9-81ED-4DB2-BD59-A6C34878D82A}">
                    <a16:rowId xmlns:a16="http://schemas.microsoft.com/office/drawing/2014/main" val="4083271866"/>
                  </a:ext>
                </a:extLst>
              </a:tr>
              <a:tr h="538823">
                <a:tc>
                  <a:txBody>
                    <a:bodyPr/>
                    <a:lstStyle/>
                    <a:p>
                      <a:endParaRPr lang="en-GB" sz="1400"/>
                    </a:p>
                  </a:txBody>
                  <a:tcPr/>
                </a:tc>
                <a:tc>
                  <a:txBody>
                    <a:bodyPr/>
                    <a:lstStyle/>
                    <a:p>
                      <a:r>
                        <a:rPr lang="en-GB" sz="1400"/>
                        <a:t>Mijnbouwgangen en schachten</a:t>
                      </a:r>
                    </a:p>
                  </a:txBody>
                  <a:tcPr/>
                </a:tc>
                <a:tc>
                  <a:txBody>
                    <a:bodyPr/>
                    <a:lstStyle/>
                    <a:p>
                      <a:r>
                        <a:rPr lang="en-GB" sz="1200" dirty="0"/>
                        <a:t>Nee, </a:t>
                      </a:r>
                      <a:r>
                        <a:rPr lang="en-GB" sz="1200" dirty="0" err="1"/>
                        <a:t>er</a:t>
                      </a:r>
                      <a:r>
                        <a:rPr lang="en-GB" sz="1200" dirty="0"/>
                        <a:t> </a:t>
                      </a:r>
                      <a:r>
                        <a:rPr lang="en-GB" sz="1200" dirty="0" err="1"/>
                        <a:t>zijn</a:t>
                      </a:r>
                      <a:r>
                        <a:rPr lang="en-GB" sz="1200" dirty="0"/>
                        <a:t> </a:t>
                      </a:r>
                      <a:r>
                        <a:rPr lang="en-GB" sz="1200" dirty="0" err="1"/>
                        <a:t>alleen</a:t>
                      </a:r>
                      <a:r>
                        <a:rPr lang="en-GB" sz="1200" dirty="0"/>
                        <a:t> </a:t>
                      </a:r>
                      <a:r>
                        <a:rPr lang="en-GB" sz="1200" dirty="0" err="1"/>
                        <a:t>archiefgegevens</a:t>
                      </a:r>
                      <a:r>
                        <a:rPr lang="en-GB" sz="1200" dirty="0"/>
                        <a:t> </a:t>
                      </a:r>
                      <a:r>
                        <a:rPr lang="en-GB" sz="1200" dirty="0" err="1"/>
                        <a:t>beschikbaar</a:t>
                      </a:r>
                      <a:r>
                        <a:rPr lang="en-GB" sz="1200" dirty="0"/>
                        <a:t>.</a:t>
                      </a:r>
                    </a:p>
                  </a:txBody>
                  <a:tcPr/>
                </a:tc>
                <a:extLst>
                  <a:ext uri="{0D108BD9-81ED-4DB2-BD59-A6C34878D82A}">
                    <a16:rowId xmlns:a16="http://schemas.microsoft.com/office/drawing/2014/main" val="1627106251"/>
                  </a:ext>
                </a:extLst>
              </a:tr>
            </a:tbl>
          </a:graphicData>
        </a:graphic>
      </p:graphicFrame>
    </p:spTree>
    <p:extLst>
      <p:ext uri="{BB962C8B-B14F-4D97-AF65-F5344CB8AC3E}">
        <p14:creationId xmlns:p14="http://schemas.microsoft.com/office/powerpoint/2010/main" val="20722748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ARMA DOCSYS~XML" val="&lt;data author=&quot;{00000000-0000-0000-0000-000000000000}&quot; authorname=&quot;(onbekend)&quot; model=&quot;{00000001-0005-0000-0001-000000000013}&quot; profile=&quot;1Logo&quot; created=&quot;2010-10-28 12:31:02&quot; modified=&quot;2010-10-28 14:12:02&quot;&gt;&lt;presentatie template=&quot;C:\Program Files\Carma DocSys\1Logo\Modellen\Presentaties\ministerie.pot&quot; enabled=&quot;true&quot; reopen=&quot;true&quot; lcid=&quot;1043&quot; newdoc=&quot;true&quot; engine=&quot;DocSysEngine.MSPPT&quot;&gt;&lt;titel class=&quot;string&quot; value=&quot;&quot;/&gt;&lt;fldfooter class=&quot;string&quot; value=&quot;&quot;/&gt;&lt;subtitel class=&quot;string&quot; value=&quot;&quot;/&gt;&lt;datum class=&quot;string&quot; value=&quot;29 oktober 2010&quot;/&gt;&lt;kleur class=&quot;string&quot; value=&quot;&quot;/&gt;&lt;divisie class=&quot;string&quot; value=&quot;Ministerie&quot; id=&quot;1&quot;/&gt;&lt;PAPER/&gt;&lt;/presentatie&gt;&lt;/data&gt;&#10;"/>
</p:tagLst>
</file>

<file path=ppt/theme/theme1.xml><?xml version="1.0" encoding="utf-8"?>
<a:theme xmlns:a="http://schemas.openxmlformats.org/drawingml/2006/main" name="Presentatie_IenM">
  <a:themeElements>
    <a:clrScheme name="">
      <a:dk1>
        <a:srgbClr val="000000"/>
      </a:dk1>
      <a:lt1>
        <a:srgbClr val="FFFFFF"/>
      </a:lt1>
      <a:dk2>
        <a:srgbClr val="0E4A10"/>
      </a:dk2>
      <a:lt2>
        <a:srgbClr val="47145C"/>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ministerie">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ministerie 1">
        <a:dk1>
          <a:srgbClr val="000000"/>
        </a:dk1>
        <a:lt1>
          <a:srgbClr val="FFFFFF"/>
        </a:lt1>
        <a:dk2>
          <a:srgbClr val="529D26"/>
        </a:dk2>
        <a:lt2>
          <a:srgbClr val="808080"/>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ED8FBB"/>
        </a:folHlink>
      </a:clrScheme>
      <a:clrMap bg1="lt1" tx1="dk1" bg2="lt2" tx2="dk2" accent1="accent1" accent2="accent2" accent3="accent3" accent4="accent4" accent5="accent5" accent6="accent6" hlink="hlink" folHlink="folHlink"/>
    </a:extraClrScheme>
    <a:extraClrScheme>
      <a:clrScheme name="ministerie 2">
        <a:dk1>
          <a:srgbClr val="000000"/>
        </a:dk1>
        <a:lt1>
          <a:srgbClr val="FFFFFF"/>
        </a:lt1>
        <a:dk2>
          <a:srgbClr val="3C1508"/>
        </a:dk2>
        <a:lt2>
          <a:srgbClr val="3C1508"/>
        </a:lt2>
        <a:accent1>
          <a:srgbClr val="FBD221"/>
        </a:accent1>
        <a:accent2>
          <a:srgbClr val="F9A529"/>
        </a:accent2>
        <a:accent3>
          <a:srgbClr val="FFFFFF"/>
        </a:accent3>
        <a:accent4>
          <a:srgbClr val="000000"/>
        </a:accent4>
        <a:accent5>
          <a:srgbClr val="FDE5AB"/>
        </a:accent5>
        <a:accent6>
          <a:srgbClr val="E29524"/>
        </a:accent6>
        <a:hlink>
          <a:srgbClr val="EE0026"/>
        </a:hlink>
        <a:folHlink>
          <a:srgbClr val="60652A"/>
        </a:folHlink>
      </a:clrScheme>
      <a:clrMap bg1="lt1" tx1="dk1" bg2="lt2" tx2="dk2" accent1="accent1" accent2="accent2" accent3="accent3" accent4="accent4" accent5="accent5" accent6="accent6" hlink="hlink" folHlink="folHlink"/>
    </a:extraClrScheme>
    <a:extraClrScheme>
      <a:clrScheme name="ministerie 3">
        <a:dk1>
          <a:srgbClr val="000000"/>
        </a:dk1>
        <a:lt1>
          <a:srgbClr val="FFFFFF"/>
        </a:lt1>
        <a:dk2>
          <a:srgbClr val="47145C"/>
        </a:dk2>
        <a:lt2>
          <a:srgbClr val="0E4A10"/>
        </a:lt2>
        <a:accent1>
          <a:srgbClr val="EE0026"/>
        </a:accent1>
        <a:accent2>
          <a:srgbClr val="D60044"/>
        </a:accent2>
        <a:accent3>
          <a:srgbClr val="FFFFFF"/>
        </a:accent3>
        <a:accent4>
          <a:srgbClr val="000000"/>
        </a:accent4>
        <a:accent5>
          <a:srgbClr val="F5AAAC"/>
        </a:accent5>
        <a:accent6>
          <a:srgbClr val="C2003D"/>
        </a:accent6>
        <a:hlink>
          <a:srgbClr val="ED8FBB"/>
        </a:hlink>
        <a:folHlink>
          <a:srgbClr val="A10086"/>
        </a:folHlink>
      </a:clrScheme>
      <a:clrMap bg1="lt1" tx1="dk1" bg2="lt2" tx2="dk2" accent1="accent1" accent2="accent2" accent3="accent3" accent4="accent4" accent5="accent5" accent6="accent6" hlink="hlink" folHlink="folHlink"/>
    </a:extraClrScheme>
    <a:extraClrScheme>
      <a:clrScheme name="ministerie 4">
        <a:dk1>
          <a:srgbClr val="000000"/>
        </a:dk1>
        <a:lt1>
          <a:srgbClr val="FFFFFF"/>
        </a:lt1>
        <a:dk2>
          <a:srgbClr val="529D26"/>
        </a:dk2>
        <a:lt2>
          <a:srgbClr val="808080"/>
        </a:lt2>
        <a:accent1>
          <a:srgbClr val="6ED9AD"/>
        </a:accent1>
        <a:accent2>
          <a:srgbClr val="2494C5"/>
        </a:accent2>
        <a:accent3>
          <a:srgbClr val="FFFFFF"/>
        </a:accent3>
        <a:accent4>
          <a:srgbClr val="000000"/>
        </a:accent4>
        <a:accent5>
          <a:srgbClr val="BAE9D3"/>
        </a:accent5>
        <a:accent6>
          <a:srgbClr val="2086B2"/>
        </a:accent6>
        <a:hlink>
          <a:srgbClr val="9ACCD4"/>
        </a:hlink>
        <a:folHlink>
          <a:srgbClr val="ED8F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00 Moeder ">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8" id="{4B969BA6-145D-1343-90DB-632AFBDFB774}" vid="{BDACF536-ED35-2940-B2CC-C9C66480DFAC}"/>
    </a:ext>
  </a:ext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C0892986FCA640BBE67C3ECFD43B14" ma:contentTypeVersion="11" ma:contentTypeDescription="Create a new document." ma:contentTypeScope="" ma:versionID="d3a4a1145e4d36f2630d4fe8c3bf9459">
  <xsd:schema xmlns:xsd="http://www.w3.org/2001/XMLSchema" xmlns:xs="http://www.w3.org/2001/XMLSchema" xmlns:p="http://schemas.microsoft.com/office/2006/metadata/properties" xmlns:ns3="4837ca3b-04b5-4cbd-b919-81f240991cc7" xmlns:ns4="e786b31a-ded9-4f56-9857-16927b85eedc" targetNamespace="http://schemas.microsoft.com/office/2006/metadata/properties" ma:root="true" ma:fieldsID="72f3524923df9dfbf64c4979edd064a2" ns3:_="" ns4:_="">
    <xsd:import namespace="4837ca3b-04b5-4cbd-b919-81f240991cc7"/>
    <xsd:import namespace="e786b31a-ded9-4f56-9857-16927b85eed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7ca3b-04b5-4cbd-b919-81f240991c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86b31a-ded9-4f56-9857-16927b85eed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B1411E-B1C1-49C4-BA90-909AEDEA8531}">
  <ds:schemaRefs>
    <ds:schemaRef ds:uri="http://schemas.microsoft.com/sharepoint/v3/contenttype/forms"/>
  </ds:schemaRefs>
</ds:datastoreItem>
</file>

<file path=customXml/itemProps2.xml><?xml version="1.0" encoding="utf-8"?>
<ds:datastoreItem xmlns:ds="http://schemas.openxmlformats.org/officeDocument/2006/customXml" ds:itemID="{B624D3C6-BB9A-4F50-9964-44CFEA56795D}">
  <ds:schemaRefs>
    <ds:schemaRef ds:uri="http://schemas.microsoft.com/office/2006/metadata/properties"/>
    <ds:schemaRef ds:uri="4837ca3b-04b5-4cbd-b919-81f240991cc7"/>
    <ds:schemaRef ds:uri="http://purl.org/dc/elements/1.1/"/>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e786b31a-ded9-4f56-9857-16927b85eedc"/>
    <ds:schemaRef ds:uri="http://www.w3.org/XML/1998/namespace"/>
  </ds:schemaRefs>
</ds:datastoreItem>
</file>

<file path=customXml/itemProps3.xml><?xml version="1.0" encoding="utf-8"?>
<ds:datastoreItem xmlns:ds="http://schemas.openxmlformats.org/officeDocument/2006/customXml" ds:itemID="{ED62E8FB-A036-4B06-B87E-083D804EDC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7ca3b-04b5-4cbd-b919-81f240991cc7"/>
    <ds:schemaRef ds:uri="e786b31a-ded9-4f56-9857-16927b85ee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Presentatie_IenM</Template>
  <TotalTime>17608</TotalTime>
  <Words>1338</Words>
  <Application>Microsoft Office PowerPoint</Application>
  <PresentationFormat>Diavoorstelling (16:9)</PresentationFormat>
  <Paragraphs>170</Paragraphs>
  <Slides>20</Slides>
  <Notes>14</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20</vt:i4>
      </vt:variant>
    </vt:vector>
  </HeadingPairs>
  <TitlesOfParts>
    <vt:vector size="27" baseType="lpstr">
      <vt:lpstr>Arial</vt:lpstr>
      <vt:lpstr>Calibri</vt:lpstr>
      <vt:lpstr>Times New Roman</vt:lpstr>
      <vt:lpstr>Verdana</vt:lpstr>
      <vt:lpstr>Wingdings</vt:lpstr>
      <vt:lpstr>Presentatie_IenM</vt:lpstr>
      <vt:lpstr>00 Moeder </vt:lpstr>
      <vt:lpstr>PowerPoint-presentatie</vt:lpstr>
      <vt:lpstr>Agenda</vt:lpstr>
      <vt:lpstr>PowerPoint-presentatie</vt:lpstr>
      <vt:lpstr>Kaders en uitgangspunten</vt:lpstr>
      <vt:lpstr>Kaders en uitgangspunten</vt:lpstr>
      <vt:lpstr>PowerPoint-presentatie</vt:lpstr>
      <vt:lpstr>Aandachtspunten uit analyse BRO-wet en scope (deel 1)</vt:lpstr>
      <vt:lpstr>Aandachtspunten uit analyse BRO-wet en scope (deel 2)</vt:lpstr>
      <vt:lpstr>Aandachtspunten uit analyse BRO-wet en scope (deel 3)</vt:lpstr>
      <vt:lpstr>Informatie ophalen (blauw aanvullingen vanuit de sessie)</vt:lpstr>
      <vt:lpstr>PowerPoint-presentatie</vt:lpstr>
      <vt:lpstr>Boorgaten en Boortrajecten</vt:lpstr>
      <vt:lpstr>Boortrajecten data</vt:lpstr>
      <vt:lpstr>Boortrajecten data</vt:lpstr>
      <vt:lpstr>Boortrajecten data</vt:lpstr>
      <vt:lpstr>PowerPoint-presentatie</vt:lpstr>
      <vt:lpstr>Vervolgstappen</vt:lpstr>
      <vt:lpstr>Vragen en antwoorden in de sessie:</vt:lpstr>
      <vt:lpstr>Acties</vt:lpstr>
      <vt:lpstr> </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LHaeren</dc:creator>
  <cp:lastModifiedBy>Heij, J. (Janneke) de</cp:lastModifiedBy>
  <cp:revision>745</cp:revision>
  <cp:lastPrinted>2018-09-26T14:42:41Z</cp:lastPrinted>
  <dcterms:created xsi:type="dcterms:W3CDTF">2016-03-22T13:39:25Z</dcterms:created>
  <dcterms:modified xsi:type="dcterms:W3CDTF">2020-05-14T09:28:49Z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0x010100C8C0892986FCA640BBE67C3ECFD43B14</vt:lpwstr>
  </property>
</Properties>
</file>