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64" r:id="rId5"/>
  </p:sldMasterIdLst>
  <p:notesMasterIdLst>
    <p:notesMasterId r:id="rId35"/>
  </p:notesMasterIdLst>
  <p:handoutMasterIdLst>
    <p:handoutMasterId r:id="rId36"/>
  </p:handoutMasterIdLst>
  <p:sldIdLst>
    <p:sldId id="834" r:id="rId6"/>
    <p:sldId id="843" r:id="rId7"/>
    <p:sldId id="864" r:id="rId8"/>
    <p:sldId id="844" r:id="rId9"/>
    <p:sldId id="845" r:id="rId10"/>
    <p:sldId id="846" r:id="rId11"/>
    <p:sldId id="847" r:id="rId12"/>
    <p:sldId id="848" r:id="rId13"/>
    <p:sldId id="850" r:id="rId14"/>
    <p:sldId id="853" r:id="rId15"/>
    <p:sldId id="883" r:id="rId16"/>
    <p:sldId id="854" r:id="rId17"/>
    <p:sldId id="857" r:id="rId18"/>
    <p:sldId id="858" r:id="rId19"/>
    <p:sldId id="871" r:id="rId20"/>
    <p:sldId id="257" r:id="rId21"/>
    <p:sldId id="859" r:id="rId22"/>
    <p:sldId id="872" r:id="rId23"/>
    <p:sldId id="860" r:id="rId24"/>
    <p:sldId id="874" r:id="rId25"/>
    <p:sldId id="861" r:id="rId26"/>
    <p:sldId id="875" r:id="rId27"/>
    <p:sldId id="865" r:id="rId28"/>
    <p:sldId id="868" r:id="rId29"/>
    <p:sldId id="877" r:id="rId30"/>
    <p:sldId id="867" r:id="rId31"/>
    <p:sldId id="884" r:id="rId32"/>
    <p:sldId id="885" r:id="rId33"/>
    <p:sldId id="842" r:id="rId34"/>
  </p:sldIdLst>
  <p:sldSz cx="9144000" cy="5143500" type="screen16x9"/>
  <p:notesSz cx="6810375" cy="9942513"/>
  <p:custDataLst>
    <p:tags r:id="rId37"/>
  </p:custDataLst>
  <p:defaultTextStyle>
    <a:defPPr>
      <a:defRPr lang="nl-NL"/>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tsaers, R.J.M. (Ruud)" initials="MR(" lastIdx="1" clrIdx="0"/>
  <p:cmAuthor id="2" name="Woerds, W.H.J. (Wilfried) ter" initials="WW(t" lastIdx="12" clrIdx="1"/>
  <p:cmAuthor id="3" name="Bevelander, Marjan" initials="BM" lastIdx="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3D"/>
    <a:srgbClr val="B4DBF5"/>
    <a:srgbClr val="007BC7"/>
    <a:srgbClr val="034861"/>
    <a:srgbClr val="035371"/>
    <a:srgbClr val="035F7F"/>
    <a:srgbClr val="046486"/>
    <a:srgbClr val="0582AF"/>
    <a:srgbClr val="3E8692"/>
    <a:srgbClr val="4BA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DA35AE-C162-4ABF-86EC-D1C176F2E1D0}" v="16" dt="2020-04-24T10:15:39.67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83774" autoAdjust="0"/>
  </p:normalViewPr>
  <p:slideViewPr>
    <p:cSldViewPr>
      <p:cViewPr varScale="1">
        <p:scale>
          <a:sx n="79" d="100"/>
          <a:sy n="79" d="100"/>
        </p:scale>
        <p:origin x="1644" y="54"/>
      </p:cViewPr>
      <p:guideLst>
        <p:guide orient="horz" pos="2160"/>
        <p:guide pos="2880"/>
        <p:guide orient="horz" pos="162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4376"/>
    </p:cViewPr>
  </p:sorterViewPr>
  <p:notesViewPr>
    <p:cSldViewPr>
      <p:cViewPr>
        <p:scale>
          <a:sx n="110" d="100"/>
          <a:sy n="110" d="100"/>
        </p:scale>
        <p:origin x="1842" y="-15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51162" cy="498852"/>
          </a:xfrm>
          <a:prstGeom prst="rect">
            <a:avLst/>
          </a:prstGeom>
        </p:spPr>
        <p:txBody>
          <a:bodyPr vert="horz" lIns="95700" tIns="47850" rIns="95700" bIns="47850" rtlCol="0"/>
          <a:lstStyle>
            <a:lvl1pPr algn="l">
              <a:defRPr sz="1300"/>
            </a:lvl1pPr>
          </a:lstStyle>
          <a:p>
            <a:endParaRPr lang="nl-NL"/>
          </a:p>
        </p:txBody>
      </p:sp>
      <p:sp>
        <p:nvSpPr>
          <p:cNvPr id="3" name="Tijdelijke aanduiding voor datum 2"/>
          <p:cNvSpPr>
            <a:spLocks noGrp="1"/>
          </p:cNvSpPr>
          <p:nvPr>
            <p:ph type="dt" sz="quarter" idx="1"/>
          </p:nvPr>
        </p:nvSpPr>
        <p:spPr>
          <a:xfrm>
            <a:off x="3857637" y="1"/>
            <a:ext cx="2951162" cy="498852"/>
          </a:xfrm>
          <a:prstGeom prst="rect">
            <a:avLst/>
          </a:prstGeom>
        </p:spPr>
        <p:txBody>
          <a:bodyPr vert="horz" lIns="95700" tIns="47850" rIns="95700" bIns="47850" rtlCol="0"/>
          <a:lstStyle>
            <a:lvl1pPr algn="r">
              <a:defRPr sz="1300"/>
            </a:lvl1pPr>
          </a:lstStyle>
          <a:p>
            <a:fld id="{AB86E91B-E4EF-664D-9956-1AAE539F1009}" type="datetimeFigureOut">
              <a:rPr lang="nl-NL" smtClean="0"/>
              <a:pPr/>
              <a:t>24-4-2020</a:t>
            </a:fld>
            <a:endParaRPr lang="nl-NL"/>
          </a:p>
        </p:txBody>
      </p:sp>
      <p:sp>
        <p:nvSpPr>
          <p:cNvPr id="4" name="Tijdelijke aanduiding voor voettekst 3"/>
          <p:cNvSpPr>
            <a:spLocks noGrp="1"/>
          </p:cNvSpPr>
          <p:nvPr>
            <p:ph type="ftr" sz="quarter" idx="2"/>
          </p:nvPr>
        </p:nvSpPr>
        <p:spPr>
          <a:xfrm>
            <a:off x="1" y="9443664"/>
            <a:ext cx="2951162" cy="498851"/>
          </a:xfrm>
          <a:prstGeom prst="rect">
            <a:avLst/>
          </a:prstGeom>
        </p:spPr>
        <p:txBody>
          <a:bodyPr vert="horz" lIns="95700" tIns="47850" rIns="95700" bIns="47850"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3857637" y="9443664"/>
            <a:ext cx="2951162" cy="498851"/>
          </a:xfrm>
          <a:prstGeom prst="rect">
            <a:avLst/>
          </a:prstGeom>
        </p:spPr>
        <p:txBody>
          <a:bodyPr vert="horz" lIns="95700" tIns="47850" rIns="95700" bIns="47850" rtlCol="0" anchor="b"/>
          <a:lstStyle>
            <a:lvl1pPr algn="r">
              <a:defRPr sz="1300"/>
            </a:lvl1pPr>
          </a:lstStyle>
          <a:p>
            <a:fld id="{3EB9318E-5D9D-B642-A1B7-027C6DCAB392}" type="slidenum">
              <a:rPr lang="nl-NL" smtClean="0"/>
              <a:pPr/>
              <a:t>‹nr.›</a:t>
            </a:fld>
            <a:endParaRPr lang="nl-NL"/>
          </a:p>
        </p:txBody>
      </p:sp>
    </p:spTree>
    <p:extLst>
      <p:ext uri="{BB962C8B-B14F-4D97-AF65-F5344CB8AC3E}">
        <p14:creationId xmlns:p14="http://schemas.microsoft.com/office/powerpoint/2010/main" val="1422872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51162" cy="497126"/>
          </a:xfrm>
          <a:prstGeom prst="rect">
            <a:avLst/>
          </a:prstGeom>
        </p:spPr>
        <p:txBody>
          <a:bodyPr vert="horz" lIns="95700" tIns="47850" rIns="95700" bIns="47850" rtlCol="0"/>
          <a:lstStyle>
            <a:lvl1pPr algn="l">
              <a:defRPr sz="1300"/>
            </a:lvl1pPr>
          </a:lstStyle>
          <a:p>
            <a:endParaRPr lang="nl-NL"/>
          </a:p>
        </p:txBody>
      </p:sp>
      <p:sp>
        <p:nvSpPr>
          <p:cNvPr id="3" name="Tijdelijke aanduiding voor datum 2"/>
          <p:cNvSpPr>
            <a:spLocks noGrp="1"/>
          </p:cNvSpPr>
          <p:nvPr>
            <p:ph type="dt" idx="1"/>
          </p:nvPr>
        </p:nvSpPr>
        <p:spPr>
          <a:xfrm>
            <a:off x="3857637" y="1"/>
            <a:ext cx="2951162" cy="497126"/>
          </a:xfrm>
          <a:prstGeom prst="rect">
            <a:avLst/>
          </a:prstGeom>
        </p:spPr>
        <p:txBody>
          <a:bodyPr vert="horz" lIns="95700" tIns="47850" rIns="95700" bIns="47850" rtlCol="0"/>
          <a:lstStyle>
            <a:lvl1pPr algn="r">
              <a:defRPr sz="1300"/>
            </a:lvl1pPr>
          </a:lstStyle>
          <a:p>
            <a:fld id="{7ABCC5C8-6312-402B-8DE9-72D8D4401C91}" type="datetimeFigureOut">
              <a:rPr lang="nl-NL" smtClean="0"/>
              <a:pPr/>
              <a:t>24-4-2020</a:t>
            </a:fld>
            <a:endParaRPr lang="nl-NL"/>
          </a:p>
        </p:txBody>
      </p:sp>
      <p:sp>
        <p:nvSpPr>
          <p:cNvPr id="4" name="Tijdelijke aanduiding voor dia-afbeelding 3"/>
          <p:cNvSpPr>
            <a:spLocks noGrp="1" noRot="1" noChangeAspect="1"/>
          </p:cNvSpPr>
          <p:nvPr>
            <p:ph type="sldImg" idx="2"/>
          </p:nvPr>
        </p:nvSpPr>
        <p:spPr>
          <a:xfrm>
            <a:off x="92075" y="746125"/>
            <a:ext cx="6626225" cy="3727450"/>
          </a:xfrm>
          <a:prstGeom prst="rect">
            <a:avLst/>
          </a:prstGeom>
          <a:noFill/>
          <a:ln w="12700">
            <a:solidFill>
              <a:prstClr val="black"/>
            </a:solidFill>
          </a:ln>
        </p:spPr>
        <p:txBody>
          <a:bodyPr vert="horz" lIns="95700" tIns="47850" rIns="95700" bIns="47850" rtlCol="0" anchor="ctr"/>
          <a:lstStyle/>
          <a:p>
            <a:endParaRPr lang="nl-NL"/>
          </a:p>
        </p:txBody>
      </p:sp>
      <p:sp>
        <p:nvSpPr>
          <p:cNvPr id="5" name="Tijdelijke aanduiding voor notities 4"/>
          <p:cNvSpPr>
            <a:spLocks noGrp="1"/>
          </p:cNvSpPr>
          <p:nvPr>
            <p:ph type="body" sz="quarter" idx="3"/>
          </p:nvPr>
        </p:nvSpPr>
        <p:spPr>
          <a:xfrm>
            <a:off x="681038" y="4722694"/>
            <a:ext cx="5448300" cy="4474131"/>
          </a:xfrm>
          <a:prstGeom prst="rect">
            <a:avLst/>
          </a:prstGeom>
        </p:spPr>
        <p:txBody>
          <a:bodyPr vert="horz" lIns="95700" tIns="47850" rIns="95700" bIns="4785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443663"/>
            <a:ext cx="2951162" cy="497126"/>
          </a:xfrm>
          <a:prstGeom prst="rect">
            <a:avLst/>
          </a:prstGeom>
        </p:spPr>
        <p:txBody>
          <a:bodyPr vert="horz" lIns="95700" tIns="47850" rIns="95700" bIns="47850"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857637" y="9443663"/>
            <a:ext cx="2951162" cy="497126"/>
          </a:xfrm>
          <a:prstGeom prst="rect">
            <a:avLst/>
          </a:prstGeom>
        </p:spPr>
        <p:txBody>
          <a:bodyPr vert="horz" lIns="95700" tIns="47850" rIns="95700" bIns="47850" rtlCol="0" anchor="b"/>
          <a:lstStyle>
            <a:lvl1pPr algn="r">
              <a:defRPr sz="1300"/>
            </a:lvl1pPr>
          </a:lstStyle>
          <a:p>
            <a:fld id="{F0285AC7-D60F-4D17-803B-34D3B8D1E568}" type="slidenum">
              <a:rPr lang="nl-NL" smtClean="0"/>
              <a:pPr/>
              <a:t>‹nr.›</a:t>
            </a:fld>
            <a:endParaRPr lang="nl-NL"/>
          </a:p>
        </p:txBody>
      </p:sp>
    </p:spTree>
    <p:extLst>
      <p:ext uri="{BB962C8B-B14F-4D97-AF65-F5344CB8AC3E}">
        <p14:creationId xmlns:p14="http://schemas.microsoft.com/office/powerpoint/2010/main" val="1453095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9213" y="725488"/>
            <a:ext cx="6435725" cy="3621087"/>
          </a:xfrm>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a:t>
            </a:fld>
            <a:endParaRPr lang="nl-NL"/>
          </a:p>
        </p:txBody>
      </p:sp>
    </p:spTree>
    <p:extLst>
      <p:ext uri="{BB962C8B-B14F-4D97-AF65-F5344CB8AC3E}">
        <p14:creationId xmlns:p14="http://schemas.microsoft.com/office/powerpoint/2010/main" val="2269032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0285AC7-D60F-4D17-803B-34D3B8D1E568}" type="slidenum">
              <a:rPr lang="nl-NL" smtClean="0"/>
              <a:pPr/>
              <a:t>10</a:t>
            </a:fld>
            <a:endParaRPr lang="nl-NL"/>
          </a:p>
        </p:txBody>
      </p:sp>
    </p:spTree>
    <p:extLst>
      <p:ext uri="{BB962C8B-B14F-4D97-AF65-F5344CB8AC3E}">
        <p14:creationId xmlns:p14="http://schemas.microsoft.com/office/powerpoint/2010/main" val="1940409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dirty="0"/>
              <a:t>Historische gegevens zijn gewenst bij waterschappen.</a:t>
            </a:r>
          </a:p>
          <a:p>
            <a:pPr marL="0" indent="0">
              <a:buNone/>
            </a:pPr>
            <a:endParaRPr lang="nl-NL" sz="1200" dirty="0"/>
          </a:p>
          <a:p>
            <a:pPr marL="0" indent="0">
              <a:buNone/>
            </a:pPr>
            <a:r>
              <a:rPr lang="nl-NL" sz="1200" dirty="0"/>
              <a:t>Waterschappen zijn vooral geïnteresseerd in kans op bodemdaling en kans op verontreinigen. </a:t>
            </a:r>
          </a:p>
          <a:p>
            <a:endParaRPr lang="nl-NL" dirty="0"/>
          </a:p>
        </p:txBody>
      </p:sp>
      <p:sp>
        <p:nvSpPr>
          <p:cNvPr id="4" name="Tijdelijke aanduiding voor dianummer 3"/>
          <p:cNvSpPr>
            <a:spLocks noGrp="1"/>
          </p:cNvSpPr>
          <p:nvPr>
            <p:ph type="sldNum" sz="quarter" idx="5"/>
          </p:nvPr>
        </p:nvSpPr>
        <p:spPr/>
        <p:txBody>
          <a:bodyPr/>
          <a:lstStyle/>
          <a:p>
            <a:fld id="{F0285AC7-D60F-4D17-803B-34D3B8D1E568}" type="slidenum">
              <a:rPr lang="nl-NL" smtClean="0"/>
              <a:pPr/>
              <a:t>11</a:t>
            </a:fld>
            <a:endParaRPr lang="nl-NL"/>
          </a:p>
        </p:txBody>
      </p:sp>
    </p:spTree>
    <p:extLst>
      <p:ext uri="{BB962C8B-B14F-4D97-AF65-F5344CB8AC3E}">
        <p14:creationId xmlns:p14="http://schemas.microsoft.com/office/powerpoint/2010/main" val="277173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9213" y="725488"/>
            <a:ext cx="6435725" cy="3621087"/>
          </a:xfrm>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12</a:t>
            </a:fld>
            <a:endParaRPr lang="nl-NL"/>
          </a:p>
        </p:txBody>
      </p:sp>
    </p:spTree>
    <p:extLst>
      <p:ext uri="{BB962C8B-B14F-4D97-AF65-F5344CB8AC3E}">
        <p14:creationId xmlns:p14="http://schemas.microsoft.com/office/powerpoint/2010/main" val="2269032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0285AC7-D60F-4D17-803B-34D3B8D1E568}" type="slidenum">
              <a:rPr lang="nl-NL" smtClean="0"/>
              <a:pPr/>
              <a:t>17</a:t>
            </a:fld>
            <a:endParaRPr lang="nl-NL"/>
          </a:p>
        </p:txBody>
      </p:sp>
    </p:spTree>
    <p:extLst>
      <p:ext uri="{BB962C8B-B14F-4D97-AF65-F5344CB8AC3E}">
        <p14:creationId xmlns:p14="http://schemas.microsoft.com/office/powerpoint/2010/main" val="2062757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a:t>Nu is er verwarring tussen de begrippen well trajectorie, boorgaten en putten. Verwarring ontstaat door mix van Nederlandse termen en Engelse termen.</a:t>
            </a:r>
          </a:p>
          <a:p>
            <a:r>
              <a:rPr lang="nl-NL" sz="1200"/>
              <a:t>Boorgat en Put valt een beetje door elkaar heen.</a:t>
            </a:r>
          </a:p>
          <a:p>
            <a:r>
              <a:rPr lang="nl-NL" sz="1200"/>
              <a:t>Well en een Put beschrijft het hele systeem</a:t>
            </a:r>
          </a:p>
          <a:p>
            <a:r>
              <a:rPr lang="nl-NL" sz="1200"/>
              <a:t>Een boorgat niet. Met borehole heb je hele activiteit te pakken en met boorgat niet. Dan is boortraject een betere terminologie. </a:t>
            </a:r>
          </a:p>
          <a:p>
            <a:endParaRPr lang="en-GB"/>
          </a:p>
        </p:txBody>
      </p:sp>
      <p:sp>
        <p:nvSpPr>
          <p:cNvPr id="4" name="Tijdelijke aanduiding voor dianummer 3"/>
          <p:cNvSpPr>
            <a:spLocks noGrp="1"/>
          </p:cNvSpPr>
          <p:nvPr>
            <p:ph type="sldNum" sz="quarter" idx="5"/>
          </p:nvPr>
        </p:nvSpPr>
        <p:spPr/>
        <p:txBody>
          <a:bodyPr/>
          <a:lstStyle/>
          <a:p>
            <a:fld id="{F0285AC7-D60F-4D17-803B-34D3B8D1E568}" type="slidenum">
              <a:rPr lang="nl-NL" smtClean="0"/>
              <a:pPr/>
              <a:t>18</a:t>
            </a:fld>
            <a:endParaRPr lang="nl-NL"/>
          </a:p>
        </p:txBody>
      </p:sp>
    </p:spTree>
    <p:extLst>
      <p:ext uri="{BB962C8B-B14F-4D97-AF65-F5344CB8AC3E}">
        <p14:creationId xmlns:p14="http://schemas.microsoft.com/office/powerpoint/2010/main" val="2846351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0285AC7-D60F-4D17-803B-34D3B8D1E568}" type="slidenum">
              <a:rPr lang="nl-NL" smtClean="0"/>
              <a:pPr/>
              <a:t>22</a:t>
            </a:fld>
            <a:endParaRPr lang="nl-NL"/>
          </a:p>
        </p:txBody>
      </p:sp>
    </p:spTree>
    <p:extLst>
      <p:ext uri="{BB962C8B-B14F-4D97-AF65-F5344CB8AC3E}">
        <p14:creationId xmlns:p14="http://schemas.microsoft.com/office/powerpoint/2010/main" val="3724510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9213" y="725488"/>
            <a:ext cx="6435725" cy="3621087"/>
          </a:xfrm>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23</a:t>
            </a:fld>
            <a:endParaRPr lang="nl-NL"/>
          </a:p>
        </p:txBody>
      </p:sp>
    </p:spTree>
    <p:extLst>
      <p:ext uri="{BB962C8B-B14F-4D97-AF65-F5344CB8AC3E}">
        <p14:creationId xmlns:p14="http://schemas.microsoft.com/office/powerpoint/2010/main" val="3980779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9213" y="725488"/>
            <a:ext cx="6435725" cy="3621087"/>
          </a:xfrm>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25</a:t>
            </a:fld>
            <a:endParaRPr lang="nl-NL"/>
          </a:p>
        </p:txBody>
      </p:sp>
    </p:spTree>
    <p:extLst>
      <p:ext uri="{BB962C8B-B14F-4D97-AF65-F5344CB8AC3E}">
        <p14:creationId xmlns:p14="http://schemas.microsoft.com/office/powerpoint/2010/main" val="3544508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F0285AC7-D60F-4D17-803B-34D3B8D1E568}" type="slidenum">
              <a:rPr lang="nl-NL" smtClean="0"/>
              <a:pPr/>
              <a:t>27</a:t>
            </a:fld>
            <a:endParaRPr lang="nl-NL"/>
          </a:p>
        </p:txBody>
      </p:sp>
    </p:spTree>
    <p:extLst>
      <p:ext uri="{BB962C8B-B14F-4D97-AF65-F5344CB8AC3E}">
        <p14:creationId xmlns:p14="http://schemas.microsoft.com/office/powerpoint/2010/main" val="2166676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0285AC7-D60F-4D17-803B-34D3B8D1E568}" type="slidenum">
              <a:rPr lang="nl-NL" smtClean="0"/>
              <a:pPr/>
              <a:t>2</a:t>
            </a:fld>
            <a:endParaRPr lang="nl-NL"/>
          </a:p>
        </p:txBody>
      </p:sp>
    </p:spTree>
    <p:extLst>
      <p:ext uri="{BB962C8B-B14F-4D97-AF65-F5344CB8AC3E}">
        <p14:creationId xmlns:p14="http://schemas.microsoft.com/office/powerpoint/2010/main" val="157045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9213" y="725488"/>
            <a:ext cx="6435725" cy="3621087"/>
          </a:xfrm>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3</a:t>
            </a:fld>
            <a:endParaRPr lang="nl-NL"/>
          </a:p>
        </p:txBody>
      </p:sp>
    </p:spTree>
    <p:extLst>
      <p:ext uri="{BB962C8B-B14F-4D97-AF65-F5344CB8AC3E}">
        <p14:creationId xmlns:p14="http://schemas.microsoft.com/office/powerpoint/2010/main" val="1917155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0285AC7-D60F-4D17-803B-34D3B8D1E568}" type="slidenum">
              <a:rPr lang="nl-NL" smtClean="0"/>
              <a:pPr/>
              <a:t>4</a:t>
            </a:fld>
            <a:endParaRPr lang="nl-NL"/>
          </a:p>
        </p:txBody>
      </p:sp>
    </p:spTree>
    <p:extLst>
      <p:ext uri="{BB962C8B-B14F-4D97-AF65-F5344CB8AC3E}">
        <p14:creationId xmlns:p14="http://schemas.microsoft.com/office/powerpoint/2010/main" val="324303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0285AC7-D60F-4D17-803B-34D3B8D1E568}" type="slidenum">
              <a:rPr lang="nl-NL" smtClean="0"/>
              <a:pPr/>
              <a:t>5</a:t>
            </a:fld>
            <a:endParaRPr lang="nl-NL"/>
          </a:p>
        </p:txBody>
      </p:sp>
    </p:spTree>
    <p:extLst>
      <p:ext uri="{BB962C8B-B14F-4D97-AF65-F5344CB8AC3E}">
        <p14:creationId xmlns:p14="http://schemas.microsoft.com/office/powerpoint/2010/main" val="1938282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0285AC7-D60F-4D17-803B-34D3B8D1E568}" type="slidenum">
              <a:rPr lang="nl-NL" smtClean="0"/>
              <a:pPr/>
              <a:t>6</a:t>
            </a:fld>
            <a:endParaRPr lang="nl-NL"/>
          </a:p>
        </p:txBody>
      </p:sp>
    </p:spTree>
    <p:extLst>
      <p:ext uri="{BB962C8B-B14F-4D97-AF65-F5344CB8AC3E}">
        <p14:creationId xmlns:p14="http://schemas.microsoft.com/office/powerpoint/2010/main" val="2337295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0285AC7-D60F-4D17-803B-34D3B8D1E568}" type="slidenum">
              <a:rPr lang="nl-NL" smtClean="0"/>
              <a:pPr/>
              <a:t>7</a:t>
            </a:fld>
            <a:endParaRPr lang="nl-NL"/>
          </a:p>
        </p:txBody>
      </p:sp>
    </p:spTree>
    <p:extLst>
      <p:ext uri="{BB962C8B-B14F-4D97-AF65-F5344CB8AC3E}">
        <p14:creationId xmlns:p14="http://schemas.microsoft.com/office/powerpoint/2010/main" val="2438129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0285AC7-D60F-4D17-803B-34D3B8D1E568}" type="slidenum">
              <a:rPr lang="nl-NL" smtClean="0"/>
              <a:pPr/>
              <a:t>8</a:t>
            </a:fld>
            <a:endParaRPr lang="nl-NL"/>
          </a:p>
        </p:txBody>
      </p:sp>
    </p:spTree>
    <p:extLst>
      <p:ext uri="{BB962C8B-B14F-4D97-AF65-F5344CB8AC3E}">
        <p14:creationId xmlns:p14="http://schemas.microsoft.com/office/powerpoint/2010/main" val="2533251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0285AC7-D60F-4D17-803B-34D3B8D1E568}" type="slidenum">
              <a:rPr lang="nl-NL" smtClean="0"/>
              <a:pPr/>
              <a:t>9</a:t>
            </a:fld>
            <a:endParaRPr lang="nl-NL"/>
          </a:p>
        </p:txBody>
      </p:sp>
    </p:spTree>
    <p:extLst>
      <p:ext uri="{BB962C8B-B14F-4D97-AF65-F5344CB8AC3E}">
        <p14:creationId xmlns:p14="http://schemas.microsoft.com/office/powerpoint/2010/main" val="3913268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597239" y="0"/>
            <a:ext cx="4581525" cy="5143500"/>
          </a:xfrm>
          <a:prstGeom prst="rect">
            <a:avLst/>
          </a:prstGeom>
          <a:solidFill>
            <a:srgbClr val="007BC7"/>
          </a:solidFill>
          <a:ln w="9525">
            <a:noFill/>
            <a:miter lim="800000"/>
            <a:headEnd/>
            <a:tailEnd/>
          </a:ln>
          <a:effectLst/>
        </p:spPr>
        <p:txBody>
          <a:bodyPr wrap="none" anchor="ctr"/>
          <a:lstStyle/>
          <a:p>
            <a:endParaRPr lang="nl-NL"/>
          </a:p>
        </p:txBody>
      </p:sp>
      <p:sp>
        <p:nvSpPr>
          <p:cNvPr id="10243" name="Rectangle 3"/>
          <p:cNvSpPr>
            <a:spLocks noGrp="1" noChangeArrowheads="1"/>
          </p:cNvSpPr>
          <p:nvPr>
            <p:ph type="ctrTitle"/>
          </p:nvPr>
        </p:nvSpPr>
        <p:spPr>
          <a:xfrm>
            <a:off x="5037138" y="2158603"/>
            <a:ext cx="3598862" cy="642938"/>
          </a:xfrm>
        </p:spPr>
        <p:txBody>
          <a:bodyPr/>
          <a:lstStyle>
            <a:lvl1pPr defTabSz="608013"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5037138" y="2833688"/>
            <a:ext cx="3598862" cy="1314450"/>
          </a:xfrm>
        </p:spPr>
        <p:txBody>
          <a:bodyPr/>
          <a:lstStyle>
            <a:lvl1pPr marL="0" indent="1588" defTabSz="608013" eaLnBrk="0" hangingPunct="0">
              <a:buFont typeface="Arial" charset="0"/>
              <a:buNone/>
              <a:defRPr>
                <a:solidFill>
                  <a:srgbClr val="FFFFFF"/>
                </a:solidFill>
              </a:defRPr>
            </a:lvl1pPr>
          </a:lstStyle>
          <a:p>
            <a:r>
              <a:rPr lang="nl-NL"/>
              <a:t>Klik om het opmaakprofiel van de modelondertitel te bewerken</a:t>
            </a:r>
            <a:endParaRPr lang="en-GB"/>
          </a:p>
        </p:txBody>
      </p:sp>
      <p:pic>
        <p:nvPicPr>
          <p:cNvPr id="10246" name="Picture 6" descr="Z:\KA\Carma\DocSys\Customers\VenW Rijksbreed\Models\Presentaties\background_pictures\logo wit\RO_VW_diap.png"/>
          <p:cNvPicPr>
            <a:picLocks noChangeAspect="1" noChangeArrowheads="1"/>
          </p:cNvPicPr>
          <p:nvPr/>
        </p:nvPicPr>
        <p:blipFill>
          <a:blip r:embed="rId2" cstate="print"/>
          <a:srcRect l="46451" r="45684" b="20656"/>
          <a:stretch>
            <a:fillRect/>
          </a:stretch>
        </p:blipFill>
        <p:spPr bwMode="auto">
          <a:xfrm>
            <a:off x="4262438" y="0"/>
            <a:ext cx="669602" cy="110966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94D3DCD-78F2-4C02-80EF-E6C3442401A7}" type="slidenum">
              <a:rPr lang="nl-NL"/>
              <a:pPr/>
              <a:t>‹nr.›</a:t>
            </a:fld>
            <a:endParaRPr lang="nl-NL"/>
          </a:p>
        </p:txBody>
      </p:sp>
      <p:sp>
        <p:nvSpPr>
          <p:cNvPr id="7" name="Footer Placeholder 6"/>
          <p:cNvSpPr>
            <a:spLocks noGrp="1" noChangeArrowheads="1"/>
          </p:cNvSpPr>
          <p:nvPr>
            <p:ph type="ftr" sz="quarter" idx="3"/>
          </p:nvPr>
        </p:nvSpPr>
        <p:spPr bwMode="auto">
          <a:xfrm>
            <a:off x="4355977" y="4894008"/>
            <a:ext cx="3097337" cy="15424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67513" y="1006078"/>
            <a:ext cx="2100262" cy="364926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66725" y="1006078"/>
            <a:ext cx="6148388" cy="364926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0FEBBB1C-FD6D-4964-872D-637C2E61DE24}" type="slidenum">
              <a:rPr lang="nl-NL"/>
              <a:pPr/>
              <a:t>‹nr.›</a:t>
            </a:fld>
            <a:endParaRPr lang="nl-NL"/>
          </a:p>
        </p:txBody>
      </p:sp>
      <p:sp>
        <p:nvSpPr>
          <p:cNvPr id="7" name="Footer Placeholder 6"/>
          <p:cNvSpPr>
            <a:spLocks noGrp="1" noChangeArrowheads="1"/>
          </p:cNvSpPr>
          <p:nvPr>
            <p:ph type="ftr" sz="quarter" idx="3"/>
          </p:nvPr>
        </p:nvSpPr>
        <p:spPr bwMode="auto">
          <a:xfrm>
            <a:off x="4355977" y="4894008"/>
            <a:ext cx="3097337" cy="15424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endParaRPr lang="nl-N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468313" y="1006079"/>
            <a:ext cx="8401050" cy="369094"/>
          </a:xfrm>
        </p:spPr>
        <p:txBody>
          <a:bodyPr/>
          <a:lstStyle/>
          <a:p>
            <a:r>
              <a:rPr lang="nl-NL"/>
              <a:t>Klik om de stijl te bewerken</a:t>
            </a:r>
          </a:p>
        </p:txBody>
      </p:sp>
      <p:sp>
        <p:nvSpPr>
          <p:cNvPr id="3" name="Tijdelijke aanduiding voor tekst 2"/>
          <p:cNvSpPr>
            <a:spLocks noGrp="1"/>
          </p:cNvSpPr>
          <p:nvPr>
            <p:ph type="body" sz="half" idx="1"/>
          </p:nvPr>
        </p:nvSpPr>
        <p:spPr>
          <a:xfrm>
            <a:off x="466726" y="1551385"/>
            <a:ext cx="4124325" cy="310395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4743451" y="1551385"/>
            <a:ext cx="4124325" cy="3103959"/>
          </a:xfrm>
        </p:spPr>
        <p:txBody>
          <a:bodyPr/>
          <a:lstStyle/>
          <a:p>
            <a:r>
              <a:rPr lang="nl-NL"/>
              <a:t>Klik op het pictogram als u een illustratie wilt toevoegen</a:t>
            </a:r>
          </a:p>
        </p:txBody>
      </p:sp>
      <p:sp>
        <p:nvSpPr>
          <p:cNvPr id="6" name="Tijdelijke aanduiding voor dianummer 5"/>
          <p:cNvSpPr>
            <a:spLocks noGrp="1"/>
          </p:cNvSpPr>
          <p:nvPr>
            <p:ph type="sldNum" sz="quarter" idx="11"/>
          </p:nvPr>
        </p:nvSpPr>
        <p:spPr>
          <a:xfrm>
            <a:off x="466725" y="4958953"/>
            <a:ext cx="1905000" cy="89297"/>
          </a:xfrm>
        </p:spPr>
        <p:txBody>
          <a:bodyPr/>
          <a:lstStyle>
            <a:lvl1pPr>
              <a:defRPr/>
            </a:lvl1pPr>
          </a:lstStyle>
          <a:p>
            <a:fld id="{C0E4B359-E2E3-44DC-A349-1126A74EF1B4}" type="slidenum">
              <a:rPr lang="nl-NL"/>
              <a:pPr/>
              <a:t>‹nr.›</a:t>
            </a:fld>
            <a:endParaRPr lang="nl-NL"/>
          </a:p>
        </p:txBody>
      </p:sp>
      <p:sp>
        <p:nvSpPr>
          <p:cNvPr id="8" name="Rectangle 6"/>
          <p:cNvSpPr>
            <a:spLocks noGrp="1" noChangeArrowheads="1"/>
          </p:cNvSpPr>
          <p:nvPr>
            <p:ph type="ftr" sz="quarter" idx="3"/>
          </p:nvPr>
        </p:nvSpPr>
        <p:spPr bwMode="auto">
          <a:xfrm>
            <a:off x="4355977" y="4894008"/>
            <a:ext cx="3097337" cy="15424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endParaRPr lang="nl-N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1 Titel + object + footer">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540000" y="1350000"/>
            <a:ext cx="8064900" cy="3240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Klikken om de titelstijl van het model te bewerken</a:t>
            </a:r>
          </a:p>
        </p:txBody>
      </p:sp>
      <p:sp>
        <p:nvSpPr>
          <p:cNvPr id="14" name="Tijdelijke aanduiding voor datum 13"/>
          <p:cNvSpPr>
            <a:spLocks noGrp="1"/>
          </p:cNvSpPr>
          <p:nvPr>
            <p:ph type="dt" sz="half" idx="10"/>
          </p:nvPr>
        </p:nvSpPr>
        <p:spPr/>
        <p:txBody>
          <a:bodyPr/>
          <a:lstStyle/>
          <a:p>
            <a:r>
              <a:rPr lang="nl-NL"/>
              <a:t>15 mei 2019</a:t>
            </a:r>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5250807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02 Titel + foo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Klikken om de titelstijl van het model te bewerken</a:t>
            </a:r>
            <a:endParaRPr lang="nl-NL" dirty="0"/>
          </a:p>
        </p:txBody>
      </p:sp>
      <p:sp>
        <p:nvSpPr>
          <p:cNvPr id="12" name="Tijdelijke aanduiding voor datum 11"/>
          <p:cNvSpPr>
            <a:spLocks noGrp="1"/>
          </p:cNvSpPr>
          <p:nvPr>
            <p:ph type="dt" sz="half" idx="10"/>
          </p:nvPr>
        </p:nvSpPr>
        <p:spPr/>
        <p:txBody>
          <a:bodyPr/>
          <a:lstStyle/>
          <a:p>
            <a:r>
              <a:rPr lang="nl-NL"/>
              <a:t>15 mei 2019</a:t>
            </a:r>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18629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03 Footer">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r>
              <a:rPr lang="nl-NL"/>
              <a:t>15 mei 2019</a:t>
            </a:r>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29756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4 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540000" y="1707356"/>
            <a:ext cx="3677400" cy="2970000"/>
          </a:xfrm>
        </p:spPr>
        <p:txBody>
          <a:bodyPr/>
          <a:lstStyle>
            <a:lvl1pPr>
              <a:defRPr sz="1350"/>
            </a:lvl1pPr>
            <a:lvl2pPr>
              <a:defRPr sz="1200"/>
            </a:lvl2pPr>
            <a:lvl3pPr>
              <a:defRPr sz="1050"/>
            </a:lvl3pPr>
          </a:lstStyle>
          <a:p>
            <a:pPr lvl="0"/>
            <a:r>
              <a:rPr lang="nl-NL" dirty="0"/>
              <a:t>Klikken om de tekststijl van het model te bewerken</a:t>
            </a:r>
          </a:p>
          <a:p>
            <a:pPr lvl="1"/>
            <a:r>
              <a:rPr lang="nl-NL" dirty="0"/>
              <a:t>Tweede niveau</a:t>
            </a:r>
          </a:p>
          <a:p>
            <a:pPr lvl="2"/>
            <a:r>
              <a:rPr lang="nl-NL" dirty="0"/>
              <a:t>Derde niveau</a:t>
            </a:r>
          </a:p>
        </p:txBody>
      </p:sp>
      <p:sp>
        <p:nvSpPr>
          <p:cNvPr id="4" name="Tijdelijke aanduiding voor inhoud 3"/>
          <p:cNvSpPr>
            <a:spLocks noGrp="1"/>
          </p:cNvSpPr>
          <p:nvPr>
            <p:ph sz="half" idx="2"/>
          </p:nvPr>
        </p:nvSpPr>
        <p:spPr>
          <a:xfrm>
            <a:off x="4927500" y="1707356"/>
            <a:ext cx="3677400" cy="2970000"/>
          </a:xfrm>
        </p:spPr>
        <p:txBody>
          <a:bodyPr/>
          <a:lstStyle>
            <a:lvl1pPr>
              <a:defRPr sz="1350"/>
            </a:lvl1pPr>
            <a:lvl2pPr>
              <a:defRPr sz="1200"/>
            </a:lvl2pPr>
            <a:lvl3pPr>
              <a:defRPr sz="1050"/>
            </a:lvl3pPr>
          </a:lstStyle>
          <a:p>
            <a:pPr lvl="0"/>
            <a:r>
              <a:rPr lang="nl-NL" dirty="0"/>
              <a:t>Klikken om de tekststijl van het model te bewerken</a:t>
            </a:r>
          </a:p>
          <a:p>
            <a:pPr lvl="1"/>
            <a:r>
              <a:rPr lang="nl-NL" dirty="0"/>
              <a:t>Tweede niveau</a:t>
            </a:r>
          </a:p>
          <a:p>
            <a:pPr lvl="2"/>
            <a:r>
              <a:rPr lang="nl-NL" dirty="0"/>
              <a:t>Derde niveau</a:t>
            </a:r>
          </a:p>
        </p:txBody>
      </p:sp>
      <p:sp>
        <p:nvSpPr>
          <p:cNvPr id="2" name="Titel 1"/>
          <p:cNvSpPr>
            <a:spLocks noGrp="1"/>
          </p:cNvSpPr>
          <p:nvPr>
            <p:ph type="title"/>
          </p:nvPr>
        </p:nvSpPr>
        <p:spPr>
          <a:xfrm>
            <a:off x="540000" y="810000"/>
            <a:ext cx="3677400" cy="540000"/>
          </a:xfrm>
        </p:spPr>
        <p:txBody>
          <a:bodyPr/>
          <a:lstStyle>
            <a:lvl1pPr>
              <a:defRPr sz="1800"/>
            </a:lvl1pPr>
          </a:lstStyle>
          <a:p>
            <a:r>
              <a:rPr lang="nl-NL" dirty="0"/>
              <a:t>Klikken om de titelstijl van het model te bewerken</a:t>
            </a:r>
          </a:p>
        </p:txBody>
      </p:sp>
      <p:sp>
        <p:nvSpPr>
          <p:cNvPr id="14" name="Tijdelijke aanduiding voor datum 13"/>
          <p:cNvSpPr>
            <a:spLocks noGrp="1"/>
          </p:cNvSpPr>
          <p:nvPr>
            <p:ph type="dt" sz="half" idx="10"/>
          </p:nvPr>
        </p:nvSpPr>
        <p:spPr/>
        <p:txBody>
          <a:bodyPr/>
          <a:lstStyle/>
          <a:p>
            <a:r>
              <a:rPr lang="nl-NL"/>
              <a:t>15 mei 2019</a:t>
            </a:r>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566981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5 Twee objecten links">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540000" y="1707356"/>
            <a:ext cx="3677400" cy="2970000"/>
          </a:xfrm>
        </p:spPr>
        <p:txBody>
          <a:bodyPr/>
          <a:lstStyle>
            <a:lvl1pPr>
              <a:defRPr sz="1350"/>
            </a:lvl1pPr>
            <a:lvl2pPr>
              <a:defRPr sz="1200"/>
            </a:lvl2pPr>
            <a:lvl3pPr>
              <a:defRPr sz="1050"/>
            </a:lvl3pPr>
          </a:lstStyle>
          <a:p>
            <a:pPr lvl="0"/>
            <a:r>
              <a:rPr lang="nl-NL" dirty="0"/>
              <a:t>Klikken om de tekststijl van het model te bewerken</a:t>
            </a:r>
          </a:p>
          <a:p>
            <a:pPr lvl="1"/>
            <a:r>
              <a:rPr lang="nl-NL" dirty="0"/>
              <a:t>Tweede niveau</a:t>
            </a:r>
          </a:p>
          <a:p>
            <a:pPr lvl="2"/>
            <a:r>
              <a:rPr lang="nl-NL" dirty="0"/>
              <a:t>Derde niveau</a:t>
            </a:r>
          </a:p>
        </p:txBody>
      </p:sp>
      <p:sp>
        <p:nvSpPr>
          <p:cNvPr id="2" name="Titel 1"/>
          <p:cNvSpPr>
            <a:spLocks noGrp="1"/>
          </p:cNvSpPr>
          <p:nvPr>
            <p:ph type="title"/>
          </p:nvPr>
        </p:nvSpPr>
        <p:spPr>
          <a:xfrm>
            <a:off x="540000" y="810000"/>
            <a:ext cx="3677400" cy="540000"/>
          </a:xfrm>
        </p:spPr>
        <p:txBody>
          <a:bodyPr/>
          <a:lstStyle>
            <a:lvl1pPr>
              <a:defRPr sz="1650"/>
            </a:lvl1pPr>
          </a:lstStyle>
          <a:p>
            <a:r>
              <a:rPr lang="nl-NL" dirty="0"/>
              <a:t>Klikken om de titelstijl van het model te bewerken</a:t>
            </a:r>
          </a:p>
        </p:txBody>
      </p:sp>
      <p:sp>
        <p:nvSpPr>
          <p:cNvPr id="14" name="Tijdelijke aanduiding voor datum 13"/>
          <p:cNvSpPr>
            <a:spLocks noGrp="1"/>
          </p:cNvSpPr>
          <p:nvPr>
            <p:ph type="dt" sz="half" idx="10"/>
          </p:nvPr>
        </p:nvSpPr>
        <p:spPr/>
        <p:txBody>
          <a:bodyPr/>
          <a:lstStyle/>
          <a:p>
            <a:r>
              <a:rPr lang="nl-NL"/>
              <a:t>15 mei 2019</a:t>
            </a:r>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8310746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6 Twee objecten rechts">
    <p:spTree>
      <p:nvGrpSpPr>
        <p:cNvPr id="1" name=""/>
        <p:cNvGrpSpPr/>
        <p:nvPr/>
      </p:nvGrpSpPr>
      <p:grpSpPr>
        <a:xfrm>
          <a:off x="0" y="0"/>
          <a:ext cx="0" cy="0"/>
          <a:chOff x="0" y="0"/>
          <a:chExt cx="0" cy="0"/>
        </a:xfrm>
      </p:grpSpPr>
      <p:sp>
        <p:nvSpPr>
          <p:cNvPr id="4" name="Tijdelijke aanduiding voor inhoud 3"/>
          <p:cNvSpPr>
            <a:spLocks noGrp="1"/>
          </p:cNvSpPr>
          <p:nvPr>
            <p:ph sz="half" idx="2"/>
          </p:nvPr>
        </p:nvSpPr>
        <p:spPr>
          <a:xfrm>
            <a:off x="4927500" y="1707356"/>
            <a:ext cx="3677400" cy="2970000"/>
          </a:xfrm>
        </p:spPr>
        <p:txBody>
          <a:bodyPr/>
          <a:lstStyle>
            <a:lvl1pPr>
              <a:defRPr sz="1350"/>
            </a:lvl1pPr>
            <a:lvl2pPr>
              <a:defRPr sz="1200"/>
            </a:lvl2pPr>
            <a:lvl3pPr>
              <a:defRPr sz="1050"/>
            </a:lvl3pPr>
          </a:lstStyle>
          <a:p>
            <a:pPr lvl="0"/>
            <a:r>
              <a:rPr lang="nl-NL" dirty="0"/>
              <a:t>Klikken om de tekststijl van het model te bewerken</a:t>
            </a:r>
          </a:p>
          <a:p>
            <a:pPr lvl="1"/>
            <a:r>
              <a:rPr lang="nl-NL" dirty="0"/>
              <a:t>Tweede niveau</a:t>
            </a:r>
          </a:p>
          <a:p>
            <a:pPr lvl="2"/>
            <a:r>
              <a:rPr lang="nl-NL" dirty="0"/>
              <a:t>Derde niveau</a:t>
            </a:r>
          </a:p>
        </p:txBody>
      </p:sp>
      <p:sp>
        <p:nvSpPr>
          <p:cNvPr id="2" name="Titel 1"/>
          <p:cNvSpPr>
            <a:spLocks noGrp="1"/>
          </p:cNvSpPr>
          <p:nvPr>
            <p:ph type="title"/>
          </p:nvPr>
        </p:nvSpPr>
        <p:spPr>
          <a:xfrm>
            <a:off x="4927500" y="810000"/>
            <a:ext cx="3677400" cy="540000"/>
          </a:xfrm>
        </p:spPr>
        <p:txBody>
          <a:bodyPr/>
          <a:lstStyle>
            <a:lvl1pPr>
              <a:defRPr sz="1650"/>
            </a:lvl1pPr>
          </a:lstStyle>
          <a:p>
            <a:r>
              <a:rPr lang="nl-NL" dirty="0"/>
              <a:t>Klikken om de titelstijl van het model te bewerken</a:t>
            </a:r>
          </a:p>
        </p:txBody>
      </p:sp>
      <p:sp>
        <p:nvSpPr>
          <p:cNvPr id="14" name="Tijdelijke aanduiding voor datum 13"/>
          <p:cNvSpPr>
            <a:spLocks noGrp="1"/>
          </p:cNvSpPr>
          <p:nvPr>
            <p:ph type="dt" sz="half" idx="10"/>
          </p:nvPr>
        </p:nvSpPr>
        <p:spPr/>
        <p:txBody>
          <a:bodyPr/>
          <a:lstStyle/>
          <a:p>
            <a:r>
              <a:rPr lang="nl-NL"/>
              <a:t>15 mei 2019</a:t>
            </a:r>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9247788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7 Hoofdstuktitel">
    <p:bg>
      <p:bgPr>
        <a:solidFill>
          <a:schemeClr val="bg1">
            <a:lumMod val="75000"/>
          </a:schemeClr>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540000" y="810000"/>
            <a:ext cx="8064900" cy="2430000"/>
          </a:xfrm>
        </p:spPr>
        <p:txBody>
          <a:bodyPr anchor="t" anchorCtr="0">
            <a:noAutofit/>
          </a:bodyPr>
          <a:lstStyle>
            <a:lvl1pPr algn="l">
              <a:defRPr sz="4500" b="0">
                <a:solidFill>
                  <a:schemeClr val="bg1"/>
                </a:solidFill>
              </a:defRPr>
            </a:lvl1pPr>
          </a:lstStyle>
          <a:p>
            <a:r>
              <a:rPr lang="nl-NL" dirty="0"/>
              <a:t>Klikken om de titelstijl van het model te bewerken</a:t>
            </a:r>
          </a:p>
        </p:txBody>
      </p:sp>
      <p:sp>
        <p:nvSpPr>
          <p:cNvPr id="6" name="Tijdelijke aanduiding voor datum 5"/>
          <p:cNvSpPr>
            <a:spLocks noGrp="1"/>
          </p:cNvSpPr>
          <p:nvPr>
            <p:ph type="dt" sz="half" idx="10"/>
          </p:nvPr>
        </p:nvSpPr>
        <p:spPr/>
        <p:txBody>
          <a:bodyPr/>
          <a:lstStyle>
            <a:lvl1pPr>
              <a:defRPr>
                <a:solidFill>
                  <a:schemeClr val="bg1"/>
                </a:solidFill>
              </a:defRPr>
            </a:lvl1pPr>
          </a:lstStyle>
          <a:p>
            <a:r>
              <a:rPr lang="nl-NL"/>
              <a:t>15 mei 2019</a:t>
            </a:r>
            <a:endParaRPr lang="nl-NL" dirty="0"/>
          </a:p>
        </p:txBody>
      </p:sp>
      <p:sp>
        <p:nvSpPr>
          <p:cNvPr id="7" name="Tijdelijke aanduiding voor voettekst 6"/>
          <p:cNvSpPr>
            <a:spLocks noGrp="1"/>
          </p:cNvSpPr>
          <p:nvPr>
            <p:ph type="ftr" sz="quarter" idx="11"/>
          </p:nvPr>
        </p:nvSpPr>
        <p:spPr/>
        <p:txBody>
          <a:bodyPr/>
          <a:lstStyle>
            <a:lvl1pPr>
              <a:defRPr>
                <a:solidFill>
                  <a:schemeClr val="bg1"/>
                </a:solidFill>
              </a:defRPr>
            </a:lvl1pPr>
          </a:lstStyle>
          <a:p>
            <a:endParaRPr lang="nl-NL" dirty="0"/>
          </a:p>
        </p:txBody>
      </p:sp>
      <p:sp>
        <p:nvSpPr>
          <p:cNvPr id="8" name="Tijdelijke aanduiding voor dianummer 7"/>
          <p:cNvSpPr>
            <a:spLocks noGrp="1"/>
          </p:cNvSpPr>
          <p:nvPr>
            <p:ph type="sldNum" sz="quarter" idx="12"/>
          </p:nvPr>
        </p:nvSpPr>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916277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ianummer 4"/>
          <p:cNvSpPr>
            <a:spLocks noGrp="1"/>
          </p:cNvSpPr>
          <p:nvPr>
            <p:ph type="sldNum" sz="quarter" idx="11"/>
          </p:nvPr>
        </p:nvSpPr>
        <p:spPr/>
        <p:txBody>
          <a:bodyPr/>
          <a:lstStyle>
            <a:lvl1pPr>
              <a:defRPr/>
            </a:lvl1pPr>
          </a:lstStyle>
          <a:p>
            <a:fld id="{2ACDB467-7873-4513-AFB0-64C93AB0D52A}" type="slidenum">
              <a:rPr lang="nl-NL"/>
              <a:pPr/>
              <a:t>‹nr.›</a:t>
            </a:fld>
            <a:endParaRPr lang="nl-NL"/>
          </a:p>
        </p:txBody>
      </p:sp>
      <p:sp>
        <p:nvSpPr>
          <p:cNvPr id="12" name="Rectangle 6"/>
          <p:cNvSpPr>
            <a:spLocks noGrp="1" noChangeArrowheads="1"/>
          </p:cNvSpPr>
          <p:nvPr>
            <p:ph type="ftr" sz="quarter" idx="3"/>
          </p:nvPr>
        </p:nvSpPr>
        <p:spPr bwMode="auto">
          <a:xfrm>
            <a:off x="4355977" y="4894008"/>
            <a:ext cx="3097337" cy="15424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endParaRPr lang="nl-NL"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08 Start dia">
    <p:bg>
      <p:bgPr>
        <a:solidFill>
          <a:schemeClr val="tx1">
            <a:lumMod val="75000"/>
          </a:schemeClr>
        </a:solidFill>
        <a:effectLst/>
      </p:bgPr>
    </p:bg>
    <p:spTree>
      <p:nvGrpSpPr>
        <p:cNvPr id="1" name=""/>
        <p:cNvGrpSpPr/>
        <p:nvPr/>
      </p:nvGrpSpPr>
      <p:grpSpPr>
        <a:xfrm>
          <a:off x="0" y="0"/>
          <a:ext cx="0" cy="0"/>
          <a:chOff x="0" y="0"/>
          <a:chExt cx="0" cy="0"/>
        </a:xfrm>
      </p:grpSpPr>
      <p:sp>
        <p:nvSpPr>
          <p:cNvPr id="9" name="Rechthoek 8"/>
          <p:cNvSpPr/>
          <p:nvPr userDrawn="1"/>
        </p:nvSpPr>
        <p:spPr>
          <a:xfrm>
            <a:off x="4572000" y="0"/>
            <a:ext cx="4572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p:nvPr>
        </p:nvSpPr>
        <p:spPr>
          <a:xfrm>
            <a:off x="4927500" y="1350000"/>
            <a:ext cx="3609900" cy="2430000"/>
          </a:xfrm>
        </p:spPr>
        <p:txBody>
          <a:bodyPr tIns="0" bIns="0" anchor="t" anchorCtr="0">
            <a:noAutofit/>
          </a:bodyPr>
          <a:lstStyle>
            <a:lvl1pPr algn="l">
              <a:defRPr sz="2700">
                <a:solidFill>
                  <a:srgbClr val="D52B1E"/>
                </a:solidFill>
              </a:defRPr>
            </a:lvl1pPr>
          </a:lstStyle>
          <a:p>
            <a:r>
              <a:rPr lang="nl-NL" dirty="0"/>
              <a:t>Klikken om de titelstijl van het model te bewerken</a:t>
            </a:r>
          </a:p>
        </p:txBody>
      </p:sp>
      <p:sp>
        <p:nvSpPr>
          <p:cNvPr id="3" name="Ondertitel 2"/>
          <p:cNvSpPr>
            <a:spLocks noGrp="1"/>
          </p:cNvSpPr>
          <p:nvPr>
            <p:ph type="subTitle" idx="1"/>
          </p:nvPr>
        </p:nvSpPr>
        <p:spPr>
          <a:xfrm>
            <a:off x="4927500" y="4050000"/>
            <a:ext cx="3609900" cy="810000"/>
          </a:xfrm>
        </p:spPr>
        <p:txBody>
          <a:bodyPr lIns="0" tIns="0" rIns="0" bIns="0">
            <a:noAutofit/>
          </a:bodyPr>
          <a:lstStyle>
            <a:lvl1pPr marL="0" indent="0" algn="l">
              <a:buNone/>
              <a:defRPr sz="1500">
                <a:solidFill>
                  <a:srgbClr val="00B05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p>
        </p:txBody>
      </p:sp>
      <p:pic>
        <p:nvPicPr>
          <p:cNvPr id="6" name="Afbeelding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1000"/>
            <a:ext cx="9144000" cy="1261872"/>
          </a:xfrm>
          <a:prstGeom prst="rect">
            <a:avLst/>
          </a:prstGeom>
        </p:spPr>
      </p:pic>
      <p:sp>
        <p:nvSpPr>
          <p:cNvPr id="7" name="Tijdelijke aanduiding voor datum 3"/>
          <p:cNvSpPr>
            <a:spLocks noGrp="1"/>
          </p:cNvSpPr>
          <p:nvPr>
            <p:ph type="dt" sz="half" idx="2"/>
          </p:nvPr>
        </p:nvSpPr>
        <p:spPr>
          <a:xfrm>
            <a:off x="4927500" y="4860000"/>
            <a:ext cx="2430000" cy="270000"/>
          </a:xfrm>
          <a:prstGeom prst="rect">
            <a:avLst/>
          </a:prstGeom>
        </p:spPr>
        <p:txBody>
          <a:bodyPr vert="horz" lIns="0" tIns="0" rIns="0" bIns="0" rtlCol="0" anchor="ctr" anchorCtr="0"/>
          <a:lstStyle>
            <a:lvl1pPr algn="l">
              <a:defRPr sz="788">
                <a:solidFill>
                  <a:schemeClr val="bg1"/>
                </a:solidFill>
              </a:defRPr>
            </a:lvl1pPr>
          </a:lstStyle>
          <a:p>
            <a:r>
              <a:rPr lang="nl-NL"/>
              <a:t>15 mei 2019</a:t>
            </a:r>
            <a:endParaRPr lang="nl-NL" dirty="0"/>
          </a:p>
        </p:txBody>
      </p:sp>
    </p:spTree>
    <p:extLst>
      <p:ext uri="{BB962C8B-B14F-4D97-AF65-F5344CB8AC3E}">
        <p14:creationId xmlns:p14="http://schemas.microsoft.com/office/powerpoint/2010/main" val="28096060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09 Einddia">
    <p:bg>
      <p:bgPr>
        <a:solidFill>
          <a:schemeClr val="tx1">
            <a:lumMod val="75000"/>
          </a:schemeClr>
        </a:solidFill>
        <a:effectLst/>
      </p:bgPr>
    </p:bg>
    <p:spTree>
      <p:nvGrpSpPr>
        <p:cNvPr id="1" name=""/>
        <p:cNvGrpSpPr/>
        <p:nvPr/>
      </p:nvGrpSpPr>
      <p:grpSpPr>
        <a:xfrm>
          <a:off x="0" y="0"/>
          <a:ext cx="0" cy="0"/>
          <a:chOff x="0" y="0"/>
          <a:chExt cx="0" cy="0"/>
        </a:xfrm>
      </p:grpSpPr>
      <p:sp>
        <p:nvSpPr>
          <p:cNvPr id="9" name="Rechthoek 8"/>
          <p:cNvSpPr/>
          <p:nvPr userDrawn="1"/>
        </p:nvSpPr>
        <p:spPr>
          <a:xfrm>
            <a:off x="0" y="0"/>
            <a:ext cx="4572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p:nvPr>
        </p:nvSpPr>
        <p:spPr>
          <a:xfrm>
            <a:off x="540000" y="1350000"/>
            <a:ext cx="3609900" cy="2430000"/>
          </a:xfrm>
        </p:spPr>
        <p:txBody>
          <a:bodyPr tIns="0" bIns="0" anchor="t" anchorCtr="0">
            <a:noAutofit/>
          </a:bodyPr>
          <a:lstStyle>
            <a:lvl1pPr algn="l">
              <a:defRPr sz="2700">
                <a:solidFill>
                  <a:srgbClr val="D52B1E"/>
                </a:solidFill>
              </a:defRPr>
            </a:lvl1pPr>
          </a:lstStyle>
          <a:p>
            <a:r>
              <a:rPr lang="nl-NL" dirty="0"/>
              <a:t>Klikken om de titelstijl van het model te bewerken</a:t>
            </a:r>
          </a:p>
        </p:txBody>
      </p:sp>
      <p:sp>
        <p:nvSpPr>
          <p:cNvPr id="3" name="Ondertitel 2"/>
          <p:cNvSpPr>
            <a:spLocks noGrp="1"/>
          </p:cNvSpPr>
          <p:nvPr>
            <p:ph type="subTitle" idx="1"/>
          </p:nvPr>
        </p:nvSpPr>
        <p:spPr>
          <a:xfrm>
            <a:off x="540000" y="4050000"/>
            <a:ext cx="3609900" cy="810000"/>
          </a:xfrm>
        </p:spPr>
        <p:txBody>
          <a:bodyPr lIns="0" tIns="0" rIns="0" bIns="0">
            <a:noAutofit/>
          </a:bodyPr>
          <a:lstStyle>
            <a:lvl1pPr marL="0" indent="0" algn="l">
              <a:buNone/>
              <a:defRPr sz="1500">
                <a:solidFill>
                  <a:srgbClr val="00B05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p>
        </p:txBody>
      </p:sp>
      <p:pic>
        <p:nvPicPr>
          <p:cNvPr id="6" name="Afbeelding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1000"/>
            <a:ext cx="9144000" cy="1261872"/>
          </a:xfrm>
          <a:prstGeom prst="rect">
            <a:avLst/>
          </a:prstGeom>
        </p:spPr>
      </p:pic>
      <p:sp>
        <p:nvSpPr>
          <p:cNvPr id="8" name="Tijdelijke aanduiding voor voettekst 6"/>
          <p:cNvSpPr>
            <a:spLocks noGrp="1"/>
          </p:cNvSpPr>
          <p:nvPr>
            <p:ph type="ftr" sz="quarter" idx="11"/>
          </p:nvPr>
        </p:nvSpPr>
        <p:spPr>
          <a:xfrm>
            <a:off x="540000" y="4860000"/>
            <a:ext cx="3240000" cy="270000"/>
          </a:xfrm>
        </p:spPr>
        <p:txBody>
          <a:bodyPr/>
          <a:lstStyle>
            <a:lvl1pPr>
              <a:defRPr>
                <a:solidFill>
                  <a:schemeClr val="bg1"/>
                </a:solidFill>
              </a:defRPr>
            </a:lvl1pPr>
          </a:lstStyle>
          <a:p>
            <a:endParaRPr lang="nl-NL" dirty="0"/>
          </a:p>
        </p:txBody>
      </p:sp>
    </p:spTree>
    <p:extLst>
      <p:ext uri="{BB962C8B-B14F-4D97-AF65-F5344CB8AC3E}">
        <p14:creationId xmlns:p14="http://schemas.microsoft.com/office/powerpoint/2010/main" val="359275938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1 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1" spcCol="468000"/>
          <a:lstStyle>
            <a:lvl1pPr>
              <a:defRPr baseline="0"/>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Klikken om de titelstijl van het model te bewerken</a:t>
            </a:r>
          </a:p>
        </p:txBody>
      </p:sp>
      <p:sp>
        <p:nvSpPr>
          <p:cNvPr id="13" name="Tijdelijke aanduiding voor datum 12"/>
          <p:cNvSpPr>
            <a:spLocks noGrp="1"/>
          </p:cNvSpPr>
          <p:nvPr>
            <p:ph type="dt" sz="half" idx="10"/>
          </p:nvPr>
        </p:nvSpPr>
        <p:spPr/>
        <p:txBody>
          <a:bodyPr/>
          <a:lstStyle/>
          <a:p>
            <a:r>
              <a:rPr lang="nl-NL"/>
              <a:t>15 mei 2019</a:t>
            </a:r>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1276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dirty="0"/>
              <a:t>Klik om de stijl te bewerken</a:t>
            </a:r>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5" name="Tijdelijke aanduiding voor dianummer 4"/>
          <p:cNvSpPr>
            <a:spLocks noGrp="1"/>
          </p:cNvSpPr>
          <p:nvPr>
            <p:ph type="sldNum" sz="quarter" idx="11"/>
          </p:nvPr>
        </p:nvSpPr>
        <p:spPr/>
        <p:txBody>
          <a:bodyPr/>
          <a:lstStyle>
            <a:lvl1pPr>
              <a:defRPr/>
            </a:lvl1pPr>
          </a:lstStyle>
          <a:p>
            <a:fld id="{DBD84257-ED32-48C1-8368-C36FAEBD5AE4}" type="slidenum">
              <a:rPr lang="nl-NL"/>
              <a:pPr/>
              <a:t>‹nr.›</a:t>
            </a:fld>
            <a:endParaRPr lang="nl-NL"/>
          </a:p>
        </p:txBody>
      </p:sp>
      <p:sp>
        <p:nvSpPr>
          <p:cNvPr id="7" name="Footer Placeholder 6"/>
          <p:cNvSpPr>
            <a:spLocks noGrp="1" noChangeArrowheads="1"/>
          </p:cNvSpPr>
          <p:nvPr>
            <p:ph type="ftr" sz="quarter" idx="3"/>
          </p:nvPr>
        </p:nvSpPr>
        <p:spPr bwMode="auto">
          <a:xfrm>
            <a:off x="4355977" y="4894008"/>
            <a:ext cx="3097337" cy="15424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sz="half" idx="1"/>
          </p:nvPr>
        </p:nvSpPr>
        <p:spPr>
          <a:xfrm>
            <a:off x="466726" y="1551385"/>
            <a:ext cx="4124325" cy="3103959"/>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743451" y="1551385"/>
            <a:ext cx="4124325" cy="3103959"/>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11"/>
          </p:nvPr>
        </p:nvSpPr>
        <p:spPr/>
        <p:txBody>
          <a:bodyPr/>
          <a:lstStyle>
            <a:lvl1pPr>
              <a:defRPr/>
            </a:lvl1pPr>
          </a:lstStyle>
          <a:p>
            <a:fld id="{EAEFCD2F-3854-4509-94B1-251D221B176A}" type="slidenum">
              <a:rPr lang="nl-NL"/>
              <a:pPr/>
              <a:t>‹nr.›</a:t>
            </a:fld>
            <a:endParaRPr lang="nl-NL"/>
          </a:p>
        </p:txBody>
      </p:sp>
      <p:sp>
        <p:nvSpPr>
          <p:cNvPr id="8" name="Rectangle 6"/>
          <p:cNvSpPr>
            <a:spLocks noGrp="1" noChangeArrowheads="1"/>
          </p:cNvSpPr>
          <p:nvPr>
            <p:ph type="ftr" sz="quarter" idx="3"/>
          </p:nvPr>
        </p:nvSpPr>
        <p:spPr bwMode="auto">
          <a:xfrm>
            <a:off x="4355977" y="4894008"/>
            <a:ext cx="3097337" cy="15424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545636"/>
            <a:ext cx="4040188" cy="47982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p:nvPr>
        </p:nvSpPr>
        <p:spPr>
          <a:xfrm>
            <a:off x="457200" y="2139702"/>
            <a:ext cx="4040188" cy="245492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4645026" y="1545636"/>
            <a:ext cx="4041775" cy="47982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6" name="Tijdelijke aanduiding voor inhoud 5"/>
          <p:cNvSpPr>
            <a:spLocks noGrp="1"/>
          </p:cNvSpPr>
          <p:nvPr>
            <p:ph sz="quarter" idx="4"/>
          </p:nvPr>
        </p:nvSpPr>
        <p:spPr>
          <a:xfrm>
            <a:off x="4645026" y="2139702"/>
            <a:ext cx="4041775" cy="245492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dianummer 7"/>
          <p:cNvSpPr>
            <a:spLocks noGrp="1"/>
          </p:cNvSpPr>
          <p:nvPr>
            <p:ph type="sldNum" sz="quarter" idx="11"/>
          </p:nvPr>
        </p:nvSpPr>
        <p:spPr/>
        <p:txBody>
          <a:bodyPr/>
          <a:lstStyle>
            <a:lvl1pPr>
              <a:defRPr/>
            </a:lvl1pPr>
          </a:lstStyle>
          <a:p>
            <a:fld id="{1E8DFE5E-4DF5-4E22-BF27-B57155238CA5}" type="slidenum">
              <a:rPr lang="nl-NL"/>
              <a:pPr/>
              <a:t>‹nr.›</a:t>
            </a:fld>
            <a:endParaRPr lang="nl-NL"/>
          </a:p>
        </p:txBody>
      </p:sp>
      <p:sp>
        <p:nvSpPr>
          <p:cNvPr id="10" name="Rectangle 6"/>
          <p:cNvSpPr>
            <a:spLocks noGrp="1" noChangeArrowheads="1"/>
          </p:cNvSpPr>
          <p:nvPr>
            <p:ph type="ftr" sz="quarter" idx="13"/>
          </p:nvPr>
        </p:nvSpPr>
        <p:spPr bwMode="auto">
          <a:xfrm>
            <a:off x="4355977" y="4894008"/>
            <a:ext cx="3097337" cy="15424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endParaRPr lang="nl-NL" dirty="0"/>
          </a:p>
        </p:txBody>
      </p:sp>
      <p:sp>
        <p:nvSpPr>
          <p:cNvPr id="12" name="Titel 1"/>
          <p:cNvSpPr>
            <a:spLocks noGrp="1"/>
          </p:cNvSpPr>
          <p:nvPr>
            <p:ph type="title"/>
          </p:nvPr>
        </p:nvSpPr>
        <p:spPr>
          <a:xfrm>
            <a:off x="466726" y="1005576"/>
            <a:ext cx="8281739" cy="369094"/>
          </a:xfrm>
        </p:spPr>
        <p:txBody>
          <a:bodyPr/>
          <a:lstStyle/>
          <a:p>
            <a:r>
              <a:rPr lang="nl-NL" dirty="0"/>
              <a:t>Klik om de stijl te bewerken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ijdelijke aanduiding voor dianummer 3"/>
          <p:cNvSpPr>
            <a:spLocks noGrp="1"/>
          </p:cNvSpPr>
          <p:nvPr>
            <p:ph type="sldNum" sz="quarter" idx="11"/>
          </p:nvPr>
        </p:nvSpPr>
        <p:spPr/>
        <p:txBody>
          <a:bodyPr/>
          <a:lstStyle>
            <a:lvl1pPr>
              <a:defRPr/>
            </a:lvl1pPr>
          </a:lstStyle>
          <a:p>
            <a:fld id="{632C4F18-1084-43BB-8F0C-8DDEC76DCA47}" type="slidenum">
              <a:rPr lang="nl-NL"/>
              <a:pPr/>
              <a:t>‹nr.›</a:t>
            </a:fld>
            <a:endParaRPr lang="nl-NL"/>
          </a:p>
        </p:txBody>
      </p:sp>
      <p:sp>
        <p:nvSpPr>
          <p:cNvPr id="6" name="Rectangle 6"/>
          <p:cNvSpPr>
            <a:spLocks noGrp="1" noChangeArrowheads="1"/>
          </p:cNvSpPr>
          <p:nvPr>
            <p:ph type="ftr" sz="quarter" idx="3"/>
          </p:nvPr>
        </p:nvSpPr>
        <p:spPr bwMode="auto">
          <a:xfrm>
            <a:off x="4355977" y="4894008"/>
            <a:ext cx="3097337" cy="15424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1"/>
          </p:nvPr>
        </p:nvSpPr>
        <p:spPr/>
        <p:txBody>
          <a:bodyPr/>
          <a:lstStyle>
            <a:lvl1pPr>
              <a:defRPr/>
            </a:lvl1pPr>
          </a:lstStyle>
          <a:p>
            <a:fld id="{53FF4269-9A2A-402C-95A8-1E64AE3A37F9}" type="slidenum">
              <a:rPr lang="nl-NL"/>
              <a:pPr/>
              <a:t>‹nr.›</a:t>
            </a:fld>
            <a:endParaRPr lang="nl-NL"/>
          </a:p>
        </p:txBody>
      </p:sp>
      <p:sp>
        <p:nvSpPr>
          <p:cNvPr id="5" name="Rectangle 6"/>
          <p:cNvSpPr>
            <a:spLocks noGrp="1" noChangeArrowheads="1"/>
          </p:cNvSpPr>
          <p:nvPr>
            <p:ph type="ftr" sz="quarter" idx="3"/>
          </p:nvPr>
        </p:nvSpPr>
        <p:spPr bwMode="auto">
          <a:xfrm>
            <a:off x="4355977" y="4894008"/>
            <a:ext cx="3097337" cy="15424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6"/>
          <p:cNvSpPr>
            <a:spLocks noGrp="1" noChangeArrowheads="1"/>
          </p:cNvSpPr>
          <p:nvPr>
            <p:ph type="ftr" sz="quarter" idx="3"/>
          </p:nvPr>
        </p:nvSpPr>
        <p:spPr bwMode="auto">
          <a:xfrm>
            <a:off x="4355977" y="4894008"/>
            <a:ext cx="3097337" cy="15424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endParaRPr lang="nl-NL" dirty="0"/>
          </a:p>
        </p:txBody>
      </p:sp>
      <p:sp>
        <p:nvSpPr>
          <p:cNvPr id="2" name="Titel 1"/>
          <p:cNvSpPr>
            <a:spLocks noGrp="1"/>
          </p:cNvSpPr>
          <p:nvPr>
            <p:ph type="title"/>
          </p:nvPr>
        </p:nvSpPr>
        <p:spPr>
          <a:xfrm>
            <a:off x="468314" y="1006079"/>
            <a:ext cx="3008313" cy="539353"/>
          </a:xfrm>
        </p:spPr>
        <p:txBody>
          <a:bodyPr anchor="t" anchorCtr="0"/>
          <a:lstStyle>
            <a:lvl1pPr algn="l">
              <a:defRPr sz="2000" b="1"/>
            </a:lvl1pPr>
          </a:lstStyle>
          <a:p>
            <a:r>
              <a:rPr lang="nl-NL" dirty="0"/>
              <a:t>Klik om de stijl te bewerken</a:t>
            </a:r>
          </a:p>
        </p:txBody>
      </p:sp>
      <p:sp>
        <p:nvSpPr>
          <p:cNvPr id="3" name="Tijdelijke aanduiding voor inhoud 2"/>
          <p:cNvSpPr>
            <a:spLocks noGrp="1"/>
          </p:cNvSpPr>
          <p:nvPr>
            <p:ph idx="1"/>
          </p:nvPr>
        </p:nvSpPr>
        <p:spPr>
          <a:xfrm>
            <a:off x="3575050" y="1006079"/>
            <a:ext cx="5111750" cy="3588544"/>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457201" y="1653649"/>
            <a:ext cx="3008313" cy="29409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9BE2487A-4EC9-4160-846D-E5DD7CFD4F63}"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dirty="0"/>
              <a:t>Klik om de stijl te bewerken</a:t>
            </a:r>
          </a:p>
        </p:txBody>
      </p:sp>
      <p:sp>
        <p:nvSpPr>
          <p:cNvPr id="3" name="Tijdelijke aanduiding voor afbeelding 2"/>
          <p:cNvSpPr>
            <a:spLocks noGrp="1"/>
          </p:cNvSpPr>
          <p:nvPr>
            <p:ph type="pic" idx="1"/>
          </p:nvPr>
        </p:nvSpPr>
        <p:spPr>
          <a:xfrm>
            <a:off x="1792288" y="1006078"/>
            <a:ext cx="5486400" cy="2539603"/>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2FCDE4C3-FD53-4754-8387-ED0250ADD0EA}" type="slidenum">
              <a:rPr lang="nl-NL"/>
              <a:pPr/>
              <a:t>‹nr.›</a:t>
            </a:fld>
            <a:endParaRPr lang="nl-NL"/>
          </a:p>
        </p:txBody>
      </p:sp>
      <p:sp>
        <p:nvSpPr>
          <p:cNvPr id="8" name="Rectangle 6"/>
          <p:cNvSpPr>
            <a:spLocks noGrp="1" noChangeArrowheads="1"/>
          </p:cNvSpPr>
          <p:nvPr>
            <p:ph type="ftr" sz="quarter" idx="3"/>
          </p:nvPr>
        </p:nvSpPr>
        <p:spPr bwMode="auto">
          <a:xfrm>
            <a:off x="4355977" y="4894008"/>
            <a:ext cx="3097337" cy="15424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758429"/>
          </a:xfrm>
          <a:prstGeom prst="rect">
            <a:avLst/>
          </a:prstGeom>
          <a:solidFill>
            <a:srgbClr val="007BC7"/>
          </a:solidFill>
          <a:ln w="9525">
            <a:noFill/>
            <a:miter lim="800000"/>
            <a:headEnd/>
            <a:tailEnd/>
          </a:ln>
          <a:effectLst/>
        </p:spPr>
        <p:txBody>
          <a:bodyPr wrap="none" anchor="ctr"/>
          <a:lstStyle/>
          <a:p>
            <a:endParaRPr lang="nl-NL"/>
          </a:p>
        </p:txBody>
      </p:sp>
      <p:sp>
        <p:nvSpPr>
          <p:cNvPr id="9219" name="Rectangle 3"/>
          <p:cNvSpPr>
            <a:spLocks noChangeArrowheads="1"/>
          </p:cNvSpPr>
          <p:nvPr/>
        </p:nvSpPr>
        <p:spPr bwMode="auto">
          <a:xfrm>
            <a:off x="0" y="4762500"/>
            <a:ext cx="9144000" cy="381000"/>
          </a:xfrm>
          <a:prstGeom prst="rect">
            <a:avLst/>
          </a:prstGeom>
          <a:solidFill>
            <a:srgbClr val="007BC7"/>
          </a:solidFill>
          <a:ln w="9525">
            <a:noFill/>
            <a:miter lim="800000"/>
            <a:headEnd/>
            <a:tailEnd/>
          </a:ln>
          <a:effectLst/>
        </p:spPr>
        <p:txBody>
          <a:bodyPr wrap="none" anchor="ctr"/>
          <a:lstStyle/>
          <a:p>
            <a:endParaRPr lang="nl-NL"/>
          </a:p>
        </p:txBody>
      </p:sp>
      <p:sp>
        <p:nvSpPr>
          <p:cNvPr id="9220" name="Rectangle 4"/>
          <p:cNvSpPr>
            <a:spLocks noGrp="1" noChangeArrowheads="1"/>
          </p:cNvSpPr>
          <p:nvPr>
            <p:ph type="title"/>
          </p:nvPr>
        </p:nvSpPr>
        <p:spPr bwMode="auto">
          <a:xfrm>
            <a:off x="466725" y="1005576"/>
            <a:ext cx="8401050" cy="369094"/>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nl-NL" dirty="0"/>
              <a:t>Klik om het opmaakprofiel van de modeltitel te bewerken</a:t>
            </a:r>
          </a:p>
        </p:txBody>
      </p:sp>
      <p:sp>
        <p:nvSpPr>
          <p:cNvPr id="9221" name="Rectangle 5"/>
          <p:cNvSpPr>
            <a:spLocks noGrp="1" noChangeArrowheads="1"/>
          </p:cNvSpPr>
          <p:nvPr>
            <p:ph type="body" idx="1"/>
          </p:nvPr>
        </p:nvSpPr>
        <p:spPr bwMode="auto">
          <a:xfrm>
            <a:off x="466725" y="1551385"/>
            <a:ext cx="8401050" cy="310395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dirty="0"/>
              <a:t>Klik om de opmaakprofielen van de modeltekst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223" name="Rectangle 7"/>
          <p:cNvSpPr>
            <a:spLocks noGrp="1" noChangeArrowheads="1"/>
          </p:cNvSpPr>
          <p:nvPr>
            <p:ph type="sldNum" sz="quarter" idx="4"/>
          </p:nvPr>
        </p:nvSpPr>
        <p:spPr bwMode="auto">
          <a:xfrm>
            <a:off x="466725" y="4958953"/>
            <a:ext cx="1905000" cy="892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solidFill>
                  <a:srgbClr val="FFFFFF"/>
                </a:solidFill>
                <a:latin typeface="+mn-lt"/>
                <a:cs typeface="Arial" charset="0"/>
              </a:defRPr>
            </a:lvl1pPr>
          </a:lstStyle>
          <a:p>
            <a:fld id="{A7767DB5-9DBB-4547-9226-1DA966EC9086}" type="slidenum">
              <a:rPr lang="nl-NL"/>
              <a:pPr/>
              <a:t>‹nr.›</a:t>
            </a:fld>
            <a:endParaRPr lang="nl-NL"/>
          </a:p>
        </p:txBody>
      </p:sp>
      <p:sp>
        <p:nvSpPr>
          <p:cNvPr id="11" name="shpTitel"/>
          <p:cNvSpPr>
            <a:spLocks noGrp="1" noChangeArrowheads="1"/>
          </p:cNvSpPr>
          <p:nvPr>
            <p:ph type="dt" sz="half" idx="2"/>
          </p:nvPr>
        </p:nvSpPr>
        <p:spPr bwMode="auto">
          <a:xfrm>
            <a:off x="7264401" y="4876007"/>
            <a:ext cx="1508125" cy="172244"/>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defTabSz="608013" eaLnBrk="0" hangingPunct="0">
              <a:defRPr sz="1000">
                <a:solidFill>
                  <a:srgbClr val="FFFFFF"/>
                </a:solidFill>
                <a:latin typeface="+mn-lt"/>
                <a:cs typeface="Arial" charset="0"/>
              </a:defRPr>
            </a:lvl1pPr>
          </a:lstStyle>
          <a:p>
            <a:r>
              <a:rPr lang="nl-NL" dirty="0"/>
              <a:t>26 september 2019</a:t>
            </a:r>
          </a:p>
        </p:txBody>
      </p:sp>
      <p:pic>
        <p:nvPicPr>
          <p:cNvPr id="9225" name="Picture 9" descr="Z:\KA\Carma\DocSys\Customers\VenW Rijksbreed\Models\Presentaties\background_pictures\logo wit\RO_VW_diap.png"/>
          <p:cNvPicPr>
            <a:picLocks noChangeAspect="1" noChangeArrowheads="1"/>
          </p:cNvPicPr>
          <p:nvPr/>
        </p:nvPicPr>
        <p:blipFill>
          <a:blip r:embed="rId14" cstate="print"/>
          <a:srcRect l="46451" t="15443" r="46289" b="20656"/>
          <a:stretch>
            <a:fillRect/>
          </a:stretch>
        </p:blipFill>
        <p:spPr bwMode="auto">
          <a:xfrm>
            <a:off x="4376738" y="0"/>
            <a:ext cx="393700" cy="569119"/>
          </a:xfrm>
          <a:prstGeom prst="rect">
            <a:avLst/>
          </a:prstGeom>
          <a:noFill/>
          <a:ln w="9525">
            <a:noFill/>
            <a:miter lim="800000"/>
            <a:headEnd/>
            <a:tailEnd/>
          </a:ln>
        </p:spPr>
      </p:pic>
      <p:sp>
        <p:nvSpPr>
          <p:cNvPr id="10" name="Rectangle 6"/>
          <p:cNvSpPr>
            <a:spLocks noGrp="1" noChangeArrowheads="1"/>
          </p:cNvSpPr>
          <p:nvPr>
            <p:ph type="ftr" sz="quarter" idx="3"/>
          </p:nvPr>
        </p:nvSpPr>
        <p:spPr bwMode="auto">
          <a:xfrm>
            <a:off x="4355977" y="4894008"/>
            <a:ext cx="2736304" cy="15424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endParaRPr lang="nl-NL"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sldNum="0" hdr="0" ftr="0"/>
  <p:txStyles>
    <p:titleStyle>
      <a:lvl1pPr algn="l" rtl="0" eaLnBrk="1" fontAlgn="base" hangingPunct="1">
        <a:spcBef>
          <a:spcPct val="0"/>
        </a:spcBef>
        <a:spcAft>
          <a:spcPct val="0"/>
        </a:spcAft>
        <a:defRPr sz="2600">
          <a:solidFill>
            <a:srgbClr val="CC003D"/>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40000" y="810000"/>
            <a:ext cx="8064900" cy="405000"/>
          </a:xfrm>
          <a:prstGeom prst="rect">
            <a:avLst/>
          </a:prstGeom>
        </p:spPr>
        <p:txBody>
          <a:bodyPr vert="horz" lIns="0" tIns="0" rIns="0" bIns="0" rtlCol="0" anchor="t" anchorCtr="0">
            <a:noAutofit/>
          </a:bodyPr>
          <a:lstStyle/>
          <a:p>
            <a:r>
              <a:rPr lang="nl-NL" dirty="0"/>
              <a:t>Klik om de stijl te bewerken</a:t>
            </a:r>
          </a:p>
        </p:txBody>
      </p:sp>
      <p:sp>
        <p:nvSpPr>
          <p:cNvPr id="3" name="Tijdelijke aanduiding voor tekst 2"/>
          <p:cNvSpPr>
            <a:spLocks noGrp="1"/>
          </p:cNvSpPr>
          <p:nvPr>
            <p:ph type="body" idx="1"/>
          </p:nvPr>
        </p:nvSpPr>
        <p:spPr>
          <a:xfrm>
            <a:off x="540000" y="1350000"/>
            <a:ext cx="8064900" cy="3240000"/>
          </a:xfrm>
          <a:prstGeom prst="rect">
            <a:avLst/>
          </a:prstGeom>
        </p:spPr>
        <p:txBody>
          <a:bodyPr vert="horz" lIns="0" tIns="0" rIns="0" bIns="0" rtlCol="0">
            <a:no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12" name="Afbeelding 11"/>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2382" y="0"/>
            <a:ext cx="9148763" cy="800100"/>
          </a:xfrm>
          <a:prstGeom prst="rect">
            <a:avLst/>
          </a:prstGeom>
        </p:spPr>
      </p:pic>
      <p:sp>
        <p:nvSpPr>
          <p:cNvPr id="11" name="Tijdelijke aanduiding voor datum 3"/>
          <p:cNvSpPr>
            <a:spLocks noGrp="1"/>
          </p:cNvSpPr>
          <p:nvPr>
            <p:ph type="dt" sz="half" idx="2"/>
          </p:nvPr>
        </p:nvSpPr>
        <p:spPr>
          <a:xfrm>
            <a:off x="4927500" y="4860000"/>
            <a:ext cx="2430000" cy="270000"/>
          </a:xfrm>
          <a:prstGeom prst="rect">
            <a:avLst/>
          </a:prstGeom>
        </p:spPr>
        <p:txBody>
          <a:bodyPr vert="horz" lIns="0" tIns="0" rIns="0" bIns="0" rtlCol="0" anchor="ctr" anchorCtr="0"/>
          <a:lstStyle>
            <a:lvl1pPr algn="l">
              <a:defRPr sz="788">
                <a:solidFill>
                  <a:schemeClr val="tx1"/>
                </a:solidFill>
              </a:defRPr>
            </a:lvl1pPr>
          </a:lstStyle>
          <a:p>
            <a:r>
              <a:rPr lang="nl-NL"/>
              <a:t>15 mei 2019</a:t>
            </a:r>
            <a:endParaRPr lang="nl-NL" dirty="0"/>
          </a:p>
        </p:txBody>
      </p:sp>
      <p:sp>
        <p:nvSpPr>
          <p:cNvPr id="14" name="Tijdelijke aanduiding voor voettekst 4"/>
          <p:cNvSpPr>
            <a:spLocks noGrp="1"/>
          </p:cNvSpPr>
          <p:nvPr>
            <p:ph type="ftr" sz="quarter" idx="3"/>
          </p:nvPr>
        </p:nvSpPr>
        <p:spPr>
          <a:xfrm>
            <a:off x="540000" y="4860000"/>
            <a:ext cx="3240000" cy="270000"/>
          </a:xfrm>
          <a:prstGeom prst="rect">
            <a:avLst/>
          </a:prstGeom>
        </p:spPr>
        <p:txBody>
          <a:bodyPr vert="horz" lIns="0" tIns="0" rIns="0" bIns="0" rtlCol="0" anchor="ctr" anchorCtr="0"/>
          <a:lstStyle>
            <a:lvl1pPr algn="l">
              <a:defRPr sz="788">
                <a:solidFill>
                  <a:schemeClr val="tx1"/>
                </a:solidFill>
              </a:defRPr>
            </a:lvl1pPr>
          </a:lstStyle>
          <a:p>
            <a:endParaRPr lang="nl-NL" dirty="0"/>
          </a:p>
        </p:txBody>
      </p:sp>
      <p:sp>
        <p:nvSpPr>
          <p:cNvPr id="15" name="Tijdelijke aanduiding voor dianummer 5"/>
          <p:cNvSpPr>
            <a:spLocks noGrp="1"/>
          </p:cNvSpPr>
          <p:nvPr>
            <p:ph type="sldNum" sz="quarter" idx="4"/>
          </p:nvPr>
        </p:nvSpPr>
        <p:spPr>
          <a:xfrm>
            <a:off x="8064900" y="4860000"/>
            <a:ext cx="540000" cy="270000"/>
          </a:xfrm>
          <a:prstGeom prst="rect">
            <a:avLst/>
          </a:prstGeom>
        </p:spPr>
        <p:txBody>
          <a:bodyPr vert="horz" lIns="0" tIns="0" rIns="0" bIns="0" rtlCol="0" anchor="ctr" anchorCtr="0"/>
          <a:lstStyle>
            <a:lvl1pPr algn="r">
              <a:defRPr sz="788">
                <a:solidFill>
                  <a:schemeClr val="tx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4109736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sldNum="0" hdr="0" ftr="0"/>
  <p:txStyles>
    <p:titleStyle>
      <a:lvl1pPr algn="l" defTabSz="685800" rtl="0" eaLnBrk="1" latinLnBrk="0" hangingPunct="1">
        <a:lnSpc>
          <a:spcPct val="90000"/>
        </a:lnSpc>
        <a:spcBef>
          <a:spcPct val="0"/>
        </a:spcBef>
        <a:buNone/>
        <a:defRPr sz="2100" b="0" kern="1200" baseline="0">
          <a:solidFill>
            <a:srgbClr val="D52B1E"/>
          </a:solidFill>
          <a:latin typeface="+mj-lt"/>
          <a:ea typeface="+mj-ea"/>
          <a:cs typeface="+mj-cs"/>
        </a:defRPr>
      </a:lvl1pPr>
    </p:titleStyle>
    <p:bodyStyle>
      <a:lvl1pPr marL="237600" indent="-237600" algn="l" defTabSz="685800" rtl="0" eaLnBrk="1" latinLnBrk="0" hangingPunct="1">
        <a:lnSpc>
          <a:spcPct val="90000"/>
        </a:lnSpc>
        <a:spcBef>
          <a:spcPts val="900"/>
        </a:spcBef>
        <a:buClr>
          <a:schemeClr val="tx2"/>
        </a:buClr>
        <a:buSzPct val="80000"/>
        <a:buFont typeface="Verdana" panose="020B0604030504040204" pitchFamily="34" charset="0"/>
        <a:buChar char="›"/>
        <a:defRPr sz="1650" kern="1200">
          <a:solidFill>
            <a:schemeClr val="tx1"/>
          </a:solidFill>
          <a:latin typeface="+mn-lt"/>
          <a:ea typeface="+mn-ea"/>
          <a:cs typeface="+mn-cs"/>
        </a:defRPr>
      </a:lvl1pPr>
      <a:lvl2pPr marL="472500" indent="-237600" algn="l" defTabSz="685800" rtl="0" eaLnBrk="1" latinLnBrk="0" hangingPunct="1">
        <a:lnSpc>
          <a:spcPct val="90000"/>
        </a:lnSpc>
        <a:spcBef>
          <a:spcPts val="750"/>
        </a:spcBef>
        <a:buClr>
          <a:schemeClr val="tx2"/>
        </a:buClr>
        <a:buFont typeface="Verdana" panose="020B0604030504040204" pitchFamily="34" charset="0"/>
        <a:buChar char="–"/>
        <a:defRPr sz="1500" kern="1200">
          <a:solidFill>
            <a:schemeClr val="tx1"/>
          </a:solidFill>
          <a:latin typeface="+mn-lt"/>
          <a:ea typeface="+mn-ea"/>
          <a:cs typeface="+mn-cs"/>
        </a:defRPr>
      </a:lvl2pPr>
      <a:lvl3pPr marL="710100" indent="-237600" algn="l" defTabSz="685800" rtl="0" eaLnBrk="1" latinLnBrk="0" hangingPunct="1">
        <a:lnSpc>
          <a:spcPct val="90000"/>
        </a:lnSpc>
        <a:spcBef>
          <a:spcPts val="600"/>
        </a:spcBef>
        <a:buClr>
          <a:schemeClr val="tx2"/>
        </a:buClr>
        <a:buFont typeface="Wingdings" panose="05000000000000000000" pitchFamily="2" charset="2"/>
        <a:buChar char="§"/>
        <a:defRPr sz="1350" kern="1200">
          <a:solidFill>
            <a:schemeClr val="tx1"/>
          </a:solidFill>
          <a:latin typeface="+mn-lt"/>
          <a:ea typeface="+mn-ea"/>
          <a:cs typeface="+mn-cs"/>
        </a:defRPr>
      </a:lvl3pPr>
      <a:lvl4pPr marL="945000" indent="-237600" algn="l" defTabSz="685800" rtl="0" eaLnBrk="1" latinLnBrk="0" hangingPunct="1">
        <a:lnSpc>
          <a:spcPct val="90000"/>
        </a:lnSpc>
        <a:spcBef>
          <a:spcPts val="450"/>
        </a:spcBef>
        <a:buClr>
          <a:schemeClr val="tx2"/>
        </a:buClr>
        <a:buFont typeface="Arial" panose="020B0604020202020204" pitchFamily="34" charset="0"/>
        <a:buChar char="•"/>
        <a:defRPr sz="1350" kern="1200">
          <a:solidFill>
            <a:schemeClr val="tx1"/>
          </a:solidFill>
          <a:latin typeface="+mn-lt"/>
          <a:ea typeface="+mn-ea"/>
          <a:cs typeface="+mn-cs"/>
        </a:defRPr>
      </a:lvl4pPr>
      <a:lvl5pPr marL="1182600" indent="-237600" algn="l" defTabSz="685800" rtl="0" eaLnBrk="1" latinLnBrk="0" hangingPunct="1">
        <a:lnSpc>
          <a:spcPct val="90000"/>
        </a:lnSpc>
        <a:spcBef>
          <a:spcPts val="450"/>
        </a:spcBef>
        <a:buFont typeface="Verdana" panose="020B0604030504040204" pitchFamily="34" charset="0"/>
        <a:buChar char="–"/>
        <a:defRPr sz="1200" kern="1200">
          <a:solidFill>
            <a:schemeClr val="tx1"/>
          </a:solidFill>
          <a:latin typeface="+mn-lt"/>
          <a:ea typeface="+mn-ea"/>
          <a:cs typeface="+mn-cs"/>
        </a:defRPr>
      </a:lvl5pPr>
      <a:lvl6pPr marL="1417500" indent="-237600" algn="l" defTabSz="685800" rtl="0" eaLnBrk="1" latinLnBrk="0" hangingPunct="1">
        <a:lnSpc>
          <a:spcPct val="90000"/>
        </a:lnSpc>
        <a:spcBef>
          <a:spcPts val="450"/>
        </a:spcBef>
        <a:buFont typeface="Arial" panose="020B0604020202020204" pitchFamily="34" charset="0"/>
        <a:buChar char="•"/>
        <a:defRPr sz="1050" kern="1200">
          <a:solidFill>
            <a:schemeClr val="tx1"/>
          </a:solidFill>
          <a:latin typeface="+mn-lt"/>
          <a:ea typeface="+mn-ea"/>
          <a:cs typeface="+mn-cs"/>
        </a:defRPr>
      </a:lvl6pPr>
      <a:lvl7pPr marL="54000" indent="-54000" algn="l" defTabSz="685800" rtl="0" eaLnBrk="1" latinLnBrk="0" hangingPunct="1">
        <a:lnSpc>
          <a:spcPct val="90000"/>
        </a:lnSpc>
        <a:spcBef>
          <a:spcPts val="450"/>
        </a:spcBef>
        <a:buSzPct val="25000"/>
        <a:buFont typeface="Verdana" panose="020B0604030504040204" pitchFamily="34" charset="0"/>
        <a:buChar char=" "/>
        <a:defRPr sz="900" b="1" i="0" kern="1200">
          <a:solidFill>
            <a:schemeClr val="tx2"/>
          </a:solidFill>
          <a:latin typeface="+mn-lt"/>
          <a:ea typeface="+mn-ea"/>
          <a:cs typeface="+mn-cs"/>
        </a:defRPr>
      </a:lvl7pPr>
      <a:lvl8pPr marL="54000" indent="-54000" algn="l" defTabSz="685800" rtl="0" eaLnBrk="1" latinLnBrk="0" hangingPunct="1">
        <a:lnSpc>
          <a:spcPct val="90000"/>
        </a:lnSpc>
        <a:spcBef>
          <a:spcPts val="450"/>
        </a:spcBef>
        <a:buSzPct val="25000"/>
        <a:buFont typeface="Verdana" panose="020B0604030504040204" pitchFamily="34" charset="0"/>
        <a:buChar char=" "/>
        <a:defRPr sz="900" i="0" kern="1200">
          <a:solidFill>
            <a:schemeClr val="tx1">
              <a:lumMod val="65000"/>
              <a:lumOff val="35000"/>
            </a:schemeClr>
          </a:solidFill>
          <a:latin typeface="+mn-lt"/>
          <a:ea typeface="+mn-ea"/>
          <a:cs typeface="+mn-cs"/>
        </a:defRPr>
      </a:lvl8pPr>
      <a:lvl9pPr marL="162000" indent="-108000" algn="l" defTabSz="685800" rtl="0" eaLnBrk="1" latinLnBrk="0" hangingPunct="1">
        <a:lnSpc>
          <a:spcPct val="90000"/>
        </a:lnSpc>
        <a:spcBef>
          <a:spcPts val="450"/>
        </a:spcBef>
        <a:buClr>
          <a:schemeClr val="tx2"/>
        </a:buClr>
        <a:buFont typeface="Verdana" panose="020B0604030504040204" pitchFamily="34" charset="0"/>
        <a:buChar char="–"/>
        <a:defRPr sz="900" i="0" kern="1200">
          <a:solidFill>
            <a:schemeClr val="tx1">
              <a:lumMod val="65000"/>
              <a:lumOff val="35000"/>
            </a:schemeClr>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rhcl.nl/n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basisregistratieondergrond.nl/servicepagina/"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0372A20E-E59F-4F0B-94A0-186F007645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00" y="0"/>
            <a:ext cx="4739204" cy="5331605"/>
          </a:xfrm>
          <a:prstGeom prst="rect">
            <a:avLst/>
          </a:prstGeom>
        </p:spPr>
      </p:pic>
      <p:sp>
        <p:nvSpPr>
          <p:cNvPr id="5" name="Rectangle 2"/>
          <p:cNvSpPr txBox="1">
            <a:spLocks noChangeArrowheads="1"/>
          </p:cNvSpPr>
          <p:nvPr/>
        </p:nvSpPr>
        <p:spPr bwMode="auto">
          <a:xfrm>
            <a:off x="4716016" y="1491630"/>
            <a:ext cx="4464492" cy="3276364"/>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defTabSz="608013" rtl="0" eaLnBrk="0" fontAlgn="base" hangingPunct="0">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a:lstStyle>
          <a:p>
            <a:r>
              <a:rPr lang="nl-NL" sz="3200" b="1" dirty="0"/>
              <a:t>BRO</a:t>
            </a:r>
          </a:p>
          <a:p>
            <a:r>
              <a:rPr lang="nl-NL" sz="2400" dirty="0"/>
              <a:t>Basisregistratie Ondergrond</a:t>
            </a:r>
          </a:p>
          <a:p>
            <a:endParaRPr lang="nl-NL" sz="2400" b="1" dirty="0">
              <a:highlight>
                <a:srgbClr val="FFFF00"/>
              </a:highlight>
            </a:endParaRPr>
          </a:p>
          <a:p>
            <a:r>
              <a:rPr lang="nl-NL" b="1"/>
              <a:t>Sprintreview Mijnbouw</a:t>
            </a:r>
          </a:p>
          <a:p>
            <a:r>
              <a:rPr lang="nl-NL" b="1">
                <a:solidFill>
                  <a:schemeClr val="accent4"/>
                </a:solidFill>
              </a:rPr>
              <a:t> </a:t>
            </a:r>
            <a:endParaRPr lang="en-US" sz="1200" dirty="0">
              <a:solidFill>
                <a:schemeClr val="accent4"/>
              </a:solidFill>
            </a:endParaRPr>
          </a:p>
          <a:p>
            <a:r>
              <a:rPr lang="nl-NL" sz="1600" i="1">
                <a:solidFill>
                  <a:schemeClr val="accent4"/>
                </a:solidFill>
              </a:rPr>
              <a:t>Vragen en antwoorden en acties zijn toegevoegd op slide 27 en 28 nav de sprintreview van 9 april 2020 van 15:30 – 16:30u.</a:t>
            </a:r>
          </a:p>
          <a:p>
            <a:endParaRPr lang="nl-NL" sz="1600" dirty="0"/>
          </a:p>
          <a:p>
            <a:endParaRPr lang="nl-NL" sz="1600" dirty="0"/>
          </a:p>
        </p:txBody>
      </p:sp>
      <p:sp>
        <p:nvSpPr>
          <p:cNvPr id="2" name="Rectangle 1"/>
          <p:cNvSpPr/>
          <p:nvPr/>
        </p:nvSpPr>
        <p:spPr bwMode="auto">
          <a:xfrm>
            <a:off x="4932044" y="555526"/>
            <a:ext cx="3240356" cy="360040"/>
          </a:xfrm>
          <a:prstGeom prst="rect">
            <a:avLst/>
          </a:prstGeom>
          <a:solidFill>
            <a:srgbClr val="007BC7"/>
          </a:solidFill>
          <a:ln w="9525" cap="flat" cmpd="sng" algn="ctr">
            <a:solidFill>
              <a:srgbClr val="007BC7"/>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New Roman" charset="0"/>
            </a:endParaRPr>
          </a:p>
        </p:txBody>
      </p:sp>
      <p:pic>
        <p:nvPicPr>
          <p:cNvPr id="3074" name="Picture 2" descr="https://ardis.nl/files/klantlogos/vaandel.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586" t="15975" r="38085"/>
          <a:stretch/>
        </p:blipFill>
        <p:spPr bwMode="auto">
          <a:xfrm>
            <a:off x="4268986" y="0"/>
            <a:ext cx="591046" cy="1150860"/>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voettekst 5"/>
          <p:cNvSpPr txBox="1">
            <a:spLocks/>
          </p:cNvSpPr>
          <p:nvPr/>
        </p:nvSpPr>
        <p:spPr>
          <a:xfrm>
            <a:off x="5004048" y="627534"/>
            <a:ext cx="4032448" cy="288032"/>
          </a:xfrm>
          <a:prstGeom prst="rect">
            <a:avLst/>
          </a:prstGeom>
        </p:spPr>
        <p:txBody>
          <a:bodyPr/>
          <a:lstStyle>
            <a:defPPr>
              <a:defRPr lang="nl-NL"/>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nl-NL" sz="1200" dirty="0">
                <a:solidFill>
                  <a:schemeClr val="bg1"/>
                </a:solidFill>
              </a:rPr>
              <a:t>Ministerie van Binnenlandse Zaken en Koninkrijksrelaties </a:t>
            </a:r>
          </a:p>
        </p:txBody>
      </p:sp>
      <p:sp>
        <p:nvSpPr>
          <p:cNvPr id="3" name="Date Placeholder 2">
            <a:extLst>
              <a:ext uri="{FF2B5EF4-FFF2-40B4-BE49-F238E27FC236}">
                <a16:creationId xmlns:a16="http://schemas.microsoft.com/office/drawing/2014/main" id="{9E0FB435-61D6-41CD-9C06-00965A6B0066}"/>
              </a:ext>
            </a:extLst>
          </p:cNvPr>
          <p:cNvSpPr>
            <a:spLocks noGrp="1"/>
          </p:cNvSpPr>
          <p:nvPr>
            <p:ph type="dt" sz="half" idx="4294967295"/>
          </p:nvPr>
        </p:nvSpPr>
        <p:spPr>
          <a:xfrm>
            <a:off x="5037139" y="4886325"/>
            <a:ext cx="3932237" cy="157163"/>
          </a:xfrm>
        </p:spPr>
        <p:txBody>
          <a:bodyPr/>
          <a:lstStyle/>
          <a:p>
            <a:r>
              <a:rPr lang="nl-NL" dirty="0"/>
              <a:t>April 2020</a:t>
            </a:r>
            <a:endParaRPr lang="nl-NL" dirty="0">
              <a:solidFill>
                <a:srgbClr val="FF0000"/>
              </a:solidFill>
            </a:endParaRPr>
          </a:p>
        </p:txBody>
      </p:sp>
    </p:spTree>
    <p:extLst>
      <p:ext uri="{BB962C8B-B14F-4D97-AF65-F5344CB8AC3E}">
        <p14:creationId xmlns:p14="http://schemas.microsoft.com/office/powerpoint/2010/main" val="1588194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D79500-2080-4EBC-8210-895438844982}"/>
              </a:ext>
            </a:extLst>
          </p:cNvPr>
          <p:cNvSpPr>
            <a:spLocks noGrp="1"/>
          </p:cNvSpPr>
          <p:nvPr>
            <p:ph type="title"/>
          </p:nvPr>
        </p:nvSpPr>
        <p:spPr/>
        <p:txBody>
          <a:bodyPr/>
          <a:lstStyle/>
          <a:p>
            <a:r>
              <a:rPr lang="nl-NL" dirty="0"/>
              <a:t>Welke issues zijn te verwachten?</a:t>
            </a:r>
          </a:p>
        </p:txBody>
      </p:sp>
      <p:sp>
        <p:nvSpPr>
          <p:cNvPr id="3" name="Tijdelijke aanduiding voor inhoud 2">
            <a:extLst>
              <a:ext uri="{FF2B5EF4-FFF2-40B4-BE49-F238E27FC236}">
                <a16:creationId xmlns:a16="http://schemas.microsoft.com/office/drawing/2014/main" id="{6DA74BC7-F0BD-4646-AACF-408117F98D0E}"/>
              </a:ext>
            </a:extLst>
          </p:cNvPr>
          <p:cNvSpPr>
            <a:spLocks noGrp="1"/>
          </p:cNvSpPr>
          <p:nvPr>
            <p:ph idx="1"/>
          </p:nvPr>
        </p:nvSpPr>
        <p:spPr/>
        <p:txBody>
          <a:bodyPr/>
          <a:lstStyle/>
          <a:p>
            <a:r>
              <a:rPr lang="nl-NL" dirty="0"/>
              <a:t>Mogelijk knellen de uitgangspunten</a:t>
            </a:r>
          </a:p>
          <a:p>
            <a:pPr lvl="1"/>
            <a:r>
              <a:rPr lang="nl-NL" dirty="0"/>
              <a:t>Knelpunten zo vroeg mogelijk identificeren en wegnemen</a:t>
            </a:r>
          </a:p>
          <a:p>
            <a:pPr lvl="1"/>
            <a:r>
              <a:rPr lang="nl-NL" dirty="0"/>
              <a:t>Waar nodig snel voorleggen aan programma bureau BRO en/of programma </a:t>
            </a:r>
            <a:r>
              <a:rPr lang="nl-NL" dirty="0" err="1"/>
              <a:t>Governance</a:t>
            </a:r>
            <a:r>
              <a:rPr lang="nl-NL" dirty="0"/>
              <a:t> BRO (DBG, PBG, PSG)</a:t>
            </a:r>
          </a:p>
          <a:p>
            <a:pPr marL="457200" lvl="1" indent="0">
              <a:buNone/>
            </a:pPr>
            <a:endParaRPr lang="nl-NL" dirty="0"/>
          </a:p>
          <a:p>
            <a:pPr indent="-285750"/>
            <a:r>
              <a:rPr lang="nl-NL" dirty="0"/>
              <a:t>19 Mei as. is er een DBG </a:t>
            </a:r>
            <a:r>
              <a:rPr lang="nl-NL" sz="1000" dirty="0"/>
              <a:t>(domein begeleidingsgroep) </a:t>
            </a:r>
            <a:r>
              <a:rPr lang="nl-NL" dirty="0"/>
              <a:t>mijnbouw. </a:t>
            </a:r>
          </a:p>
          <a:p>
            <a:pPr indent="-285750"/>
            <a:r>
              <a:rPr lang="nl-NL" dirty="0"/>
              <a:t>Als er besluitvorming (advies) nodig is verloopt deze via de DBG </a:t>
            </a:r>
          </a:p>
          <a:p>
            <a:pPr indent="-285750"/>
            <a:r>
              <a:rPr lang="nl-NL" dirty="0"/>
              <a:t>Daarnaast is er de programmabegeleidingsgroep en de programmastuurgroep. </a:t>
            </a:r>
          </a:p>
          <a:p>
            <a:pPr indent="-285750"/>
            <a:endParaRPr lang="nl-NL" dirty="0"/>
          </a:p>
          <a:p>
            <a:endParaRPr lang="nl-NL" dirty="0"/>
          </a:p>
          <a:p>
            <a:endParaRPr lang="nl-NL" dirty="0"/>
          </a:p>
        </p:txBody>
      </p:sp>
    </p:spTree>
    <p:extLst>
      <p:ext uri="{BB962C8B-B14F-4D97-AF65-F5344CB8AC3E}">
        <p14:creationId xmlns:p14="http://schemas.microsoft.com/office/powerpoint/2010/main" val="923357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2A52EE-1646-4558-8814-8C6B3F240C4A}"/>
              </a:ext>
            </a:extLst>
          </p:cNvPr>
          <p:cNvSpPr>
            <a:spLocks noGrp="1"/>
          </p:cNvSpPr>
          <p:nvPr>
            <p:ph type="title"/>
          </p:nvPr>
        </p:nvSpPr>
        <p:spPr/>
        <p:txBody>
          <a:bodyPr/>
          <a:lstStyle/>
          <a:p>
            <a:r>
              <a:rPr lang="nl-NL" dirty="0"/>
              <a:t>En verder</a:t>
            </a:r>
          </a:p>
        </p:txBody>
      </p:sp>
      <p:sp>
        <p:nvSpPr>
          <p:cNvPr id="3" name="Tijdelijke aanduiding voor inhoud 2">
            <a:extLst>
              <a:ext uri="{FF2B5EF4-FFF2-40B4-BE49-F238E27FC236}">
                <a16:creationId xmlns:a16="http://schemas.microsoft.com/office/drawing/2014/main" id="{DDC7BCE4-CA13-491C-BE63-5D3D13479C4B}"/>
              </a:ext>
            </a:extLst>
          </p:cNvPr>
          <p:cNvSpPr>
            <a:spLocks noGrp="1"/>
          </p:cNvSpPr>
          <p:nvPr>
            <p:ph idx="1"/>
          </p:nvPr>
        </p:nvSpPr>
        <p:spPr/>
        <p:txBody>
          <a:bodyPr/>
          <a:lstStyle/>
          <a:p>
            <a:pPr marL="0" indent="0">
              <a:buNone/>
            </a:pPr>
            <a:r>
              <a:rPr lang="nl-NL" sz="1600" dirty="0"/>
              <a:t>De wettelijke datum in werking treden voor het domein mijnbouw zal 1-1-2022 zijn.</a:t>
            </a:r>
          </a:p>
          <a:p>
            <a:pPr marL="0" indent="0">
              <a:buNone/>
            </a:pPr>
            <a:endParaRPr lang="nl-NL" sz="1600" dirty="0"/>
          </a:p>
          <a:p>
            <a:pPr marL="0" indent="0">
              <a:buNone/>
            </a:pPr>
            <a:r>
              <a:rPr lang="nl-NL" sz="1600" dirty="0"/>
              <a:t>Wat wij standaardiseren geldt in eerste instantie voor nieuwe documenten: “IMBRO”.</a:t>
            </a:r>
          </a:p>
          <a:p>
            <a:pPr marL="0" indent="0">
              <a:buNone/>
            </a:pPr>
            <a:endParaRPr lang="nl-NL" sz="1600" dirty="0"/>
          </a:p>
          <a:p>
            <a:pPr marL="0" indent="0">
              <a:buNone/>
            </a:pPr>
            <a:r>
              <a:rPr lang="nl-NL" sz="1600" dirty="0"/>
              <a:t>Voor bestaande gegevens (van voor de datum in werking treden) zal ook een standaard komen:  “IMBRO-A”, daar gelden versoepelde regels voor.</a:t>
            </a:r>
          </a:p>
          <a:p>
            <a:pPr marL="0" indent="0">
              <a:buNone/>
            </a:pPr>
            <a:endParaRPr lang="nl-NL" sz="1600" dirty="0"/>
          </a:p>
          <a:p>
            <a:endParaRPr lang="nl-NL" sz="1600" dirty="0"/>
          </a:p>
        </p:txBody>
      </p:sp>
    </p:spTree>
    <p:extLst>
      <p:ext uri="{BB962C8B-B14F-4D97-AF65-F5344CB8AC3E}">
        <p14:creationId xmlns:p14="http://schemas.microsoft.com/office/powerpoint/2010/main" val="642945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89780C2-AB5C-476C-827D-E1EAF3BCC8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00" y="0"/>
            <a:ext cx="4739204" cy="5331605"/>
          </a:xfrm>
          <a:prstGeom prst="rect">
            <a:avLst/>
          </a:prstGeom>
        </p:spPr>
      </p:pic>
      <p:sp>
        <p:nvSpPr>
          <p:cNvPr id="5" name="Rectangle 2"/>
          <p:cNvSpPr txBox="1">
            <a:spLocks noChangeArrowheads="1"/>
          </p:cNvSpPr>
          <p:nvPr/>
        </p:nvSpPr>
        <p:spPr bwMode="auto">
          <a:xfrm>
            <a:off x="4716016" y="1491630"/>
            <a:ext cx="4464492" cy="3276364"/>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defTabSz="608013" rtl="0" eaLnBrk="0" fontAlgn="base" hangingPunct="0">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a:lstStyle>
          <a:p>
            <a:r>
              <a:rPr lang="nl-NL" sz="3200" b="1" dirty="0"/>
              <a:t>BRO</a:t>
            </a:r>
          </a:p>
          <a:p>
            <a:r>
              <a:rPr lang="nl-NL" sz="2400" dirty="0"/>
              <a:t>Basisregistratie Ondergrond</a:t>
            </a:r>
          </a:p>
          <a:p>
            <a:endParaRPr lang="nl-NL" sz="2400" b="1" dirty="0"/>
          </a:p>
          <a:p>
            <a:r>
              <a:rPr lang="nl-NL" b="1" dirty="0"/>
              <a:t>Analyse</a:t>
            </a:r>
          </a:p>
          <a:p>
            <a:r>
              <a:rPr lang="nl-NL" sz="2800" b="1" dirty="0"/>
              <a:t>Mijnbouwgegevens beschikbaar bij </a:t>
            </a:r>
          </a:p>
          <a:p>
            <a:r>
              <a:rPr lang="nl-NL" sz="2800" b="1" dirty="0"/>
              <a:t>TNO / NLOG</a:t>
            </a:r>
            <a:endParaRPr lang="en-US" sz="2800" b="1" dirty="0"/>
          </a:p>
          <a:p>
            <a:endParaRPr lang="nl-NL" sz="1600" dirty="0"/>
          </a:p>
          <a:p>
            <a:endParaRPr lang="nl-NL" sz="1600" dirty="0"/>
          </a:p>
        </p:txBody>
      </p:sp>
      <p:sp>
        <p:nvSpPr>
          <p:cNvPr id="2" name="Rectangle 1"/>
          <p:cNvSpPr/>
          <p:nvPr/>
        </p:nvSpPr>
        <p:spPr bwMode="auto">
          <a:xfrm>
            <a:off x="4932044" y="555526"/>
            <a:ext cx="3240356" cy="360040"/>
          </a:xfrm>
          <a:prstGeom prst="rect">
            <a:avLst/>
          </a:prstGeom>
          <a:solidFill>
            <a:srgbClr val="007BC7"/>
          </a:solidFill>
          <a:ln w="9525" cap="flat" cmpd="sng" algn="ctr">
            <a:solidFill>
              <a:srgbClr val="007BC7"/>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New Roman" charset="0"/>
            </a:endParaRPr>
          </a:p>
        </p:txBody>
      </p:sp>
      <p:pic>
        <p:nvPicPr>
          <p:cNvPr id="3074" name="Picture 2" descr="https://ardis.nl/files/klantlogos/vaandel.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586" t="15975" r="38085"/>
          <a:stretch/>
        </p:blipFill>
        <p:spPr bwMode="auto">
          <a:xfrm>
            <a:off x="4268986" y="0"/>
            <a:ext cx="591046" cy="1150860"/>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voettekst 5"/>
          <p:cNvSpPr txBox="1">
            <a:spLocks/>
          </p:cNvSpPr>
          <p:nvPr/>
        </p:nvSpPr>
        <p:spPr>
          <a:xfrm>
            <a:off x="5004048" y="627534"/>
            <a:ext cx="4032448" cy="288032"/>
          </a:xfrm>
          <a:prstGeom prst="rect">
            <a:avLst/>
          </a:prstGeom>
        </p:spPr>
        <p:txBody>
          <a:bodyPr/>
          <a:lstStyle>
            <a:defPPr>
              <a:defRPr lang="nl-NL"/>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nl-NL" sz="1200" dirty="0">
                <a:solidFill>
                  <a:schemeClr val="bg1"/>
                </a:solidFill>
              </a:rPr>
              <a:t>Ministerie van Binnenlandse Zaken en Koninkrijksrelaties </a:t>
            </a:r>
          </a:p>
        </p:txBody>
      </p:sp>
      <p:sp>
        <p:nvSpPr>
          <p:cNvPr id="3" name="Date Placeholder 2">
            <a:extLst>
              <a:ext uri="{FF2B5EF4-FFF2-40B4-BE49-F238E27FC236}">
                <a16:creationId xmlns:a16="http://schemas.microsoft.com/office/drawing/2014/main" id="{9E0FB435-61D6-41CD-9C06-00965A6B0066}"/>
              </a:ext>
            </a:extLst>
          </p:cNvPr>
          <p:cNvSpPr>
            <a:spLocks noGrp="1"/>
          </p:cNvSpPr>
          <p:nvPr>
            <p:ph type="dt" sz="half" idx="4294967295"/>
          </p:nvPr>
        </p:nvSpPr>
        <p:spPr>
          <a:xfrm>
            <a:off x="5037139" y="4886325"/>
            <a:ext cx="3932237" cy="157163"/>
          </a:xfrm>
        </p:spPr>
        <p:txBody>
          <a:bodyPr/>
          <a:lstStyle/>
          <a:p>
            <a:r>
              <a:rPr lang="nl-NL" dirty="0"/>
              <a:t>April 2020</a:t>
            </a:r>
            <a:endParaRPr lang="nl-NL" dirty="0">
              <a:solidFill>
                <a:srgbClr val="FF0000"/>
              </a:solidFill>
            </a:endParaRPr>
          </a:p>
        </p:txBody>
      </p:sp>
    </p:spTree>
    <p:extLst>
      <p:ext uri="{BB962C8B-B14F-4D97-AF65-F5344CB8AC3E}">
        <p14:creationId xmlns:p14="http://schemas.microsoft.com/office/powerpoint/2010/main" val="2770652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03DC-590F-4EAD-B5A0-A2E4912CAADC}"/>
              </a:ext>
            </a:extLst>
          </p:cNvPr>
          <p:cNvSpPr>
            <a:spLocks noGrp="1"/>
          </p:cNvSpPr>
          <p:nvPr>
            <p:ph type="title"/>
          </p:nvPr>
        </p:nvSpPr>
        <p:spPr/>
        <p:txBody>
          <a:bodyPr/>
          <a:lstStyle/>
          <a:p>
            <a:r>
              <a:rPr lang="nl-NL" sz="2800" dirty="0"/>
              <a:t>Mijnbouwgegevens bij TNO / NLOG</a:t>
            </a:r>
            <a:endParaRPr lang="nl-NL" dirty="0"/>
          </a:p>
        </p:txBody>
      </p:sp>
      <p:sp>
        <p:nvSpPr>
          <p:cNvPr id="3" name="Content Placeholder 2">
            <a:extLst>
              <a:ext uri="{FF2B5EF4-FFF2-40B4-BE49-F238E27FC236}">
                <a16:creationId xmlns:a16="http://schemas.microsoft.com/office/drawing/2014/main" id="{C25D5E8E-A9CE-41EE-8374-B74BBCA3B200}"/>
              </a:ext>
            </a:extLst>
          </p:cNvPr>
          <p:cNvSpPr>
            <a:spLocks noGrp="1"/>
          </p:cNvSpPr>
          <p:nvPr>
            <p:ph idx="1"/>
          </p:nvPr>
        </p:nvSpPr>
        <p:spPr/>
        <p:txBody>
          <a:bodyPr/>
          <a:lstStyle/>
          <a:p>
            <a:pPr marL="0" indent="0">
              <a:buNone/>
            </a:pPr>
            <a:r>
              <a:rPr lang="nl-NL" dirty="0">
                <a:latin typeface="Calibri" panose="020F0502020204030204" pitchFamily="34" charset="0"/>
                <a:cs typeface="Times New Roman" panose="02020603050405020304" pitchFamily="18" charset="0"/>
              </a:rPr>
              <a:t>Onderzocht op:</a:t>
            </a:r>
          </a:p>
          <a:p>
            <a:pPr>
              <a:buFont typeface="+mj-lt"/>
              <a:buAutoNum type="arabicPeriod"/>
            </a:pPr>
            <a:r>
              <a:rPr lang="nl-NL">
                <a:latin typeface="Calibri" panose="020F0502020204030204" pitchFamily="34" charset="0"/>
                <a:cs typeface="Times New Roman" panose="02020603050405020304" pitchFamily="18" charset="0"/>
              </a:rPr>
              <a:t>Mijnbouwwetvergunningen</a:t>
            </a:r>
            <a:endParaRPr lang="nl-NL" dirty="0">
              <a:latin typeface="Calibri" panose="020F0502020204030204" pitchFamily="34" charset="0"/>
              <a:cs typeface="Times New Roman" panose="02020603050405020304" pitchFamily="18" charset="0"/>
            </a:endParaRPr>
          </a:p>
          <a:p>
            <a:pPr>
              <a:buFont typeface="+mj-lt"/>
              <a:buAutoNum type="arabicPeriod"/>
            </a:pPr>
            <a:r>
              <a:rPr lang="nl-NL" dirty="0">
                <a:latin typeface="Calibri" panose="020F0502020204030204" pitchFamily="34" charset="0"/>
                <a:cs typeface="Times New Roman" panose="02020603050405020304" pitchFamily="18" charset="0"/>
              </a:rPr>
              <a:t>Locatiegegevens van mijnbouwwerken in de ondergrond:</a:t>
            </a:r>
          </a:p>
          <a:p>
            <a:pPr lvl="1">
              <a:buFont typeface="+mj-lt"/>
              <a:buAutoNum type="arabicPeriod"/>
            </a:pPr>
            <a:r>
              <a:rPr lang="nl-NL">
                <a:latin typeface="Calibri" panose="020F0502020204030204" pitchFamily="34" charset="0"/>
                <a:cs typeface="Times New Roman" panose="02020603050405020304" pitchFamily="18" charset="0"/>
              </a:rPr>
              <a:t>Boorgaten </a:t>
            </a:r>
            <a:r>
              <a:rPr lang="nl-NL" dirty="0">
                <a:latin typeface="Calibri" panose="020F0502020204030204" pitchFamily="34" charset="0"/>
                <a:cs typeface="Times New Roman" panose="02020603050405020304" pitchFamily="18" charset="0"/>
              </a:rPr>
              <a:t>en bijbehorende verticale en </a:t>
            </a:r>
            <a:r>
              <a:rPr lang="nl-NL">
                <a:latin typeface="Calibri" panose="020F0502020204030204" pitchFamily="34" charset="0"/>
                <a:cs typeface="Times New Roman" panose="02020603050405020304" pitchFamily="18" charset="0"/>
              </a:rPr>
              <a:t>horizontale trajectories</a:t>
            </a:r>
            <a:endParaRPr lang="nl-NL" dirty="0">
              <a:latin typeface="Calibri" panose="020F0502020204030204" pitchFamily="34" charset="0"/>
              <a:cs typeface="Times New Roman" panose="02020603050405020304" pitchFamily="18" charset="0"/>
            </a:endParaRPr>
          </a:p>
          <a:p>
            <a:pPr lvl="1">
              <a:buFont typeface="+mj-lt"/>
              <a:buAutoNum type="arabicPeriod"/>
            </a:pPr>
            <a:r>
              <a:rPr lang="nl-NL" dirty="0">
                <a:latin typeface="Calibri" panose="020F0502020204030204" pitchFamily="34" charset="0"/>
                <a:cs typeface="Times New Roman" panose="02020603050405020304" pitchFamily="18" charset="0"/>
              </a:rPr>
              <a:t>Zoutcavernes</a:t>
            </a:r>
          </a:p>
          <a:p>
            <a:pPr lvl="1">
              <a:buFont typeface="+mj-lt"/>
              <a:buAutoNum type="arabicPeriod"/>
            </a:pPr>
            <a:r>
              <a:rPr lang="nl-NL" dirty="0">
                <a:latin typeface="Calibri" panose="020F0502020204030204" pitchFamily="34" charset="0"/>
                <a:cs typeface="Times New Roman" panose="02020603050405020304" pitchFamily="18" charset="0"/>
              </a:rPr>
              <a:t>Mijnbouwgangen</a:t>
            </a:r>
          </a:p>
          <a:p>
            <a:endParaRPr lang="nl-NL"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8654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04014-D42E-43B8-81A5-C91FB23B4AB5}"/>
              </a:ext>
            </a:extLst>
          </p:cNvPr>
          <p:cNvSpPr>
            <a:spLocks noGrp="1"/>
          </p:cNvSpPr>
          <p:nvPr>
            <p:ph type="title"/>
          </p:nvPr>
        </p:nvSpPr>
        <p:spPr/>
        <p:txBody>
          <a:bodyPr/>
          <a:lstStyle/>
          <a:p>
            <a:r>
              <a:rPr lang="nl-NL">
                <a:latin typeface="Calibri" panose="020F0502020204030204" pitchFamily="34" charset="0"/>
                <a:cs typeface="Times New Roman" panose="02020603050405020304" pitchFamily="18" charset="0"/>
              </a:rPr>
              <a:t>Mijnbouwwetvergunning</a:t>
            </a:r>
            <a:endParaRPr lang="nl-NL" dirty="0"/>
          </a:p>
        </p:txBody>
      </p:sp>
      <p:sp>
        <p:nvSpPr>
          <p:cNvPr id="3" name="Content Placeholder 2">
            <a:extLst>
              <a:ext uri="{FF2B5EF4-FFF2-40B4-BE49-F238E27FC236}">
                <a16:creationId xmlns:a16="http://schemas.microsoft.com/office/drawing/2014/main" id="{29754721-0C30-4F5C-A0FA-440BE9CFE7D9}"/>
              </a:ext>
            </a:extLst>
          </p:cNvPr>
          <p:cNvSpPr>
            <a:spLocks noGrp="1"/>
          </p:cNvSpPr>
          <p:nvPr>
            <p:ph idx="1"/>
          </p:nvPr>
        </p:nvSpPr>
        <p:spPr/>
        <p:txBody>
          <a:bodyPr/>
          <a:lstStyle/>
          <a:p>
            <a:r>
              <a:rPr lang="nl-NL" dirty="0"/>
              <a:t>Geometrie en basisgegevens beschikbaar op basis van data uit DINO (DINO-</a:t>
            </a:r>
            <a:r>
              <a:rPr lang="nl-NL" dirty="0" err="1"/>
              <a:t>lic</a:t>
            </a:r>
            <a:r>
              <a:rPr lang="nl-NL" dirty="0"/>
              <a:t>)</a:t>
            </a:r>
          </a:p>
          <a:p>
            <a:r>
              <a:rPr lang="nl-NL" dirty="0"/>
              <a:t>Geen proceshistorie kunnen ontdekken</a:t>
            </a:r>
            <a:r>
              <a:rPr lang="nl-NL" dirty="0">
                <a:solidFill>
                  <a:srgbClr val="CC003D"/>
                </a:solidFill>
              </a:rPr>
              <a:t>*</a:t>
            </a:r>
          </a:p>
          <a:p>
            <a:r>
              <a:rPr lang="nl-NL" dirty="0"/>
              <a:t>Geen </a:t>
            </a:r>
            <a:r>
              <a:rPr lang="nl-NL" dirty="0" err="1"/>
              <a:t>z</a:t>
            </a:r>
            <a:r>
              <a:rPr lang="nl-NL" dirty="0"/>
              <a:t>-waarde kunnen ontdekken</a:t>
            </a:r>
            <a:r>
              <a:rPr lang="nl-NL" dirty="0">
                <a:solidFill>
                  <a:srgbClr val="CC003D"/>
                </a:solidFill>
              </a:rPr>
              <a:t>*</a:t>
            </a:r>
          </a:p>
          <a:p>
            <a:r>
              <a:rPr lang="nl-NL" dirty="0"/>
              <a:t>Koppeling met vergunning op basis van URL </a:t>
            </a:r>
          </a:p>
          <a:p>
            <a:endParaRPr lang="nl-NL" dirty="0"/>
          </a:p>
          <a:p>
            <a:pPr marL="0" indent="0">
              <a:buNone/>
            </a:pPr>
            <a:r>
              <a:rPr lang="nl-NL" dirty="0">
                <a:solidFill>
                  <a:srgbClr val="CC003D"/>
                </a:solidFill>
              </a:rPr>
              <a:t>*zie volgende slide</a:t>
            </a:r>
          </a:p>
        </p:txBody>
      </p:sp>
    </p:spTree>
    <p:extLst>
      <p:ext uri="{BB962C8B-B14F-4D97-AF65-F5344CB8AC3E}">
        <p14:creationId xmlns:p14="http://schemas.microsoft.com/office/powerpoint/2010/main" val="2100211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F6CFE1-A362-4593-AF20-9F2D366990FE}"/>
              </a:ext>
            </a:extLst>
          </p:cNvPr>
          <p:cNvSpPr>
            <a:spLocks noGrp="1"/>
          </p:cNvSpPr>
          <p:nvPr>
            <p:ph type="title"/>
          </p:nvPr>
        </p:nvSpPr>
        <p:spPr>
          <a:noFill/>
          <a:ln w="9525">
            <a:noFill/>
            <a:miter lim="800000"/>
            <a:headEnd/>
            <a:tailEnd/>
          </a:ln>
          <a:effectLst/>
        </p:spPr>
        <p:txBody>
          <a:bodyPr vert="horz" wrap="square" lIns="0" tIns="0" rIns="0" bIns="0" numCol="1" anchor="ctr" anchorCtr="0" compatLnSpc="1">
            <a:prstTxWarp prst="textNoShape">
              <a:avLst/>
            </a:prstTxWarp>
          </a:bodyPr>
          <a:lstStyle/>
          <a:p>
            <a:r>
              <a:rPr lang="nl-NL" dirty="0">
                <a:latin typeface="Calibri" panose="020F0502020204030204" pitchFamily="34" charset="0"/>
                <a:cs typeface="Times New Roman" panose="02020603050405020304" pitchFamily="18" charset="0"/>
              </a:rPr>
              <a:t>Vergunningenproces op hoofdlijnen (n.a.v. sessie 12-3-2020)</a:t>
            </a:r>
          </a:p>
        </p:txBody>
      </p:sp>
      <p:sp>
        <p:nvSpPr>
          <p:cNvPr id="3" name="Tijdelijke aanduiding voor inhoud 2">
            <a:extLst>
              <a:ext uri="{FF2B5EF4-FFF2-40B4-BE49-F238E27FC236}">
                <a16:creationId xmlns:a16="http://schemas.microsoft.com/office/drawing/2014/main" id="{C91962A6-052A-46B1-B6FF-8F6BC9817764}"/>
              </a:ext>
            </a:extLst>
          </p:cNvPr>
          <p:cNvSpPr>
            <a:spLocks noGrp="1"/>
          </p:cNvSpPr>
          <p:nvPr>
            <p:ph idx="1"/>
          </p:nvPr>
        </p:nvSpPr>
        <p:spPr/>
        <p:txBody>
          <a:bodyPr/>
          <a:lstStyle/>
          <a:p>
            <a:r>
              <a:rPr lang="nl-NL" sz="1200" dirty="0"/>
              <a:t>Aanvragen en de daarop genomen besluiten stuurt EZK op naar TNO ter informatie en om advies daarover te vragen. Deze informatie is dus beschikbaar bij TNO, ook de beperking in diepte. </a:t>
            </a:r>
          </a:p>
          <a:p>
            <a:endParaRPr lang="nl-NL" sz="1200" dirty="0"/>
          </a:p>
          <a:p>
            <a:r>
              <a:rPr lang="nl-NL" sz="1200" dirty="0"/>
              <a:t>EZK vraagt TNO ook altijd om voor EZK een gebiedsbeschrijving te maken. Deze gebiedsbeschrijving komt ook vaak terug in het besluit.</a:t>
            </a:r>
          </a:p>
          <a:p>
            <a:r>
              <a:rPr lang="nl-NL" sz="1200" dirty="0"/>
              <a:t>Ook aanvragen voor </a:t>
            </a:r>
            <a:r>
              <a:rPr lang="nl-NL" sz="1200" b="1" dirty="0"/>
              <a:t>marktordeningsvergunningen</a:t>
            </a:r>
            <a:r>
              <a:rPr lang="nl-NL" sz="1200" dirty="0"/>
              <a:t> (zijnde: opsporings-, winnings- en opslagvergunningen) worden door EZK naar TNO gestuurd. Als daarop afwijkingen zijn, dan legt EZK de gebiedsbeschrijving van TNO voor aan de aanvrager. Meestal gaat de aanvrager met het voorgestelde gebied akkoord en dat wordt dat opgenomen in de vergunning.</a:t>
            </a:r>
          </a:p>
          <a:p>
            <a:r>
              <a:rPr lang="nl-NL" sz="1200"/>
              <a:t>Ook </a:t>
            </a:r>
            <a:r>
              <a:rPr lang="nl-NL" sz="1200" dirty="0"/>
              <a:t>als een groot gebied door EZK wordt beperkt, dan krijgt TNO altijd van EZK een </a:t>
            </a:r>
            <a:r>
              <a:rPr lang="nl-NL" sz="1200"/>
              <a:t>besluit.</a:t>
            </a:r>
          </a:p>
          <a:p>
            <a:r>
              <a:rPr lang="nl-NL" sz="1200"/>
              <a:t>Het streven is om ook de diepte van een vergunning op te nemen.</a:t>
            </a:r>
            <a:endParaRPr lang="nl-NL" sz="1200" dirty="0"/>
          </a:p>
          <a:p>
            <a:r>
              <a:rPr lang="nl-NL" sz="1200"/>
              <a:t>Er is / komt geen rechtstreekse koppeling waarmee TNO direct in de mijnbouwvergunningen applicatie van EZK kan meekijken.</a:t>
            </a:r>
          </a:p>
          <a:p>
            <a:endParaRPr lang="nl-NL" sz="1200" b="1"/>
          </a:p>
          <a:p>
            <a:r>
              <a:rPr lang="nl-NL" sz="1200" b="1"/>
              <a:t>LET </a:t>
            </a:r>
            <a:r>
              <a:rPr lang="nl-NL" sz="1200" b="1" dirty="0"/>
              <a:t>OP: </a:t>
            </a:r>
            <a:r>
              <a:rPr lang="nl-NL" sz="1200" dirty="0"/>
              <a:t>Een vergunning komt pas in de BRO als er een besluit over is genomen. Van het besluit dat is genomen bij EZK ontvangt TNO een (elektronisch)afschrift wat TNO verwerkt in DINO. </a:t>
            </a:r>
          </a:p>
          <a:p>
            <a:pPr marL="0" indent="0">
              <a:buNone/>
            </a:pPr>
            <a:r>
              <a:rPr lang="nl-NL" sz="1200" dirty="0"/>
              <a:t> </a:t>
            </a:r>
          </a:p>
          <a:p>
            <a:endParaRPr lang="nl-NL" sz="1200" dirty="0"/>
          </a:p>
          <a:p>
            <a:endParaRPr lang="nl-NL" dirty="0"/>
          </a:p>
        </p:txBody>
      </p:sp>
    </p:spTree>
    <p:extLst>
      <p:ext uri="{BB962C8B-B14F-4D97-AF65-F5344CB8AC3E}">
        <p14:creationId xmlns:p14="http://schemas.microsoft.com/office/powerpoint/2010/main" val="1353968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5CF90-66C3-411C-9F60-27CB7CDD8CA7}"/>
              </a:ext>
            </a:extLst>
          </p:cNvPr>
          <p:cNvSpPr>
            <a:spLocks noGrp="1"/>
          </p:cNvSpPr>
          <p:nvPr>
            <p:ph type="title"/>
          </p:nvPr>
        </p:nvSpPr>
        <p:spPr>
          <a:xfrm>
            <a:off x="466725" y="1005576"/>
            <a:ext cx="4537323" cy="369094"/>
          </a:xfrm>
        </p:spPr>
        <p:txBody>
          <a:bodyPr/>
          <a:lstStyle/>
          <a:p>
            <a:r>
              <a:rPr lang="nl-NL" sz="2400" dirty="0"/>
              <a:t>Locatie mijnbouwwerken: olie- en gasputten </a:t>
            </a:r>
          </a:p>
        </p:txBody>
      </p:sp>
      <p:sp>
        <p:nvSpPr>
          <p:cNvPr id="3" name="Content Placeholder 2">
            <a:extLst>
              <a:ext uri="{FF2B5EF4-FFF2-40B4-BE49-F238E27FC236}">
                <a16:creationId xmlns:a16="http://schemas.microsoft.com/office/drawing/2014/main" id="{83544C4F-651E-4DF3-9934-4720DA40BCA7}"/>
              </a:ext>
            </a:extLst>
          </p:cNvPr>
          <p:cNvSpPr>
            <a:spLocks noGrp="1"/>
          </p:cNvSpPr>
          <p:nvPr>
            <p:ph idx="1"/>
          </p:nvPr>
        </p:nvSpPr>
        <p:spPr>
          <a:xfrm>
            <a:off x="466725" y="1551385"/>
            <a:ext cx="4005613" cy="3103959"/>
          </a:xfrm>
        </p:spPr>
        <p:txBody>
          <a:bodyPr/>
          <a:lstStyle/>
          <a:p>
            <a:r>
              <a:rPr lang="nl-NL" dirty="0"/>
              <a:t>Gegevens van 6526 boringen (</a:t>
            </a:r>
            <a:r>
              <a:rPr lang="nl-NL" dirty="0" err="1"/>
              <a:t>Boreholes</a:t>
            </a:r>
            <a:r>
              <a:rPr lang="nl-NL" dirty="0"/>
              <a:t>)</a:t>
            </a:r>
          </a:p>
          <a:p>
            <a:pPr lvl="1"/>
            <a:r>
              <a:rPr lang="nl-NL" dirty="0"/>
              <a:t>4964 boorgaten (X,Y)</a:t>
            </a:r>
          </a:p>
          <a:p>
            <a:pPr lvl="1"/>
            <a:r>
              <a:rPr lang="nl-NL" dirty="0"/>
              <a:t>1562 sidetracks </a:t>
            </a:r>
          </a:p>
          <a:p>
            <a:pPr lvl="1"/>
            <a:r>
              <a:rPr lang="nl-NL" dirty="0"/>
              <a:t>4389 onshore</a:t>
            </a:r>
          </a:p>
          <a:p>
            <a:pPr lvl="1"/>
            <a:r>
              <a:rPr lang="nl-NL" dirty="0"/>
              <a:t>2137 offshore</a:t>
            </a:r>
          </a:p>
        </p:txBody>
      </p:sp>
      <p:graphicFrame>
        <p:nvGraphicFramePr>
          <p:cNvPr id="4" name="Table 3">
            <a:extLst>
              <a:ext uri="{FF2B5EF4-FFF2-40B4-BE49-F238E27FC236}">
                <a16:creationId xmlns:a16="http://schemas.microsoft.com/office/drawing/2014/main" id="{F07D3B86-3547-466A-A4E8-4315FF4A5AF1}"/>
              </a:ext>
            </a:extLst>
          </p:cNvPr>
          <p:cNvGraphicFramePr>
            <a:graphicFrameLocks noGrp="1"/>
          </p:cNvGraphicFramePr>
          <p:nvPr/>
        </p:nvGraphicFramePr>
        <p:xfrm>
          <a:off x="5076056" y="699542"/>
          <a:ext cx="4005613" cy="4261640"/>
        </p:xfrm>
        <a:graphic>
          <a:graphicData uri="http://schemas.openxmlformats.org/drawingml/2006/table">
            <a:tbl>
              <a:tblPr>
                <a:tableStyleId>{5C22544A-7EE6-4342-B048-85BDC9FD1C3A}</a:tableStyleId>
              </a:tblPr>
              <a:tblGrid>
                <a:gridCol w="3222293">
                  <a:extLst>
                    <a:ext uri="{9D8B030D-6E8A-4147-A177-3AD203B41FA5}">
                      <a16:colId xmlns:a16="http://schemas.microsoft.com/office/drawing/2014/main" val="1004433386"/>
                    </a:ext>
                  </a:extLst>
                </a:gridCol>
                <a:gridCol w="783320">
                  <a:extLst>
                    <a:ext uri="{9D8B030D-6E8A-4147-A177-3AD203B41FA5}">
                      <a16:colId xmlns:a16="http://schemas.microsoft.com/office/drawing/2014/main" val="4282463026"/>
                    </a:ext>
                  </a:extLst>
                </a:gridCol>
              </a:tblGrid>
              <a:tr h="239236">
                <a:tc>
                  <a:txBody>
                    <a:bodyPr/>
                    <a:lstStyle/>
                    <a:p>
                      <a:pPr algn="l" fontAlgn="b"/>
                      <a:r>
                        <a:rPr lang="nl-NL" sz="1400" b="1" u="none" strike="noStrike" dirty="0">
                          <a:effectLst/>
                        </a:rPr>
                        <a:t>boorgatdoel</a:t>
                      </a:r>
                      <a:endParaRPr lang="nl-NL" sz="1400" b="1" i="0" u="none" strike="noStrike" dirty="0">
                        <a:solidFill>
                          <a:srgbClr val="FFFFFF"/>
                        </a:solidFill>
                        <a:effectLst/>
                        <a:latin typeface="Arial" panose="020B0604020202020204" pitchFamily="34" charset="0"/>
                      </a:endParaRPr>
                    </a:p>
                  </a:txBody>
                  <a:tcPr marL="7144" marR="7144" marT="7144" marB="0" anchor="b"/>
                </a:tc>
                <a:tc>
                  <a:txBody>
                    <a:bodyPr/>
                    <a:lstStyle/>
                    <a:p>
                      <a:pPr algn="l" fontAlgn="b"/>
                      <a:r>
                        <a:rPr lang="nl-NL" sz="1400" b="1" u="none" strike="noStrike" dirty="0" err="1">
                          <a:effectLst/>
                        </a:rPr>
                        <a:t>count</a:t>
                      </a:r>
                      <a:endParaRPr lang="nl-NL" sz="1400" b="1" i="0" u="none" strike="noStrike" dirty="0">
                        <a:solidFill>
                          <a:srgbClr val="FFFFFF"/>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983710438"/>
                  </a:ext>
                </a:extLst>
              </a:tr>
              <a:tr h="239236">
                <a:tc>
                  <a:txBody>
                    <a:bodyPr/>
                    <a:lstStyle/>
                    <a:p>
                      <a:pPr algn="l" fontAlgn="b"/>
                      <a:r>
                        <a:rPr lang="nl-NL" sz="1400" u="none" strike="noStrike">
                          <a:effectLst/>
                        </a:rPr>
                        <a:t>Ontwikkeling koolwaterstof</a:t>
                      </a:r>
                      <a:endParaRPr lang="nl-NL" sz="1400" b="0" i="0" u="none" strike="noStrike">
                        <a:solidFill>
                          <a:srgbClr val="000000"/>
                        </a:solidFill>
                        <a:effectLst/>
                        <a:latin typeface="Arial" panose="020B0604020202020204" pitchFamily="34" charset="0"/>
                      </a:endParaRPr>
                    </a:p>
                  </a:txBody>
                  <a:tcPr marL="7144" marR="7144" marT="7144" marB="0" anchor="b"/>
                </a:tc>
                <a:tc>
                  <a:txBody>
                    <a:bodyPr/>
                    <a:lstStyle/>
                    <a:p>
                      <a:pPr algn="r" fontAlgn="b"/>
                      <a:r>
                        <a:rPr lang="nl-NL" sz="1400" u="none" strike="noStrike">
                          <a:effectLst/>
                        </a:rPr>
                        <a:t>2783</a:t>
                      </a:r>
                      <a:endParaRPr lang="nl-NL" sz="1400" b="0" i="0" u="none" strike="noStrike">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4036165846"/>
                  </a:ext>
                </a:extLst>
              </a:tr>
              <a:tr h="239236">
                <a:tc>
                  <a:txBody>
                    <a:bodyPr/>
                    <a:lstStyle/>
                    <a:p>
                      <a:pPr algn="l" fontAlgn="b"/>
                      <a:r>
                        <a:rPr lang="nl-NL" sz="1400" u="none" strike="noStrike" dirty="0">
                          <a:effectLst/>
                        </a:rPr>
                        <a:t>Exploratie koolwaterstof</a:t>
                      </a:r>
                      <a:endParaRPr lang="nl-NL" sz="1400" b="0" i="0" u="none" strike="noStrike" dirty="0">
                        <a:solidFill>
                          <a:srgbClr val="000000"/>
                        </a:solidFill>
                        <a:effectLst/>
                        <a:latin typeface="Arial" panose="020B0604020202020204" pitchFamily="34" charset="0"/>
                      </a:endParaRPr>
                    </a:p>
                  </a:txBody>
                  <a:tcPr marL="7144" marR="7144" marT="7144" marB="0" anchor="b"/>
                </a:tc>
                <a:tc>
                  <a:txBody>
                    <a:bodyPr/>
                    <a:lstStyle/>
                    <a:p>
                      <a:pPr algn="r" fontAlgn="b"/>
                      <a:r>
                        <a:rPr lang="nl-NL" sz="1400" u="none" strike="noStrike">
                          <a:effectLst/>
                        </a:rPr>
                        <a:t>1743</a:t>
                      </a:r>
                      <a:endParaRPr lang="nl-NL" sz="1400" b="0" i="0" u="none" strike="noStrike">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271148866"/>
                  </a:ext>
                </a:extLst>
              </a:tr>
              <a:tr h="239236">
                <a:tc>
                  <a:txBody>
                    <a:bodyPr/>
                    <a:lstStyle/>
                    <a:p>
                      <a:pPr algn="l" fontAlgn="b"/>
                      <a:r>
                        <a:rPr lang="nl-NL" sz="1400" u="none" strike="noStrike" dirty="0">
                          <a:effectLst/>
                        </a:rPr>
                        <a:t>Evaluatie koolwaterstof</a:t>
                      </a:r>
                      <a:endParaRPr lang="nl-NL" sz="1400" b="0" i="0" u="none" strike="noStrike" dirty="0">
                        <a:solidFill>
                          <a:srgbClr val="000000"/>
                        </a:solidFill>
                        <a:effectLst/>
                        <a:latin typeface="Arial" panose="020B0604020202020204" pitchFamily="34" charset="0"/>
                      </a:endParaRPr>
                    </a:p>
                  </a:txBody>
                  <a:tcPr marL="7144" marR="7144" marT="7144" marB="0" anchor="b"/>
                </a:tc>
                <a:tc>
                  <a:txBody>
                    <a:bodyPr/>
                    <a:lstStyle/>
                    <a:p>
                      <a:pPr algn="r" fontAlgn="b"/>
                      <a:r>
                        <a:rPr lang="nl-NL" sz="1400" u="none" strike="noStrike">
                          <a:effectLst/>
                        </a:rPr>
                        <a:t>673</a:t>
                      </a:r>
                      <a:endParaRPr lang="nl-NL" sz="1400" b="0" i="0" u="none" strike="noStrike">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263929369"/>
                  </a:ext>
                </a:extLst>
              </a:tr>
              <a:tr h="239236">
                <a:tc>
                  <a:txBody>
                    <a:bodyPr/>
                    <a:lstStyle/>
                    <a:p>
                      <a:pPr algn="l" fontAlgn="b"/>
                      <a:r>
                        <a:rPr lang="nl-NL" sz="1400" u="none" strike="noStrike" dirty="0">
                          <a:effectLst/>
                        </a:rPr>
                        <a:t>Ontwikkeling zoutwinning</a:t>
                      </a:r>
                      <a:endParaRPr lang="nl-NL" sz="1400" b="0" i="0" u="none" strike="noStrike" dirty="0">
                        <a:solidFill>
                          <a:srgbClr val="000000"/>
                        </a:solidFill>
                        <a:effectLst/>
                        <a:latin typeface="Arial" panose="020B0604020202020204" pitchFamily="34" charset="0"/>
                      </a:endParaRPr>
                    </a:p>
                  </a:txBody>
                  <a:tcPr marL="7144" marR="7144" marT="7144" marB="0" anchor="b"/>
                </a:tc>
                <a:tc>
                  <a:txBody>
                    <a:bodyPr/>
                    <a:lstStyle/>
                    <a:p>
                      <a:pPr algn="r" fontAlgn="b"/>
                      <a:r>
                        <a:rPr lang="nl-NL" sz="1400" u="none" strike="noStrike">
                          <a:effectLst/>
                        </a:rPr>
                        <a:t>601</a:t>
                      </a:r>
                      <a:endParaRPr lang="nl-NL" sz="1400" b="0" i="0" u="none" strike="noStrike">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1313032967"/>
                  </a:ext>
                </a:extLst>
              </a:tr>
              <a:tr h="239236">
                <a:tc>
                  <a:txBody>
                    <a:bodyPr/>
                    <a:lstStyle/>
                    <a:p>
                      <a:pPr algn="l" fontAlgn="b"/>
                      <a:r>
                        <a:rPr lang="nl-NL" sz="1400" u="none" strike="noStrike" dirty="0">
                          <a:effectLst/>
                        </a:rPr>
                        <a:t>Exploratie</a:t>
                      </a:r>
                      <a:endParaRPr lang="nl-NL" sz="1400" b="0" i="0" u="none" strike="noStrike" dirty="0">
                        <a:solidFill>
                          <a:srgbClr val="000000"/>
                        </a:solidFill>
                        <a:effectLst/>
                        <a:latin typeface="Arial" panose="020B0604020202020204" pitchFamily="34" charset="0"/>
                      </a:endParaRPr>
                    </a:p>
                  </a:txBody>
                  <a:tcPr marL="7144" marR="7144" marT="7144" marB="0" anchor="b"/>
                </a:tc>
                <a:tc>
                  <a:txBody>
                    <a:bodyPr/>
                    <a:lstStyle/>
                    <a:p>
                      <a:pPr algn="r" fontAlgn="b"/>
                      <a:r>
                        <a:rPr lang="nl-NL" sz="1400" u="none" strike="noStrike">
                          <a:effectLst/>
                        </a:rPr>
                        <a:t>170</a:t>
                      </a:r>
                      <a:endParaRPr lang="nl-NL" sz="1400" b="0" i="0" u="none" strike="noStrike">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3828952338"/>
                  </a:ext>
                </a:extLst>
              </a:tr>
              <a:tr h="418624">
                <a:tc>
                  <a:txBody>
                    <a:bodyPr/>
                    <a:lstStyle/>
                    <a:p>
                      <a:pPr algn="l" fontAlgn="b"/>
                      <a:r>
                        <a:rPr lang="nl-NL" sz="1400" u="none" strike="noStrike">
                          <a:effectLst/>
                        </a:rPr>
                        <a:t>Ontwikkeling koolwaterstof door injectie</a:t>
                      </a:r>
                      <a:endParaRPr lang="nl-NL" sz="1400" b="0" i="0" u="none" strike="noStrike">
                        <a:solidFill>
                          <a:srgbClr val="000000"/>
                        </a:solidFill>
                        <a:effectLst/>
                        <a:latin typeface="Arial" panose="020B0604020202020204" pitchFamily="34" charset="0"/>
                      </a:endParaRPr>
                    </a:p>
                  </a:txBody>
                  <a:tcPr marL="7144" marR="7144" marT="7144" marB="0" anchor="b"/>
                </a:tc>
                <a:tc>
                  <a:txBody>
                    <a:bodyPr/>
                    <a:lstStyle/>
                    <a:p>
                      <a:pPr algn="r" fontAlgn="b"/>
                      <a:r>
                        <a:rPr lang="nl-NL" sz="1400" u="none" strike="noStrike">
                          <a:effectLst/>
                        </a:rPr>
                        <a:t>164</a:t>
                      </a:r>
                      <a:endParaRPr lang="nl-NL" sz="1400" b="0" i="0" u="none" strike="noStrike">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1446605893"/>
                  </a:ext>
                </a:extLst>
              </a:tr>
              <a:tr h="239236">
                <a:tc>
                  <a:txBody>
                    <a:bodyPr/>
                    <a:lstStyle/>
                    <a:p>
                      <a:pPr algn="l" fontAlgn="b"/>
                      <a:r>
                        <a:rPr lang="nl-NL" sz="1400" u="none" strike="noStrike">
                          <a:effectLst/>
                        </a:rPr>
                        <a:t>Steenkoolexploratie</a:t>
                      </a:r>
                      <a:endParaRPr lang="nl-NL" sz="1400" b="0" i="0" u="none" strike="noStrike">
                        <a:solidFill>
                          <a:srgbClr val="000000"/>
                        </a:solidFill>
                        <a:effectLst/>
                        <a:latin typeface="Arial" panose="020B0604020202020204" pitchFamily="34" charset="0"/>
                      </a:endParaRPr>
                    </a:p>
                  </a:txBody>
                  <a:tcPr marL="7144" marR="7144" marT="7144" marB="0" anchor="b"/>
                </a:tc>
                <a:tc>
                  <a:txBody>
                    <a:bodyPr/>
                    <a:lstStyle/>
                    <a:p>
                      <a:pPr algn="r" fontAlgn="b"/>
                      <a:r>
                        <a:rPr lang="nl-NL" sz="1400" u="none" strike="noStrike">
                          <a:effectLst/>
                        </a:rPr>
                        <a:t>98</a:t>
                      </a:r>
                      <a:endParaRPr lang="nl-NL" sz="1400" b="0" i="0" u="none" strike="noStrike">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3619627859"/>
                  </a:ext>
                </a:extLst>
              </a:tr>
              <a:tr h="239236">
                <a:tc>
                  <a:txBody>
                    <a:bodyPr/>
                    <a:lstStyle/>
                    <a:p>
                      <a:pPr algn="l" fontAlgn="b"/>
                      <a:r>
                        <a:rPr lang="nl-NL" sz="1400" u="none" strike="noStrike">
                          <a:effectLst/>
                        </a:rPr>
                        <a:t>Observatie</a:t>
                      </a:r>
                      <a:endParaRPr lang="nl-NL" sz="1400" b="0" i="0" u="none" strike="noStrike">
                        <a:solidFill>
                          <a:srgbClr val="000000"/>
                        </a:solidFill>
                        <a:effectLst/>
                        <a:latin typeface="Arial" panose="020B0604020202020204" pitchFamily="34" charset="0"/>
                      </a:endParaRPr>
                    </a:p>
                  </a:txBody>
                  <a:tcPr marL="7144" marR="7144" marT="7144" marB="0" anchor="b"/>
                </a:tc>
                <a:tc>
                  <a:txBody>
                    <a:bodyPr/>
                    <a:lstStyle/>
                    <a:p>
                      <a:pPr algn="r" fontAlgn="b"/>
                      <a:r>
                        <a:rPr lang="nl-NL" sz="1400" u="none" strike="noStrike">
                          <a:effectLst/>
                        </a:rPr>
                        <a:t>62</a:t>
                      </a:r>
                      <a:endParaRPr lang="nl-NL" sz="1400" b="0" i="0" u="none" strike="noStrike">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3232516213"/>
                  </a:ext>
                </a:extLst>
              </a:tr>
              <a:tr h="239236">
                <a:tc>
                  <a:txBody>
                    <a:bodyPr/>
                    <a:lstStyle/>
                    <a:p>
                      <a:pPr algn="l" fontAlgn="b"/>
                      <a:r>
                        <a:rPr lang="nl-NL" sz="1400" u="none" strike="noStrike">
                          <a:effectLst/>
                        </a:rPr>
                        <a:t>Aardwarmte-exploratie</a:t>
                      </a:r>
                      <a:endParaRPr lang="nl-NL" sz="1400" b="0" i="0" u="none" strike="noStrike">
                        <a:solidFill>
                          <a:srgbClr val="000000"/>
                        </a:solidFill>
                        <a:effectLst/>
                        <a:latin typeface="Arial" panose="020B0604020202020204" pitchFamily="34" charset="0"/>
                      </a:endParaRPr>
                    </a:p>
                  </a:txBody>
                  <a:tcPr marL="7144" marR="7144" marT="7144" marB="0" anchor="b"/>
                </a:tc>
                <a:tc>
                  <a:txBody>
                    <a:bodyPr/>
                    <a:lstStyle/>
                    <a:p>
                      <a:pPr algn="r" fontAlgn="b"/>
                      <a:r>
                        <a:rPr lang="nl-NL" sz="1400" u="none" strike="noStrike">
                          <a:effectLst/>
                        </a:rPr>
                        <a:t>56</a:t>
                      </a:r>
                      <a:endParaRPr lang="nl-NL" sz="1400" b="0" i="0" u="none" strike="noStrike">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859297494"/>
                  </a:ext>
                </a:extLst>
              </a:tr>
              <a:tr h="239236">
                <a:tc>
                  <a:txBody>
                    <a:bodyPr/>
                    <a:lstStyle/>
                    <a:p>
                      <a:pPr algn="l" fontAlgn="b"/>
                      <a:r>
                        <a:rPr lang="nl-NL" sz="1400" u="none" strike="noStrike">
                          <a:effectLst/>
                        </a:rPr>
                        <a:t>Ontwikkeling gasopslag</a:t>
                      </a:r>
                      <a:endParaRPr lang="nl-NL" sz="1400" b="0" i="0" u="none" strike="noStrike">
                        <a:solidFill>
                          <a:srgbClr val="000000"/>
                        </a:solidFill>
                        <a:effectLst/>
                        <a:latin typeface="Arial" panose="020B0604020202020204" pitchFamily="34" charset="0"/>
                      </a:endParaRPr>
                    </a:p>
                  </a:txBody>
                  <a:tcPr marL="7144" marR="7144" marT="7144" marB="0" anchor="b"/>
                </a:tc>
                <a:tc>
                  <a:txBody>
                    <a:bodyPr/>
                    <a:lstStyle/>
                    <a:p>
                      <a:pPr algn="r" fontAlgn="b"/>
                      <a:r>
                        <a:rPr lang="nl-NL" sz="1400" u="none" strike="noStrike">
                          <a:effectLst/>
                        </a:rPr>
                        <a:t>55</a:t>
                      </a:r>
                      <a:endParaRPr lang="nl-NL" sz="1400" b="0" i="0" u="none" strike="noStrike">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3292553907"/>
                  </a:ext>
                </a:extLst>
              </a:tr>
              <a:tr h="239236">
                <a:tc>
                  <a:txBody>
                    <a:bodyPr/>
                    <a:lstStyle/>
                    <a:p>
                      <a:pPr algn="l" fontAlgn="b"/>
                      <a:r>
                        <a:rPr lang="nl-NL" sz="1400" u="none" strike="noStrike">
                          <a:effectLst/>
                        </a:rPr>
                        <a:t>Geologische verkenning</a:t>
                      </a:r>
                      <a:endParaRPr lang="nl-NL" sz="1400" b="0" i="0" u="none" strike="noStrike">
                        <a:solidFill>
                          <a:srgbClr val="000000"/>
                        </a:solidFill>
                        <a:effectLst/>
                        <a:latin typeface="Arial" panose="020B0604020202020204" pitchFamily="34" charset="0"/>
                      </a:endParaRPr>
                    </a:p>
                  </a:txBody>
                  <a:tcPr marL="7144" marR="7144" marT="7144" marB="0" anchor="b"/>
                </a:tc>
                <a:tc>
                  <a:txBody>
                    <a:bodyPr/>
                    <a:lstStyle/>
                    <a:p>
                      <a:pPr algn="r" fontAlgn="b"/>
                      <a:r>
                        <a:rPr lang="nl-NL" sz="1400" u="none" strike="noStrike">
                          <a:effectLst/>
                        </a:rPr>
                        <a:t>49</a:t>
                      </a:r>
                      <a:endParaRPr lang="nl-NL" sz="1400" b="0" i="0" u="none" strike="noStrike">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1841063950"/>
                  </a:ext>
                </a:extLst>
              </a:tr>
              <a:tr h="239236">
                <a:tc>
                  <a:txBody>
                    <a:bodyPr/>
                    <a:lstStyle/>
                    <a:p>
                      <a:pPr algn="l" fontAlgn="b"/>
                      <a:r>
                        <a:rPr lang="nl-NL" sz="1400" u="none" strike="noStrike" dirty="0">
                          <a:effectLst/>
                        </a:rPr>
                        <a:t>Ontwikkeling aardwarmtewinning</a:t>
                      </a:r>
                      <a:endParaRPr lang="nl-NL" sz="1400" b="0" i="0" u="none" strike="noStrike" dirty="0">
                        <a:solidFill>
                          <a:srgbClr val="000000"/>
                        </a:solidFill>
                        <a:effectLst/>
                        <a:latin typeface="Arial" panose="020B0604020202020204" pitchFamily="34" charset="0"/>
                      </a:endParaRPr>
                    </a:p>
                  </a:txBody>
                  <a:tcPr marL="7144" marR="7144" marT="7144" marB="0" anchor="b"/>
                </a:tc>
                <a:tc>
                  <a:txBody>
                    <a:bodyPr/>
                    <a:lstStyle/>
                    <a:p>
                      <a:pPr algn="r" fontAlgn="b"/>
                      <a:r>
                        <a:rPr lang="nl-NL" sz="1400" u="none" strike="noStrike">
                          <a:effectLst/>
                        </a:rPr>
                        <a:t>29</a:t>
                      </a:r>
                      <a:endParaRPr lang="nl-NL" sz="1400" b="0" i="0" u="none" strike="noStrike">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1097786961"/>
                  </a:ext>
                </a:extLst>
              </a:tr>
              <a:tr h="239236">
                <a:tc>
                  <a:txBody>
                    <a:bodyPr/>
                    <a:lstStyle/>
                    <a:p>
                      <a:pPr algn="l" fontAlgn="b"/>
                      <a:r>
                        <a:rPr lang="nl-NL" sz="1400" u="none" strike="noStrike">
                          <a:effectLst/>
                        </a:rPr>
                        <a:t>Zoutexploratie</a:t>
                      </a:r>
                      <a:endParaRPr lang="nl-NL" sz="1400" b="0" i="0" u="none" strike="noStrike">
                        <a:solidFill>
                          <a:srgbClr val="000000"/>
                        </a:solidFill>
                        <a:effectLst/>
                        <a:latin typeface="Arial" panose="020B0604020202020204" pitchFamily="34" charset="0"/>
                      </a:endParaRPr>
                    </a:p>
                  </a:txBody>
                  <a:tcPr marL="7144" marR="7144" marT="7144" marB="0" anchor="b"/>
                </a:tc>
                <a:tc>
                  <a:txBody>
                    <a:bodyPr/>
                    <a:lstStyle/>
                    <a:p>
                      <a:pPr algn="r" fontAlgn="b"/>
                      <a:r>
                        <a:rPr lang="nl-NL" sz="1400" u="none" strike="noStrike">
                          <a:effectLst/>
                        </a:rPr>
                        <a:t>23</a:t>
                      </a:r>
                      <a:endParaRPr lang="nl-NL" sz="1400" b="0" i="0" u="none" strike="noStrike">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677082206"/>
                  </a:ext>
                </a:extLst>
              </a:tr>
              <a:tr h="239236">
                <a:tc>
                  <a:txBody>
                    <a:bodyPr/>
                    <a:lstStyle/>
                    <a:p>
                      <a:pPr algn="l" fontAlgn="b"/>
                      <a:r>
                        <a:rPr lang="nl-NL" sz="1400" u="none" strike="noStrike">
                          <a:effectLst/>
                        </a:rPr>
                        <a:t>Ontwikkeling steenkool</a:t>
                      </a:r>
                      <a:endParaRPr lang="nl-NL" sz="1400" b="0" i="0" u="none" strike="noStrike">
                        <a:solidFill>
                          <a:srgbClr val="000000"/>
                        </a:solidFill>
                        <a:effectLst/>
                        <a:latin typeface="Arial" panose="020B0604020202020204" pitchFamily="34" charset="0"/>
                      </a:endParaRPr>
                    </a:p>
                  </a:txBody>
                  <a:tcPr marL="7144" marR="7144" marT="7144" marB="0" anchor="b"/>
                </a:tc>
                <a:tc>
                  <a:txBody>
                    <a:bodyPr/>
                    <a:lstStyle/>
                    <a:p>
                      <a:pPr algn="r" fontAlgn="b"/>
                      <a:r>
                        <a:rPr lang="nl-NL" sz="1400" u="none" strike="noStrike">
                          <a:effectLst/>
                        </a:rPr>
                        <a:t>16</a:t>
                      </a:r>
                      <a:endParaRPr lang="nl-NL" sz="1400" b="0" i="0" u="none" strike="noStrike">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2250805969"/>
                  </a:ext>
                </a:extLst>
              </a:tr>
              <a:tr h="239236">
                <a:tc>
                  <a:txBody>
                    <a:bodyPr/>
                    <a:lstStyle/>
                    <a:p>
                      <a:pPr algn="l" fontAlgn="b"/>
                      <a:r>
                        <a:rPr lang="nl-NL" sz="1400" u="none" strike="noStrike">
                          <a:effectLst/>
                        </a:rPr>
                        <a:t>Onbekend</a:t>
                      </a:r>
                      <a:endParaRPr lang="nl-NL" sz="1400" b="0" i="0" u="none" strike="noStrike">
                        <a:solidFill>
                          <a:srgbClr val="000000"/>
                        </a:solidFill>
                        <a:effectLst/>
                        <a:latin typeface="Arial" panose="020B0604020202020204" pitchFamily="34" charset="0"/>
                      </a:endParaRPr>
                    </a:p>
                  </a:txBody>
                  <a:tcPr marL="7144" marR="7144" marT="7144" marB="0" anchor="b"/>
                </a:tc>
                <a:tc>
                  <a:txBody>
                    <a:bodyPr/>
                    <a:lstStyle/>
                    <a:p>
                      <a:pPr algn="r" fontAlgn="b"/>
                      <a:r>
                        <a:rPr lang="nl-NL" sz="1400" u="none" strike="noStrike">
                          <a:effectLst/>
                        </a:rPr>
                        <a:t>3</a:t>
                      </a:r>
                      <a:endParaRPr lang="nl-NL" sz="1400" b="0" i="0" u="none" strike="noStrike">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3956024982"/>
                  </a:ext>
                </a:extLst>
              </a:tr>
              <a:tr h="239236">
                <a:tc>
                  <a:txBody>
                    <a:bodyPr/>
                    <a:lstStyle/>
                    <a:p>
                      <a:pPr algn="l" fontAlgn="b"/>
                      <a:r>
                        <a:rPr lang="nl-NL" sz="1400" u="none" strike="noStrike">
                          <a:effectLst/>
                        </a:rPr>
                        <a:t>Ontwikkeling grondwaterwinning</a:t>
                      </a:r>
                      <a:endParaRPr lang="nl-NL" sz="1400" b="0" i="0" u="none" strike="noStrike">
                        <a:solidFill>
                          <a:srgbClr val="000000"/>
                        </a:solidFill>
                        <a:effectLst/>
                        <a:latin typeface="Arial" panose="020B0604020202020204" pitchFamily="34" charset="0"/>
                      </a:endParaRPr>
                    </a:p>
                  </a:txBody>
                  <a:tcPr marL="7144" marR="7144" marT="7144" marB="0" anchor="b"/>
                </a:tc>
                <a:tc>
                  <a:txBody>
                    <a:bodyPr/>
                    <a:lstStyle/>
                    <a:p>
                      <a:pPr algn="r" fontAlgn="b"/>
                      <a:r>
                        <a:rPr lang="nl-NL" sz="1400" u="none" strike="noStrike" dirty="0">
                          <a:effectLst/>
                        </a:rPr>
                        <a:t>1</a:t>
                      </a:r>
                      <a:endParaRPr lang="nl-NL" sz="1400" b="0" i="0" u="none" strike="noStrike" dirty="0">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2989451863"/>
                  </a:ext>
                </a:extLst>
              </a:tr>
            </a:tbl>
          </a:graphicData>
        </a:graphic>
      </p:graphicFrame>
      <p:sp>
        <p:nvSpPr>
          <p:cNvPr id="5" name="Tekstvak 4">
            <a:extLst>
              <a:ext uri="{FF2B5EF4-FFF2-40B4-BE49-F238E27FC236}">
                <a16:creationId xmlns:a16="http://schemas.microsoft.com/office/drawing/2014/main" id="{F1FBC21C-80C7-4877-8999-B8D43DCDC9C3}"/>
              </a:ext>
            </a:extLst>
          </p:cNvPr>
          <p:cNvSpPr txBox="1"/>
          <p:nvPr/>
        </p:nvSpPr>
        <p:spPr>
          <a:xfrm>
            <a:off x="251520" y="3723878"/>
            <a:ext cx="4220818" cy="1200329"/>
          </a:xfrm>
          <a:prstGeom prst="rect">
            <a:avLst/>
          </a:prstGeom>
          <a:noFill/>
        </p:spPr>
        <p:txBody>
          <a:bodyPr wrap="square" rtlCol="0">
            <a:spAutoFit/>
          </a:bodyPr>
          <a:lstStyle/>
          <a:p>
            <a:r>
              <a:rPr lang="nl-NL" sz="1200" i="1" dirty="0">
                <a:latin typeface="+mj-lt"/>
              </a:rPr>
              <a:t>Hoe is de aanlevering van deze gegevens aan TNO? De aanlevering komt van de operator. </a:t>
            </a:r>
            <a:endParaRPr lang="nl-NL" sz="1200" dirty="0">
              <a:latin typeface="+mj-lt"/>
            </a:endParaRPr>
          </a:p>
          <a:p>
            <a:r>
              <a:rPr lang="nl-NL" sz="1200" i="1" dirty="0">
                <a:latin typeface="+mj-lt"/>
              </a:rPr>
              <a:t>Deze wordt gedaan via DINO databeheer, veel via email. De BRO verandert in principe niets aan dit aanleveringsproces.</a:t>
            </a:r>
          </a:p>
          <a:p>
            <a:r>
              <a:rPr lang="nl-NL" sz="1200" i="1" dirty="0">
                <a:latin typeface="+mj-lt"/>
              </a:rPr>
              <a:t> </a:t>
            </a:r>
            <a:endParaRPr lang="nl-NL" sz="1200" dirty="0">
              <a:latin typeface="+mj-lt"/>
            </a:endParaRPr>
          </a:p>
        </p:txBody>
      </p:sp>
    </p:spTree>
    <p:extLst>
      <p:ext uri="{BB962C8B-B14F-4D97-AF65-F5344CB8AC3E}">
        <p14:creationId xmlns:p14="http://schemas.microsoft.com/office/powerpoint/2010/main" val="2395818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29E1CF-9CED-41BC-B1CA-F517923D8A8C}"/>
              </a:ext>
            </a:extLst>
          </p:cNvPr>
          <p:cNvSpPr>
            <a:spLocks noGrp="1"/>
          </p:cNvSpPr>
          <p:nvPr>
            <p:ph type="title"/>
          </p:nvPr>
        </p:nvSpPr>
        <p:spPr>
          <a:xfrm>
            <a:off x="466725" y="1005576"/>
            <a:ext cx="8401050" cy="369094"/>
          </a:xfrm>
        </p:spPr>
        <p:txBody>
          <a:bodyPr/>
          <a:lstStyle/>
          <a:p>
            <a:r>
              <a:rPr lang="en-US" dirty="0" err="1"/>
              <a:t>Olie</a:t>
            </a:r>
            <a:r>
              <a:rPr lang="en-US" dirty="0"/>
              <a:t> </a:t>
            </a:r>
            <a:r>
              <a:rPr lang="en-US" dirty="0" err="1"/>
              <a:t>en</a:t>
            </a:r>
            <a:r>
              <a:rPr lang="en-US" dirty="0"/>
              <a:t> Gas</a:t>
            </a:r>
          </a:p>
        </p:txBody>
      </p:sp>
      <p:pic>
        <p:nvPicPr>
          <p:cNvPr id="7" name="Content Placeholder 6">
            <a:extLst>
              <a:ext uri="{FF2B5EF4-FFF2-40B4-BE49-F238E27FC236}">
                <a16:creationId xmlns:a16="http://schemas.microsoft.com/office/drawing/2014/main" id="{CA9FA1DF-F761-40DF-9DA4-DE5C0F65E269}"/>
              </a:ext>
            </a:extLst>
          </p:cNvPr>
          <p:cNvPicPr>
            <a:picLocks noGrp="1" noChangeAspect="1"/>
          </p:cNvPicPr>
          <p:nvPr>
            <p:ph sz="half" idx="1"/>
          </p:nvPr>
        </p:nvPicPr>
        <p:blipFill>
          <a:blip r:embed="rId3"/>
          <a:stretch>
            <a:fillRect/>
          </a:stretch>
        </p:blipFill>
        <p:spPr>
          <a:xfrm>
            <a:off x="4778773" y="1290363"/>
            <a:ext cx="2961579" cy="3395193"/>
          </a:xfrm>
          <a:prstGeom prst="rect">
            <a:avLst/>
          </a:prstGeom>
        </p:spPr>
      </p:pic>
      <p:sp>
        <p:nvSpPr>
          <p:cNvPr id="8" name="Rectangle 7">
            <a:extLst>
              <a:ext uri="{FF2B5EF4-FFF2-40B4-BE49-F238E27FC236}">
                <a16:creationId xmlns:a16="http://schemas.microsoft.com/office/drawing/2014/main" id="{6406BAE7-C54D-4ED6-B24D-C66670619E9A}"/>
              </a:ext>
            </a:extLst>
          </p:cNvPr>
          <p:cNvSpPr/>
          <p:nvPr/>
        </p:nvSpPr>
        <p:spPr>
          <a:xfrm>
            <a:off x="367569" y="1419622"/>
            <a:ext cx="3456384" cy="1754326"/>
          </a:xfrm>
          <a:prstGeom prst="rect">
            <a:avLst/>
          </a:prstGeom>
        </p:spPr>
        <p:txBody>
          <a:bodyPr wrap="square">
            <a:spAutoFit/>
          </a:bodyPr>
          <a:lstStyle/>
          <a:p>
            <a:pPr marL="342900" indent="-342900">
              <a:buFont typeface="Arial" panose="020B0604020202020204" pitchFamily="34" charset="0"/>
              <a:buChar char="•"/>
            </a:pPr>
            <a:r>
              <a:rPr lang="nl-NL" sz="1800" dirty="0" err="1">
                <a:latin typeface="Calibri" panose="020F0502020204030204" pitchFamily="34" charset="0"/>
                <a:cs typeface="Times New Roman" panose="02020603050405020304" pitchFamily="18" charset="0"/>
              </a:rPr>
              <a:t>Trajectories</a:t>
            </a:r>
            <a:r>
              <a:rPr lang="nl-NL" sz="1800" dirty="0">
                <a:latin typeface="Calibri" panose="020F0502020204030204" pitchFamily="34" charset="0"/>
                <a:cs typeface="Times New Roman" panose="02020603050405020304" pitchFamily="18" charset="0"/>
              </a:rPr>
              <a:t> worden afgeleid van deviatiegegevens</a:t>
            </a:r>
          </a:p>
          <a:p>
            <a:pPr marL="342900" indent="-342900">
              <a:buFont typeface="Arial" panose="020B0604020202020204" pitchFamily="34" charset="0"/>
              <a:buChar char="•"/>
            </a:pPr>
            <a:r>
              <a:rPr lang="nl-NL" sz="1800" dirty="0">
                <a:latin typeface="Calibri" panose="020F0502020204030204" pitchFamily="34" charset="0"/>
                <a:cs typeface="Times New Roman" panose="02020603050405020304" pitchFamily="18" charset="0"/>
              </a:rPr>
              <a:t>Boorgatcodes en boorgatnaam weinig geüniformeerd</a:t>
            </a:r>
          </a:p>
          <a:p>
            <a:pPr marL="342900" indent="-342900">
              <a:buFont typeface="Arial" panose="020B0604020202020204" pitchFamily="34" charset="0"/>
              <a:buChar char="•"/>
            </a:pPr>
            <a:r>
              <a:rPr lang="nl-NL" sz="1800" dirty="0">
                <a:latin typeface="Calibri" panose="020F0502020204030204" pitchFamily="34" charset="0"/>
                <a:cs typeface="Times New Roman" panose="02020603050405020304" pitchFamily="18" charset="0"/>
              </a:rPr>
              <a:t>Een deel van de </a:t>
            </a:r>
            <a:r>
              <a:rPr lang="nl-NL" sz="1800" dirty="0" err="1">
                <a:latin typeface="Calibri" panose="020F0502020204030204" pitchFamily="34" charset="0"/>
                <a:cs typeface="Times New Roman" panose="02020603050405020304" pitchFamily="18" charset="0"/>
              </a:rPr>
              <a:t>trajectories</a:t>
            </a:r>
            <a:r>
              <a:rPr lang="nl-NL" sz="1800" dirty="0">
                <a:latin typeface="Calibri" panose="020F0502020204030204" pitchFamily="34" charset="0"/>
                <a:cs typeface="Times New Roman" panose="02020603050405020304" pitchFamily="18" charset="0"/>
              </a:rPr>
              <a:t> zijn ‘omgebouwd’ tot put (well)</a:t>
            </a:r>
          </a:p>
        </p:txBody>
      </p:sp>
    </p:spTree>
    <p:extLst>
      <p:ext uri="{BB962C8B-B14F-4D97-AF65-F5344CB8AC3E}">
        <p14:creationId xmlns:p14="http://schemas.microsoft.com/office/powerpoint/2010/main" val="2907030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AC7DAB-08DE-4C4B-928E-CEF0047B7E79}"/>
              </a:ext>
            </a:extLst>
          </p:cNvPr>
          <p:cNvSpPr>
            <a:spLocks noGrp="1"/>
          </p:cNvSpPr>
          <p:nvPr>
            <p:ph type="title"/>
          </p:nvPr>
        </p:nvSpPr>
        <p:spPr>
          <a:xfrm>
            <a:off x="466725" y="843558"/>
            <a:ext cx="8401050" cy="531112"/>
          </a:xfrm>
        </p:spPr>
        <p:txBody>
          <a:bodyPr/>
          <a:lstStyle/>
          <a:p>
            <a:r>
              <a:rPr lang="nl-NL" dirty="0"/>
              <a:t>Aanvullingen n.a.v. sessie op 12-3-2020 </a:t>
            </a:r>
          </a:p>
        </p:txBody>
      </p:sp>
      <p:sp>
        <p:nvSpPr>
          <p:cNvPr id="3" name="Tijdelijke aanduiding voor inhoud 2">
            <a:extLst>
              <a:ext uri="{FF2B5EF4-FFF2-40B4-BE49-F238E27FC236}">
                <a16:creationId xmlns:a16="http://schemas.microsoft.com/office/drawing/2014/main" id="{72F0B2E7-F415-4DA5-9344-C5C42587277E}"/>
              </a:ext>
            </a:extLst>
          </p:cNvPr>
          <p:cNvSpPr>
            <a:spLocks noGrp="1"/>
          </p:cNvSpPr>
          <p:nvPr>
            <p:ph idx="1"/>
          </p:nvPr>
        </p:nvSpPr>
        <p:spPr>
          <a:xfrm>
            <a:off x="466724" y="1374670"/>
            <a:ext cx="8677276" cy="3645352"/>
          </a:xfrm>
        </p:spPr>
        <p:txBody>
          <a:bodyPr/>
          <a:lstStyle/>
          <a:p>
            <a:pPr marL="0" indent="0">
              <a:buNone/>
            </a:pPr>
            <a:r>
              <a:rPr lang="nl-NL" sz="1200"/>
              <a:t>Decentrale </a:t>
            </a:r>
            <a:r>
              <a:rPr lang="nl-NL" sz="1200" dirty="0"/>
              <a:t>overheden zijn geïnteresseerd in wat in de grond ligt. Ook daar waar afgesloten putten zijn. Dat is relevant bijvoorbeeld bij bouwen of aanleggen infrastructuur. Ook een put die niet tot productie heeft geleid (alleen exploratie) kan constructies bevatten. </a:t>
            </a:r>
          </a:p>
          <a:p>
            <a:pPr marL="0" indent="0">
              <a:buNone/>
            </a:pPr>
            <a:r>
              <a:rPr lang="nl-NL" sz="1200" dirty="0"/>
              <a:t> </a:t>
            </a:r>
          </a:p>
          <a:p>
            <a:pPr marL="0" indent="0">
              <a:buNone/>
            </a:pPr>
            <a:r>
              <a:rPr lang="nl-NL" sz="1200"/>
              <a:t>Er is een semantische discussie over de begrippen well, trajectorie, boorgaten, putten. Voorstel is</a:t>
            </a:r>
            <a:endParaRPr lang="nl-NL" sz="1200" dirty="0"/>
          </a:p>
          <a:p>
            <a:pPr marL="228600" indent="-228600">
              <a:buFont typeface="+mj-lt"/>
              <a:buAutoNum type="arabicPeriod"/>
            </a:pPr>
            <a:r>
              <a:rPr lang="nl-NL" sz="1200" dirty="0"/>
              <a:t>spreken over boorgat en boortrajecten.</a:t>
            </a:r>
          </a:p>
          <a:p>
            <a:pPr marL="228600" indent="-228600">
              <a:buFont typeface="+mj-lt"/>
              <a:buAutoNum type="arabicPeriod"/>
            </a:pPr>
            <a:r>
              <a:rPr lang="nl-NL" sz="1200" dirty="0"/>
              <a:t>Ze zijn allemaal van belang - of ze wel of niet tot productie hebben geleid - voor de activiteiten in de bovengrond</a:t>
            </a:r>
            <a:r>
              <a:rPr lang="nl-NL" sz="1200"/>
              <a:t>. </a:t>
            </a:r>
          </a:p>
          <a:p>
            <a:pPr marL="228600" indent="-228600">
              <a:buFont typeface="+mj-lt"/>
              <a:buAutoNum type="arabicPeriod"/>
            </a:pPr>
            <a:endParaRPr lang="nl-NL"/>
          </a:p>
          <a:p>
            <a:pPr marL="0" indent="0">
              <a:buNone/>
            </a:pPr>
            <a:r>
              <a:rPr lang="nl-NL" sz="1200"/>
              <a:t>Vanuit de trajectory (boorgat, boortraject) zou je moeten doorverwijzen naar NLOG en daar vind je dan of het een put is (met aanvullende gegevens). De eigenaar etc ook niet opnemen in de BRO. Zie NLOG.</a:t>
            </a:r>
          </a:p>
          <a:p>
            <a:pPr marL="228600" indent="-228600">
              <a:buFont typeface="+mj-lt"/>
              <a:buAutoNum type="arabicPeriod"/>
            </a:pPr>
            <a:endParaRPr lang="nl-NL" sz="1200"/>
          </a:p>
          <a:p>
            <a:pPr marL="0" indent="0">
              <a:buNone/>
            </a:pPr>
            <a:r>
              <a:rPr lang="nl-NL" sz="1200"/>
              <a:t>Deze werkwijze is consistent met BIT advies: de BRO gaat bestaande bronnen van hoge waarde (kwaliteit) zoals NLOG niet spiegelen. </a:t>
            </a:r>
          </a:p>
          <a:p>
            <a:pPr marL="0" indent="0">
              <a:buNone/>
            </a:pPr>
            <a:endParaRPr lang="nl-NL" dirty="0"/>
          </a:p>
        </p:txBody>
      </p:sp>
    </p:spTree>
    <p:extLst>
      <p:ext uri="{BB962C8B-B14F-4D97-AF65-F5344CB8AC3E}">
        <p14:creationId xmlns:p14="http://schemas.microsoft.com/office/powerpoint/2010/main" val="1416006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9E2DB-57FB-40FC-9682-1FB8C2D5B54C}"/>
              </a:ext>
            </a:extLst>
          </p:cNvPr>
          <p:cNvSpPr>
            <a:spLocks noGrp="1"/>
          </p:cNvSpPr>
          <p:nvPr>
            <p:ph type="title"/>
          </p:nvPr>
        </p:nvSpPr>
        <p:spPr>
          <a:xfrm>
            <a:off x="466725" y="1005576"/>
            <a:ext cx="4537323" cy="369094"/>
          </a:xfrm>
        </p:spPr>
        <p:txBody>
          <a:bodyPr/>
          <a:lstStyle/>
          <a:p>
            <a:r>
              <a:rPr lang="nl-NL" dirty="0"/>
              <a:t>Locatie mijnbouwwerken: Zoutcavernes</a:t>
            </a:r>
          </a:p>
        </p:txBody>
      </p:sp>
      <p:sp>
        <p:nvSpPr>
          <p:cNvPr id="3" name="Content Placeholder 2">
            <a:extLst>
              <a:ext uri="{FF2B5EF4-FFF2-40B4-BE49-F238E27FC236}">
                <a16:creationId xmlns:a16="http://schemas.microsoft.com/office/drawing/2014/main" id="{0D4ED990-A93F-4F4D-8D09-238D1FA067D8}"/>
              </a:ext>
            </a:extLst>
          </p:cNvPr>
          <p:cNvSpPr>
            <a:spLocks noGrp="1"/>
          </p:cNvSpPr>
          <p:nvPr>
            <p:ph sz="half" idx="1"/>
          </p:nvPr>
        </p:nvSpPr>
        <p:spPr>
          <a:xfrm>
            <a:off x="466726" y="1707654"/>
            <a:ext cx="4124325" cy="2947690"/>
          </a:xfrm>
        </p:spPr>
        <p:txBody>
          <a:bodyPr/>
          <a:lstStyle/>
          <a:p>
            <a:r>
              <a:rPr lang="nl-NL" sz="1800" dirty="0">
                <a:latin typeface="Calibri" panose="020F0502020204030204" pitchFamily="34" charset="0"/>
                <a:cs typeface="Times New Roman" panose="02020603050405020304" pitchFamily="18" charset="0"/>
              </a:rPr>
              <a:t>Van de zoutwinning zijn alleen boorgatgegevens bekend (X,Y)</a:t>
            </a:r>
          </a:p>
          <a:p>
            <a:r>
              <a:rPr lang="nl-NL" sz="1800" dirty="0">
                <a:latin typeface="Calibri" panose="020F0502020204030204" pitchFamily="34" charset="0"/>
                <a:cs typeface="Times New Roman" panose="02020603050405020304" pitchFamily="18" charset="0"/>
              </a:rPr>
              <a:t>Geometriegegevens van de caverne zijn interessant, maar zijn niet bij </a:t>
            </a:r>
            <a:r>
              <a:rPr lang="nl-NL" sz="1800">
                <a:latin typeface="Calibri" panose="020F0502020204030204" pitchFamily="34" charset="0"/>
                <a:cs typeface="Times New Roman" panose="02020603050405020304" pitchFamily="18" charset="0"/>
              </a:rPr>
              <a:t>TNO beschikbaar. </a:t>
            </a:r>
            <a:endParaRPr lang="nl-NL" sz="1800" dirty="0">
              <a:latin typeface="Calibri" panose="020F0502020204030204" pitchFamily="34" charset="0"/>
              <a:cs typeface="Times New Roman" panose="02020603050405020304" pitchFamily="18" charset="0"/>
            </a:endParaRPr>
          </a:p>
          <a:p>
            <a:r>
              <a:rPr lang="nl-NL" sz="1800" dirty="0">
                <a:latin typeface="Calibri" panose="020F0502020204030204" pitchFamily="34" charset="0"/>
                <a:cs typeface="Times New Roman" panose="02020603050405020304" pitchFamily="18" charset="0"/>
              </a:rPr>
              <a:t>De operators beschikken waarschijnlijk </a:t>
            </a:r>
            <a:r>
              <a:rPr lang="nl-NL" sz="1800">
                <a:latin typeface="Calibri" panose="020F0502020204030204" pitchFamily="34" charset="0"/>
                <a:cs typeface="Times New Roman" panose="02020603050405020304" pitchFamily="18" charset="0"/>
              </a:rPr>
              <a:t>wel over </a:t>
            </a:r>
            <a:r>
              <a:rPr lang="nl-NL" sz="1800" dirty="0">
                <a:latin typeface="Calibri" panose="020F0502020204030204" pitchFamily="34" charset="0"/>
                <a:cs typeface="Times New Roman" panose="02020603050405020304" pitchFamily="18" charset="0"/>
              </a:rPr>
              <a:t>de geometriegegevens</a:t>
            </a:r>
          </a:p>
          <a:p>
            <a:pPr marL="0" indent="0">
              <a:buNone/>
            </a:pPr>
            <a:endParaRPr lang="nl-NL" dirty="0"/>
          </a:p>
        </p:txBody>
      </p:sp>
      <p:pic>
        <p:nvPicPr>
          <p:cNvPr id="9" name="Content Placeholder 8" descr="A picture containing grass, fence, outdoor, green&#10;&#10;Description automatically generated">
            <a:extLst>
              <a:ext uri="{FF2B5EF4-FFF2-40B4-BE49-F238E27FC236}">
                <a16:creationId xmlns:a16="http://schemas.microsoft.com/office/drawing/2014/main" id="{834CBB64-119D-49BD-A03F-EDF04C90B6C3}"/>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92080" y="771549"/>
            <a:ext cx="2448272" cy="3745477"/>
          </a:xfrm>
        </p:spPr>
      </p:pic>
    </p:spTree>
    <p:extLst>
      <p:ext uri="{BB962C8B-B14F-4D97-AF65-F5344CB8AC3E}">
        <p14:creationId xmlns:p14="http://schemas.microsoft.com/office/powerpoint/2010/main" val="3450522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353EB0-61B7-449E-BF31-C2A89BD0ED67}"/>
              </a:ext>
            </a:extLst>
          </p:cNvPr>
          <p:cNvSpPr>
            <a:spLocks noGrp="1"/>
          </p:cNvSpPr>
          <p:nvPr>
            <p:ph type="title"/>
          </p:nvPr>
        </p:nvSpPr>
        <p:spPr/>
        <p:txBody>
          <a:bodyPr/>
          <a:lstStyle/>
          <a:p>
            <a:r>
              <a:rPr lang="nl-NL" dirty="0"/>
              <a:t>Agenda</a:t>
            </a:r>
          </a:p>
        </p:txBody>
      </p:sp>
      <p:sp>
        <p:nvSpPr>
          <p:cNvPr id="3" name="Tijdelijke aanduiding voor inhoud 2">
            <a:extLst>
              <a:ext uri="{FF2B5EF4-FFF2-40B4-BE49-F238E27FC236}">
                <a16:creationId xmlns:a16="http://schemas.microsoft.com/office/drawing/2014/main" id="{6AAC8777-B6B1-491E-8350-FCEA6FE38E09}"/>
              </a:ext>
            </a:extLst>
          </p:cNvPr>
          <p:cNvSpPr>
            <a:spLocks noGrp="1"/>
          </p:cNvSpPr>
          <p:nvPr>
            <p:ph idx="1"/>
          </p:nvPr>
        </p:nvSpPr>
        <p:spPr/>
        <p:txBody>
          <a:bodyPr/>
          <a:lstStyle/>
          <a:p>
            <a:pPr>
              <a:buFont typeface="+mj-lt"/>
              <a:buAutoNum type="arabicPeriod"/>
            </a:pPr>
            <a:r>
              <a:rPr lang="nl-NL" sz="1600" dirty="0"/>
              <a:t>Kaders en uitgangspunten			(Frank)</a:t>
            </a:r>
          </a:p>
          <a:p>
            <a:pPr>
              <a:buFont typeface="+mj-lt"/>
              <a:buAutoNum type="arabicPeriod"/>
            </a:pPr>
            <a:r>
              <a:rPr lang="nl-NL" sz="1600" dirty="0"/>
              <a:t>Mijnbouwgegevens beschikbaar bij TNO / NLOG	(Janneke)</a:t>
            </a:r>
          </a:p>
          <a:p>
            <a:pPr>
              <a:buFont typeface="+mj-lt"/>
              <a:buAutoNum type="arabicPeriod"/>
            </a:pPr>
            <a:r>
              <a:rPr lang="nl-NL" sz="1600" dirty="0"/>
              <a:t>Ontwikkelingen zaaksysteem Min EZK / SODM	(Ruud)</a:t>
            </a:r>
          </a:p>
          <a:p>
            <a:pPr>
              <a:buFont typeface="+mj-lt"/>
              <a:buAutoNum type="arabicPeriod"/>
            </a:pPr>
            <a:r>
              <a:rPr lang="nl-NL" sz="1600"/>
              <a:t>Vervolgstappen</a:t>
            </a:r>
            <a:endParaRPr lang="nl-NL" sz="1600" dirty="0"/>
          </a:p>
        </p:txBody>
      </p:sp>
    </p:spTree>
    <p:extLst>
      <p:ext uri="{BB962C8B-B14F-4D97-AF65-F5344CB8AC3E}">
        <p14:creationId xmlns:p14="http://schemas.microsoft.com/office/powerpoint/2010/main" val="93552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75ADA27-BABC-4E53-90D2-1BFA5B0DC5C7}"/>
              </a:ext>
            </a:extLst>
          </p:cNvPr>
          <p:cNvSpPr>
            <a:spLocks noGrp="1"/>
          </p:cNvSpPr>
          <p:nvPr>
            <p:ph type="title"/>
          </p:nvPr>
        </p:nvSpPr>
        <p:spPr/>
        <p:txBody>
          <a:bodyPr/>
          <a:lstStyle/>
          <a:p>
            <a:r>
              <a:rPr lang="nl-NL" dirty="0"/>
              <a:t>Aanvullingen n.a.v. sessie op 12-3-2020 </a:t>
            </a:r>
          </a:p>
        </p:txBody>
      </p:sp>
      <p:sp>
        <p:nvSpPr>
          <p:cNvPr id="3" name="Tijdelijke aanduiding voor inhoud 2">
            <a:extLst>
              <a:ext uri="{FF2B5EF4-FFF2-40B4-BE49-F238E27FC236}">
                <a16:creationId xmlns:a16="http://schemas.microsoft.com/office/drawing/2014/main" id="{7C28EF10-B713-45C8-BDA3-2D34DE44072D}"/>
              </a:ext>
            </a:extLst>
          </p:cNvPr>
          <p:cNvSpPr>
            <a:spLocks noGrp="1"/>
          </p:cNvSpPr>
          <p:nvPr>
            <p:ph idx="1"/>
          </p:nvPr>
        </p:nvSpPr>
        <p:spPr>
          <a:xfrm>
            <a:off x="466724" y="1551385"/>
            <a:ext cx="8569771" cy="3103959"/>
          </a:xfrm>
        </p:spPr>
        <p:txBody>
          <a:bodyPr/>
          <a:lstStyle/>
          <a:p>
            <a:r>
              <a:rPr lang="nl-NL" sz="1100" dirty="0"/>
              <a:t>De operators weten niet precies waar de holtes zitten. Ze hebben wel een idee met opgehaalde volumes en een berekening. Ze kunnen wel een best </a:t>
            </a:r>
            <a:r>
              <a:rPr lang="nl-NL" sz="1100" dirty="0" err="1"/>
              <a:t>guess</a:t>
            </a:r>
            <a:r>
              <a:rPr lang="nl-NL" sz="1100" dirty="0"/>
              <a:t> doen.</a:t>
            </a:r>
          </a:p>
          <a:p>
            <a:r>
              <a:rPr lang="nl-NL" sz="1100" dirty="0"/>
              <a:t>De waarde is relatief en het is tijdafhankelijk. Als je er niet meer produceert verandert de 3D vorm onder meer door de eigenschappen van zoutkristallen.</a:t>
            </a:r>
          </a:p>
          <a:p>
            <a:pPr marL="0" indent="0">
              <a:buNone/>
            </a:pPr>
            <a:r>
              <a:rPr lang="nl-NL" sz="1100" dirty="0"/>
              <a:t> </a:t>
            </a:r>
          </a:p>
          <a:p>
            <a:r>
              <a:rPr lang="nl-NL" sz="1100"/>
              <a:t>De </a:t>
            </a:r>
            <a:r>
              <a:rPr lang="nl-NL" sz="1100" dirty="0"/>
              <a:t>gegevens moeten vanuit wettelijk regime wel verplicht worden aangeleverd aan SODM. Er is geen provisie om deze gegevens publiek te maken.</a:t>
            </a:r>
          </a:p>
          <a:p>
            <a:r>
              <a:rPr lang="nl-NL" sz="1100" dirty="0"/>
              <a:t>De gegevens worden niet gedeeld met registraties bij TNO, er zijn ook geen plannen voor, derhalve zullen ze niet in de BRO komen. </a:t>
            </a:r>
          </a:p>
          <a:p>
            <a:endParaRPr lang="nl-NL" sz="1100"/>
          </a:p>
          <a:p>
            <a:r>
              <a:rPr lang="nl-NL" sz="1100"/>
              <a:t>Er is wel een behoefte om die gegevens wel te hebben. We weten ook waar ze potentieel zouden kunnen liggen bij SODM, buiten de huidige kaders.</a:t>
            </a:r>
          </a:p>
          <a:p>
            <a:r>
              <a:rPr lang="nl-NL" sz="1100"/>
              <a:t>Via het programmabureau moet onderzocht worden of het wenselijk is dit uit te  breiden.</a:t>
            </a:r>
          </a:p>
          <a:p>
            <a:pPr marL="0" indent="0">
              <a:buNone/>
            </a:pPr>
            <a:endParaRPr lang="nl-NL" sz="1100"/>
          </a:p>
          <a:p>
            <a:endParaRPr lang="nl-NL" sz="1100" dirty="0"/>
          </a:p>
          <a:p>
            <a:endParaRPr lang="nl-NL" sz="1100" dirty="0"/>
          </a:p>
        </p:txBody>
      </p:sp>
    </p:spTree>
    <p:extLst>
      <p:ext uri="{BB962C8B-B14F-4D97-AF65-F5344CB8AC3E}">
        <p14:creationId xmlns:p14="http://schemas.microsoft.com/office/powerpoint/2010/main" val="3550142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87E167D-D1CC-46C5-BA66-375B39AB9790}"/>
              </a:ext>
            </a:extLst>
          </p:cNvPr>
          <p:cNvSpPr>
            <a:spLocks noGrp="1"/>
          </p:cNvSpPr>
          <p:nvPr>
            <p:ph type="title"/>
          </p:nvPr>
        </p:nvSpPr>
        <p:spPr>
          <a:xfrm>
            <a:off x="371475" y="1059582"/>
            <a:ext cx="8401050" cy="369094"/>
          </a:xfrm>
        </p:spPr>
        <p:txBody>
          <a:bodyPr/>
          <a:lstStyle/>
          <a:p>
            <a:r>
              <a:rPr lang="en-US" dirty="0" err="1"/>
              <a:t>Locatie</a:t>
            </a:r>
            <a:r>
              <a:rPr lang="en-US" dirty="0"/>
              <a:t> </a:t>
            </a:r>
            <a:r>
              <a:rPr lang="en-US" dirty="0" err="1"/>
              <a:t>mijnbouwwerken</a:t>
            </a:r>
            <a:r>
              <a:rPr lang="en-US" dirty="0"/>
              <a:t>: </a:t>
            </a:r>
            <a:r>
              <a:rPr lang="en-US" dirty="0" err="1"/>
              <a:t>gangen</a:t>
            </a:r>
            <a:r>
              <a:rPr lang="en-US" dirty="0"/>
              <a:t> </a:t>
            </a:r>
            <a:r>
              <a:rPr lang="en-US" dirty="0" err="1"/>
              <a:t>en</a:t>
            </a:r>
            <a:r>
              <a:rPr lang="en-US" dirty="0"/>
              <a:t> </a:t>
            </a:r>
            <a:r>
              <a:rPr lang="en-US" dirty="0" err="1"/>
              <a:t>schachten</a:t>
            </a:r>
            <a:r>
              <a:rPr lang="en-US" dirty="0"/>
              <a:t> (</a:t>
            </a:r>
            <a:r>
              <a:rPr lang="en-US" dirty="0" err="1"/>
              <a:t>Steenkool</a:t>
            </a:r>
            <a:r>
              <a:rPr lang="en-US" dirty="0"/>
              <a:t>)</a:t>
            </a:r>
          </a:p>
        </p:txBody>
      </p:sp>
      <p:pic>
        <p:nvPicPr>
          <p:cNvPr id="4" name="Content Placeholder 3">
            <a:extLst>
              <a:ext uri="{FF2B5EF4-FFF2-40B4-BE49-F238E27FC236}">
                <a16:creationId xmlns:a16="http://schemas.microsoft.com/office/drawing/2014/main" id="{4754DE08-D3D5-4F59-86E2-7F6C7A2CB209}"/>
              </a:ext>
            </a:extLst>
          </p:cNvPr>
          <p:cNvPicPr>
            <a:picLocks noGrp="1" noChangeAspect="1"/>
          </p:cNvPicPr>
          <p:nvPr>
            <p:ph sz="half" idx="1"/>
          </p:nvPr>
        </p:nvPicPr>
        <p:blipFill>
          <a:blip r:embed="rId2"/>
          <a:stretch>
            <a:fillRect/>
          </a:stretch>
        </p:blipFill>
        <p:spPr>
          <a:xfrm>
            <a:off x="467544" y="1934505"/>
            <a:ext cx="2048785" cy="2337717"/>
          </a:xfrm>
          <a:prstGeom prst="rect">
            <a:avLst/>
          </a:prstGeom>
          <a:noFill/>
        </p:spPr>
      </p:pic>
      <p:sp>
        <p:nvSpPr>
          <p:cNvPr id="11" name="Content Placeholder 3">
            <a:extLst>
              <a:ext uri="{FF2B5EF4-FFF2-40B4-BE49-F238E27FC236}">
                <a16:creationId xmlns:a16="http://schemas.microsoft.com/office/drawing/2014/main" id="{45C2A44D-04C3-4CF5-9E44-9A8BE6FEFFEF}"/>
              </a:ext>
            </a:extLst>
          </p:cNvPr>
          <p:cNvSpPr>
            <a:spLocks noGrp="1"/>
          </p:cNvSpPr>
          <p:nvPr>
            <p:ph sz="half" idx="2"/>
          </p:nvPr>
        </p:nvSpPr>
        <p:spPr>
          <a:xfrm>
            <a:off x="2627785" y="1551385"/>
            <a:ext cx="6239992" cy="3103959"/>
          </a:xfrm>
        </p:spPr>
        <p:txBody>
          <a:bodyPr/>
          <a:lstStyle/>
          <a:p>
            <a:r>
              <a:rPr lang="nl-NL" dirty="0">
                <a:latin typeface="Calibri" panose="020F0502020204030204" pitchFamily="34" charset="0"/>
                <a:cs typeface="Times New Roman" panose="02020603050405020304" pitchFamily="18" charset="0"/>
              </a:rPr>
              <a:t>Vergelijkbaar met zout: de locatie van de mijnbouw</a:t>
            </a:r>
            <a:r>
              <a:rPr lang="nl-NL" u="sng" dirty="0">
                <a:latin typeface="Calibri" panose="020F0502020204030204" pitchFamily="34" charset="0"/>
                <a:cs typeface="Times New Roman" panose="02020603050405020304" pitchFamily="18" charset="0"/>
              </a:rPr>
              <a:t>schacht</a:t>
            </a:r>
            <a:r>
              <a:rPr lang="nl-NL" dirty="0">
                <a:latin typeface="Calibri" panose="020F0502020204030204" pitchFamily="34" charset="0"/>
                <a:cs typeface="Times New Roman" panose="02020603050405020304" pitchFamily="18" charset="0"/>
              </a:rPr>
              <a:t> is bekend (X,Y,Z)</a:t>
            </a:r>
          </a:p>
          <a:p>
            <a:r>
              <a:rPr lang="en-US" dirty="0" err="1">
                <a:latin typeface="Calibri" panose="020F0502020204030204" pitchFamily="34" charset="0"/>
                <a:cs typeface="Times New Roman" panose="02020603050405020304" pitchFamily="18" charset="0"/>
              </a:rPr>
              <a:t>Mijnbouw</a:t>
            </a:r>
            <a:r>
              <a:rPr lang="en-US" u="sng" dirty="0" err="1">
                <a:latin typeface="Calibri" panose="020F0502020204030204" pitchFamily="34" charset="0"/>
                <a:cs typeface="Times New Roman" panose="02020603050405020304" pitchFamily="18" charset="0"/>
              </a:rPr>
              <a:t>gangen</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zijn</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niet</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digitaal</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beschikbaar</a:t>
            </a:r>
            <a:endParaRPr lang="en-US" dirty="0">
              <a:latin typeface="Calibri" panose="020F0502020204030204" pitchFamily="34" charset="0"/>
              <a:cs typeface="Times New Roman" panose="02020603050405020304" pitchFamily="18" charset="0"/>
            </a:endParaRPr>
          </a:p>
          <a:p>
            <a:r>
              <a:rPr lang="en-US" dirty="0" err="1">
                <a:latin typeface="Calibri" panose="020F0502020204030204" pitchFamily="34" charset="0"/>
                <a:cs typeface="Times New Roman" panose="02020603050405020304" pitchFamily="18" charset="0"/>
              </a:rPr>
              <a:t>Mijnbouw</a:t>
            </a:r>
            <a:r>
              <a:rPr lang="en-US" u="sng" dirty="0" err="1">
                <a:latin typeface="Calibri" panose="020F0502020204030204" pitchFamily="34" charset="0"/>
                <a:cs typeface="Times New Roman" panose="02020603050405020304" pitchFamily="18" charset="0"/>
              </a:rPr>
              <a:t>gangen</a:t>
            </a:r>
            <a:r>
              <a:rPr lang="en-US" dirty="0">
                <a:latin typeface="Calibri" panose="020F0502020204030204" pitchFamily="34" charset="0"/>
                <a:cs typeface="Times New Roman" panose="02020603050405020304" pitchFamily="18" charset="0"/>
              </a:rPr>
              <a:t> </a:t>
            </a:r>
            <a:r>
              <a:rPr lang="en-US" err="1">
                <a:latin typeface="Calibri" panose="020F0502020204030204" pitchFamily="34" charset="0"/>
                <a:cs typeface="Times New Roman" panose="02020603050405020304" pitchFamily="18" charset="0"/>
              </a:rPr>
              <a:t>zijn</a:t>
            </a:r>
            <a:r>
              <a:rPr lang="en-US">
                <a:latin typeface="Calibri" panose="020F0502020204030204" pitchFamily="34" charset="0"/>
                <a:cs typeface="Times New Roman" panose="02020603050405020304" pitchFamily="18" charset="0"/>
              </a:rPr>
              <a:t> confidentieel</a:t>
            </a:r>
            <a:endParaRPr lang="en-US" dirty="0">
              <a:latin typeface="Calibri" panose="020F0502020204030204" pitchFamily="34" charset="0"/>
              <a:cs typeface="Times New Roman" panose="02020603050405020304" pitchFamily="18" charset="0"/>
            </a:endParaRPr>
          </a:p>
          <a:p>
            <a:pPr marL="0" indent="0">
              <a:buNone/>
            </a:pPr>
            <a:endParaRPr lang="en-US" dirty="0">
              <a:latin typeface="Calibri" panose="020F0502020204030204" pitchFamily="34" charset="0"/>
              <a:cs typeface="Times New Roman" panose="02020603050405020304" pitchFamily="18" charset="0"/>
            </a:endParaRPr>
          </a:p>
          <a:p>
            <a:pPr marL="0" indent="0">
              <a:buNone/>
            </a:pPr>
            <a:r>
              <a:rPr lang="en-US">
                <a:latin typeface="Calibri" panose="020F0502020204030204" pitchFamily="34" charset="0"/>
                <a:cs typeface="Times New Roman" panose="02020603050405020304" pitchFamily="18" charset="0"/>
              </a:rPr>
              <a:t>Let op: kalkzandsteen valt niet onder mijnbouwwet.</a:t>
            </a:r>
            <a:endParaRPr lang="en-US"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6950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A52337-FEE3-4728-93FD-E48FD5DD721C}"/>
              </a:ext>
            </a:extLst>
          </p:cNvPr>
          <p:cNvSpPr>
            <a:spLocks noGrp="1"/>
          </p:cNvSpPr>
          <p:nvPr>
            <p:ph type="title"/>
          </p:nvPr>
        </p:nvSpPr>
        <p:spPr/>
        <p:txBody>
          <a:bodyPr/>
          <a:lstStyle/>
          <a:p>
            <a:r>
              <a:rPr lang="nl-NL" dirty="0"/>
              <a:t>Aanvullingen n.a.v. sessie </a:t>
            </a:r>
            <a:r>
              <a:rPr lang="nl-NL"/>
              <a:t>op 12-3 &amp; 8-4-2020 </a:t>
            </a:r>
            <a:endParaRPr lang="nl-NL" dirty="0"/>
          </a:p>
        </p:txBody>
      </p:sp>
      <p:sp>
        <p:nvSpPr>
          <p:cNvPr id="3" name="Tijdelijke aanduiding voor inhoud 2">
            <a:extLst>
              <a:ext uri="{FF2B5EF4-FFF2-40B4-BE49-F238E27FC236}">
                <a16:creationId xmlns:a16="http://schemas.microsoft.com/office/drawing/2014/main" id="{F9E708B9-34FF-4EB7-9194-FEAB6817803C}"/>
              </a:ext>
            </a:extLst>
          </p:cNvPr>
          <p:cNvSpPr>
            <a:spLocks noGrp="1"/>
          </p:cNvSpPr>
          <p:nvPr>
            <p:ph idx="1"/>
          </p:nvPr>
        </p:nvSpPr>
        <p:spPr>
          <a:xfrm>
            <a:off x="466725" y="1563638"/>
            <a:ext cx="8401050" cy="3103959"/>
          </a:xfrm>
        </p:spPr>
        <p:txBody>
          <a:bodyPr/>
          <a:lstStyle/>
          <a:p>
            <a:r>
              <a:rPr lang="nl-NL" sz="1100"/>
              <a:t>Het </a:t>
            </a:r>
            <a:r>
              <a:rPr lang="nl-NL" sz="1100" b="1" dirty="0"/>
              <a:t>bronhouderschap</a:t>
            </a:r>
            <a:r>
              <a:rPr lang="nl-NL" sz="1100" dirty="0"/>
              <a:t> mijnbouw steenkool is overgegaan van EZK naar de </a:t>
            </a:r>
            <a:r>
              <a:rPr lang="nl-NL" sz="1100" b="1" dirty="0"/>
              <a:t>provincie Limburg</a:t>
            </a:r>
            <a:r>
              <a:rPr lang="nl-NL" sz="1100" dirty="0"/>
              <a:t>. Voor info over mijnbouwschachten en mijnbouwgangen is de provincie nu de </a:t>
            </a:r>
            <a:r>
              <a:rPr lang="nl-NL" sz="1100"/>
              <a:t>bronhouder.</a:t>
            </a:r>
          </a:p>
          <a:p>
            <a:endParaRPr lang="nl-NL" sz="1100"/>
          </a:p>
          <a:p>
            <a:r>
              <a:rPr lang="nl-NL" sz="1100"/>
              <a:t>TNO heeft ze voor researchdoeleinden in huis. Ze zijn níet publiek toegankelijk. </a:t>
            </a:r>
          </a:p>
          <a:p>
            <a:endParaRPr lang="nl-NL" sz="1100"/>
          </a:p>
          <a:p>
            <a:r>
              <a:rPr lang="nl-NL" sz="1100"/>
              <a:t>Je kunt ze wel in het RHCL-archief inkijken, maar dan krijg je een papieren versie. Zie </a:t>
            </a:r>
            <a:r>
              <a:rPr lang="nl-NL" sz="1100">
                <a:hlinkClick r:id="rId3"/>
              </a:rPr>
              <a:t>https://www.rhcl.nl/nl</a:t>
            </a:r>
            <a:endParaRPr lang="nl-NL" sz="1100" dirty="0"/>
          </a:p>
          <a:p>
            <a:endParaRPr lang="nl-NL" sz="1100"/>
          </a:p>
          <a:p>
            <a:r>
              <a:rPr lang="nl-NL" sz="1100"/>
              <a:t>Uitgangspunt </a:t>
            </a:r>
            <a:r>
              <a:rPr lang="nl-NL" sz="1100" dirty="0"/>
              <a:t>bij de BRO is dat we altijd authentieke gegevens opnemen. Daar waar het pdf-</a:t>
            </a:r>
            <a:r>
              <a:rPr lang="nl-NL" sz="1100" dirty="0" err="1"/>
              <a:t>jes</a:t>
            </a:r>
            <a:r>
              <a:rPr lang="nl-NL" sz="1100" dirty="0"/>
              <a:t> zijn, worden ze niet opgenomen.</a:t>
            </a:r>
          </a:p>
          <a:p>
            <a:pPr marL="0" indent="0">
              <a:buNone/>
            </a:pPr>
            <a:endParaRPr lang="nl-NL" sz="1100" dirty="0"/>
          </a:p>
          <a:p>
            <a:r>
              <a:rPr lang="nl-NL" sz="1100" dirty="0"/>
              <a:t>Kortom</a:t>
            </a:r>
            <a:r>
              <a:rPr lang="nl-NL" sz="1100"/>
              <a:t>: Mijngangen past </a:t>
            </a:r>
            <a:r>
              <a:rPr lang="nl-NL" sz="1100" dirty="0"/>
              <a:t>niet bij overzetten van info van NLOG naar de BRO As Is</a:t>
            </a:r>
            <a:r>
              <a:rPr lang="nl-NL" sz="1100"/>
              <a:t>. </a:t>
            </a:r>
            <a:endParaRPr lang="nl-NL" sz="1100" dirty="0"/>
          </a:p>
          <a:p>
            <a:endParaRPr lang="nl-NL" sz="1600" dirty="0"/>
          </a:p>
        </p:txBody>
      </p:sp>
    </p:spTree>
    <p:extLst>
      <p:ext uri="{BB962C8B-B14F-4D97-AF65-F5344CB8AC3E}">
        <p14:creationId xmlns:p14="http://schemas.microsoft.com/office/powerpoint/2010/main" val="4257726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C538B0AF-CC43-4B69-8E42-B0CF4CDF3C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89" y="0"/>
            <a:ext cx="4739204" cy="5331605"/>
          </a:xfrm>
          <a:prstGeom prst="rect">
            <a:avLst/>
          </a:prstGeom>
        </p:spPr>
      </p:pic>
      <p:sp>
        <p:nvSpPr>
          <p:cNvPr id="5" name="Rectangle 2"/>
          <p:cNvSpPr txBox="1">
            <a:spLocks noChangeArrowheads="1"/>
          </p:cNvSpPr>
          <p:nvPr/>
        </p:nvSpPr>
        <p:spPr bwMode="auto">
          <a:xfrm>
            <a:off x="4716016" y="1491630"/>
            <a:ext cx="4464492" cy="3276364"/>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defTabSz="608013" rtl="0" eaLnBrk="0" fontAlgn="base" hangingPunct="0">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a:lstStyle>
          <a:p>
            <a:r>
              <a:rPr lang="nl-NL" sz="3200" b="1" dirty="0"/>
              <a:t>BRO</a:t>
            </a:r>
          </a:p>
          <a:p>
            <a:r>
              <a:rPr lang="nl-NL" sz="2400" dirty="0"/>
              <a:t>Basisregistratie Ondergrond</a:t>
            </a:r>
          </a:p>
          <a:p>
            <a:endParaRPr lang="nl-NL" sz="2400" b="1" dirty="0"/>
          </a:p>
          <a:p>
            <a:r>
              <a:rPr lang="nl-NL" sz="2800" dirty="0"/>
              <a:t>Ontwikkelingen zaaksysteem Min EZK / SODM</a:t>
            </a:r>
            <a:endParaRPr lang="nl-NL" sz="1600" dirty="0"/>
          </a:p>
          <a:p>
            <a:endParaRPr lang="nl-NL" sz="1600" dirty="0"/>
          </a:p>
        </p:txBody>
      </p:sp>
      <p:sp>
        <p:nvSpPr>
          <p:cNvPr id="2" name="Rectangle 1"/>
          <p:cNvSpPr/>
          <p:nvPr/>
        </p:nvSpPr>
        <p:spPr bwMode="auto">
          <a:xfrm>
            <a:off x="4932044" y="555526"/>
            <a:ext cx="3240356" cy="360040"/>
          </a:xfrm>
          <a:prstGeom prst="rect">
            <a:avLst/>
          </a:prstGeom>
          <a:solidFill>
            <a:srgbClr val="007BC7"/>
          </a:solidFill>
          <a:ln w="9525" cap="flat" cmpd="sng" algn="ctr">
            <a:solidFill>
              <a:srgbClr val="007BC7"/>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New Roman" charset="0"/>
            </a:endParaRPr>
          </a:p>
        </p:txBody>
      </p:sp>
      <p:pic>
        <p:nvPicPr>
          <p:cNvPr id="3074" name="Picture 2" descr="https://ardis.nl/files/klantlogos/vaandel.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586" t="15975" r="38085"/>
          <a:stretch/>
        </p:blipFill>
        <p:spPr bwMode="auto">
          <a:xfrm>
            <a:off x="4268986" y="0"/>
            <a:ext cx="591046" cy="1150860"/>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voettekst 5"/>
          <p:cNvSpPr txBox="1">
            <a:spLocks/>
          </p:cNvSpPr>
          <p:nvPr/>
        </p:nvSpPr>
        <p:spPr>
          <a:xfrm>
            <a:off x="5004048" y="627534"/>
            <a:ext cx="4032448" cy="288032"/>
          </a:xfrm>
          <a:prstGeom prst="rect">
            <a:avLst/>
          </a:prstGeom>
        </p:spPr>
        <p:txBody>
          <a:bodyPr/>
          <a:lstStyle>
            <a:defPPr>
              <a:defRPr lang="nl-NL"/>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nl-NL" sz="1200" dirty="0">
                <a:solidFill>
                  <a:schemeClr val="bg1"/>
                </a:solidFill>
              </a:rPr>
              <a:t>Ministerie van Binnenlandse Zaken en Koninkrijksrelaties </a:t>
            </a:r>
          </a:p>
        </p:txBody>
      </p:sp>
      <p:sp>
        <p:nvSpPr>
          <p:cNvPr id="3" name="Date Placeholder 2">
            <a:extLst>
              <a:ext uri="{FF2B5EF4-FFF2-40B4-BE49-F238E27FC236}">
                <a16:creationId xmlns:a16="http://schemas.microsoft.com/office/drawing/2014/main" id="{9E0FB435-61D6-41CD-9C06-00965A6B0066}"/>
              </a:ext>
            </a:extLst>
          </p:cNvPr>
          <p:cNvSpPr>
            <a:spLocks noGrp="1"/>
          </p:cNvSpPr>
          <p:nvPr>
            <p:ph type="dt" sz="half" idx="4294967295"/>
          </p:nvPr>
        </p:nvSpPr>
        <p:spPr>
          <a:xfrm>
            <a:off x="5037139" y="4886325"/>
            <a:ext cx="3932237" cy="157163"/>
          </a:xfrm>
        </p:spPr>
        <p:txBody>
          <a:bodyPr/>
          <a:lstStyle/>
          <a:p>
            <a:r>
              <a:rPr lang="nl-NL" dirty="0"/>
              <a:t>Maart 2020</a:t>
            </a:r>
            <a:endParaRPr lang="nl-NL" dirty="0">
              <a:solidFill>
                <a:srgbClr val="FF0000"/>
              </a:solidFill>
            </a:endParaRPr>
          </a:p>
        </p:txBody>
      </p:sp>
    </p:spTree>
    <p:extLst>
      <p:ext uri="{BB962C8B-B14F-4D97-AF65-F5344CB8AC3E}">
        <p14:creationId xmlns:p14="http://schemas.microsoft.com/office/powerpoint/2010/main" val="1963487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A120BE-3527-42A2-ABBB-DAD01DEC6BE8}"/>
              </a:ext>
            </a:extLst>
          </p:cNvPr>
          <p:cNvSpPr>
            <a:spLocks noGrp="1"/>
          </p:cNvSpPr>
          <p:nvPr>
            <p:ph type="title"/>
          </p:nvPr>
        </p:nvSpPr>
        <p:spPr/>
        <p:txBody>
          <a:bodyPr/>
          <a:lstStyle/>
          <a:p>
            <a:r>
              <a:rPr lang="nl-NL" sz="2000" dirty="0"/>
              <a:t>Min EZK en SODM (Aanvullingen n.a.v. sessie op 12-3-2020)</a:t>
            </a:r>
          </a:p>
        </p:txBody>
      </p:sp>
      <p:sp>
        <p:nvSpPr>
          <p:cNvPr id="3" name="Tijdelijke aanduiding voor inhoud 2">
            <a:extLst>
              <a:ext uri="{FF2B5EF4-FFF2-40B4-BE49-F238E27FC236}">
                <a16:creationId xmlns:a16="http://schemas.microsoft.com/office/drawing/2014/main" id="{9EB8931C-9FDE-40E3-AFE0-B4CBC9D9471D}"/>
              </a:ext>
            </a:extLst>
          </p:cNvPr>
          <p:cNvSpPr>
            <a:spLocks noGrp="1"/>
          </p:cNvSpPr>
          <p:nvPr>
            <p:ph idx="1"/>
          </p:nvPr>
        </p:nvSpPr>
        <p:spPr/>
        <p:txBody>
          <a:bodyPr/>
          <a:lstStyle/>
          <a:p>
            <a:r>
              <a:rPr lang="nl-NL" sz="1200" dirty="0"/>
              <a:t>Ministerie EZK en SODM zijn enige tijd over op een zaaksysteem Rijkszaak. Het zaaksysteem is voor de eigen informatievoorziening (VTH). </a:t>
            </a:r>
          </a:p>
          <a:p>
            <a:r>
              <a:rPr lang="nl-NL" sz="1200" dirty="0"/>
              <a:t>BIJ SODM heet het zaaksysteem Havik en bij min EZK MABEL: Mijnhouw Aanvraag en </a:t>
            </a:r>
            <a:r>
              <a:rPr lang="nl-NL" sz="1200" dirty="0" err="1"/>
              <a:t>BEsluiten</a:t>
            </a:r>
            <a:r>
              <a:rPr lang="nl-NL" sz="1200" dirty="0"/>
              <a:t> Loket.</a:t>
            </a:r>
          </a:p>
          <a:p>
            <a:r>
              <a:rPr lang="nl-NL" sz="1200" dirty="0"/>
              <a:t>Het zaaksysteem verandert  niet de manier waarop Min EZK en SODM TNO voeden met  informatie op het gebied van mijnbouwgegevens, er is binnen afzienbare tijd geen wijziging voorzien.</a:t>
            </a:r>
          </a:p>
          <a:p>
            <a:r>
              <a:rPr lang="nl-NL" sz="1200" dirty="0"/>
              <a:t>De data uit SODM en EZK moet op eenduidige manier worden gevoed en dat moet dan weer de BRO gaan voeden onder verantwoordelijkheid van Bevoegd Gezag en dat is dan weer Min EZK.</a:t>
            </a:r>
          </a:p>
          <a:p>
            <a:r>
              <a:rPr lang="nl-NL" sz="1200" dirty="0"/>
              <a:t>Min EZK wil niet dat er verschillende informatiestromen ontstaan naar TNO.</a:t>
            </a:r>
          </a:p>
          <a:p>
            <a:pPr marL="0" indent="0">
              <a:buNone/>
            </a:pPr>
            <a:endParaRPr lang="nl-NL" sz="1200" dirty="0"/>
          </a:p>
          <a:p>
            <a:pPr marL="0" indent="0">
              <a:buNone/>
            </a:pPr>
            <a:r>
              <a:rPr lang="nl-NL" sz="1200" dirty="0"/>
              <a:t>Wat wisselen TNO en SODM uit:</a:t>
            </a:r>
          </a:p>
          <a:p>
            <a:r>
              <a:rPr lang="nl-NL" sz="1200" dirty="0"/>
              <a:t>TNO is bezig met een </a:t>
            </a:r>
            <a:r>
              <a:rPr lang="nl-NL" sz="1200" dirty="0" err="1"/>
              <a:t>webservice</a:t>
            </a:r>
            <a:r>
              <a:rPr lang="nl-NL" sz="1200" dirty="0"/>
              <a:t> te maken voor SODM over de putten. Om de putten uit NLOG aan Havik te leveren.</a:t>
            </a:r>
          </a:p>
          <a:p>
            <a:r>
              <a:rPr lang="nl-NL" sz="1200" dirty="0"/>
              <a:t>Dit is de enige geautomatiseerde gegevens uitwisseling die er nu speelt.</a:t>
            </a:r>
          </a:p>
          <a:p>
            <a:r>
              <a:rPr lang="nl-NL" sz="1200" dirty="0"/>
              <a:t>Interessant voor standaardisatie: welke velden worden en nu uitgewisseld en waar loop je tegenaan bij de synchronisatie van de database van NLOG en Havik  met elkaar (bv. Verschil in schrijfwijzen van NAM, daarom gebruik van </a:t>
            </a:r>
            <a:r>
              <a:rPr lang="nl-NL" sz="1200" dirty="0" err="1"/>
              <a:t>Kvk-nr</a:t>
            </a:r>
            <a:r>
              <a:rPr lang="nl-NL" sz="1200" dirty="0"/>
              <a:t>).</a:t>
            </a:r>
          </a:p>
          <a:p>
            <a:pPr marL="0" indent="0">
              <a:buNone/>
            </a:pPr>
            <a:endParaRPr lang="nl-NL" dirty="0"/>
          </a:p>
        </p:txBody>
      </p:sp>
    </p:spTree>
    <p:extLst>
      <p:ext uri="{BB962C8B-B14F-4D97-AF65-F5344CB8AC3E}">
        <p14:creationId xmlns:p14="http://schemas.microsoft.com/office/powerpoint/2010/main" val="385246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716016" y="1491630"/>
            <a:ext cx="4464492" cy="3276364"/>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defTabSz="608013" rtl="0" eaLnBrk="0" fontAlgn="base" hangingPunct="0">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a:lstStyle>
          <a:p>
            <a:r>
              <a:rPr lang="nl-NL" sz="3200" b="1" dirty="0"/>
              <a:t>BRO</a:t>
            </a:r>
          </a:p>
          <a:p>
            <a:r>
              <a:rPr lang="nl-NL" sz="2400" dirty="0"/>
              <a:t>Basisregistratie Ondergrond</a:t>
            </a:r>
          </a:p>
          <a:p>
            <a:endParaRPr lang="nl-NL" sz="2400" b="1" dirty="0"/>
          </a:p>
          <a:p>
            <a:r>
              <a:rPr lang="nl-NL" sz="2800" dirty="0"/>
              <a:t>Vervolgstappen</a:t>
            </a:r>
            <a:endParaRPr lang="nl-NL" sz="1600" dirty="0"/>
          </a:p>
          <a:p>
            <a:endParaRPr lang="nl-NL" sz="1600" dirty="0"/>
          </a:p>
        </p:txBody>
      </p:sp>
      <p:sp>
        <p:nvSpPr>
          <p:cNvPr id="2" name="Rectangle 1"/>
          <p:cNvSpPr/>
          <p:nvPr/>
        </p:nvSpPr>
        <p:spPr bwMode="auto">
          <a:xfrm>
            <a:off x="4932044" y="555526"/>
            <a:ext cx="3240356" cy="360040"/>
          </a:xfrm>
          <a:prstGeom prst="rect">
            <a:avLst/>
          </a:prstGeom>
          <a:solidFill>
            <a:srgbClr val="007BC7"/>
          </a:solidFill>
          <a:ln w="9525" cap="flat" cmpd="sng" algn="ctr">
            <a:solidFill>
              <a:srgbClr val="007BC7"/>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New Roman" charset="0"/>
            </a:endParaRPr>
          </a:p>
        </p:txBody>
      </p:sp>
      <p:pic>
        <p:nvPicPr>
          <p:cNvPr id="3074" name="Picture 2" descr="https://ardis.nl/files/klantlogos/vaande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586" t="15975" r="38085"/>
          <a:stretch/>
        </p:blipFill>
        <p:spPr bwMode="auto">
          <a:xfrm>
            <a:off x="4268986" y="0"/>
            <a:ext cx="591046" cy="1150860"/>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voettekst 5"/>
          <p:cNvSpPr txBox="1">
            <a:spLocks/>
          </p:cNvSpPr>
          <p:nvPr/>
        </p:nvSpPr>
        <p:spPr>
          <a:xfrm>
            <a:off x="5004048" y="627534"/>
            <a:ext cx="4032448" cy="288032"/>
          </a:xfrm>
          <a:prstGeom prst="rect">
            <a:avLst/>
          </a:prstGeom>
        </p:spPr>
        <p:txBody>
          <a:bodyPr/>
          <a:lstStyle>
            <a:defPPr>
              <a:defRPr lang="nl-NL"/>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nl-NL" sz="1200" dirty="0">
                <a:solidFill>
                  <a:schemeClr val="bg1"/>
                </a:solidFill>
              </a:rPr>
              <a:t>Ministerie van Binnenlandse Zaken en Koninkrijksrelaties </a:t>
            </a:r>
          </a:p>
        </p:txBody>
      </p:sp>
      <p:sp>
        <p:nvSpPr>
          <p:cNvPr id="3" name="Date Placeholder 2">
            <a:extLst>
              <a:ext uri="{FF2B5EF4-FFF2-40B4-BE49-F238E27FC236}">
                <a16:creationId xmlns:a16="http://schemas.microsoft.com/office/drawing/2014/main" id="{9E0FB435-61D6-41CD-9C06-00965A6B0066}"/>
              </a:ext>
            </a:extLst>
          </p:cNvPr>
          <p:cNvSpPr>
            <a:spLocks noGrp="1"/>
          </p:cNvSpPr>
          <p:nvPr>
            <p:ph type="dt" sz="half" idx="4294967295"/>
          </p:nvPr>
        </p:nvSpPr>
        <p:spPr>
          <a:xfrm>
            <a:off x="5037139" y="4886325"/>
            <a:ext cx="3932237" cy="157163"/>
          </a:xfrm>
        </p:spPr>
        <p:txBody>
          <a:bodyPr/>
          <a:lstStyle/>
          <a:p>
            <a:r>
              <a:rPr lang="nl-NL" dirty="0"/>
              <a:t>Maart 2020</a:t>
            </a:r>
            <a:endParaRPr lang="nl-NL" dirty="0">
              <a:solidFill>
                <a:srgbClr val="FF0000"/>
              </a:solidFill>
            </a:endParaRPr>
          </a:p>
        </p:txBody>
      </p:sp>
      <p:pic>
        <p:nvPicPr>
          <p:cNvPr id="9" name="Afbeelding 8">
            <a:extLst>
              <a:ext uri="{FF2B5EF4-FFF2-40B4-BE49-F238E27FC236}">
                <a16:creationId xmlns:a16="http://schemas.microsoft.com/office/drawing/2014/main" id="{66808917-C34F-4426-9E45-EF99A2E0B4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00" y="0"/>
            <a:ext cx="4739204" cy="5331605"/>
          </a:xfrm>
          <a:prstGeom prst="rect">
            <a:avLst/>
          </a:prstGeom>
        </p:spPr>
      </p:pic>
    </p:spTree>
    <p:extLst>
      <p:ext uri="{BB962C8B-B14F-4D97-AF65-F5344CB8AC3E}">
        <p14:creationId xmlns:p14="http://schemas.microsoft.com/office/powerpoint/2010/main" val="474570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D9D2BC-8079-4388-9A52-148AC49AEE34}"/>
              </a:ext>
            </a:extLst>
          </p:cNvPr>
          <p:cNvSpPr>
            <a:spLocks noGrp="1"/>
          </p:cNvSpPr>
          <p:nvPr>
            <p:ph type="title"/>
          </p:nvPr>
        </p:nvSpPr>
        <p:spPr/>
        <p:txBody>
          <a:bodyPr/>
          <a:lstStyle/>
          <a:p>
            <a:r>
              <a:rPr lang="nl-NL" sz="2400" dirty="0"/>
              <a:t>Vervolgstappen</a:t>
            </a:r>
          </a:p>
        </p:txBody>
      </p:sp>
      <p:sp>
        <p:nvSpPr>
          <p:cNvPr id="3" name="Tijdelijke aanduiding voor inhoud 2">
            <a:extLst>
              <a:ext uri="{FF2B5EF4-FFF2-40B4-BE49-F238E27FC236}">
                <a16:creationId xmlns:a16="http://schemas.microsoft.com/office/drawing/2014/main" id="{F1995BAB-D488-44AB-A1B0-99CF4A53D688}"/>
              </a:ext>
            </a:extLst>
          </p:cNvPr>
          <p:cNvSpPr>
            <a:spLocks noGrp="1"/>
          </p:cNvSpPr>
          <p:nvPr>
            <p:ph idx="1"/>
          </p:nvPr>
        </p:nvSpPr>
        <p:spPr/>
        <p:txBody>
          <a:bodyPr/>
          <a:lstStyle/>
          <a:p>
            <a:pPr fontAlgn="ctr"/>
            <a:r>
              <a:rPr lang="nl-NL" sz="1200" dirty="0"/>
              <a:t>Sprint review op 9 april</a:t>
            </a:r>
            <a:r>
              <a:rPr lang="nl-NL" sz="1200"/>
              <a:t>: Scope samenvatting. </a:t>
            </a:r>
            <a:r>
              <a:rPr lang="nl-NL" sz="1200" dirty="0"/>
              <a:t>Daarna vierwekelijks</a:t>
            </a:r>
          </a:p>
          <a:p>
            <a:pPr fontAlgn="ctr"/>
            <a:r>
              <a:rPr lang="nl-NL" sz="1200" dirty="0"/>
              <a:t>Sessie organiseren met gemeenten (contactpersonen!)</a:t>
            </a:r>
          </a:p>
          <a:p>
            <a:pPr fontAlgn="ctr"/>
            <a:r>
              <a:rPr lang="nl-NL" sz="1200" dirty="0"/>
              <a:t>Opstellen scopedocument</a:t>
            </a:r>
          </a:p>
          <a:p>
            <a:pPr fontAlgn="ctr"/>
            <a:r>
              <a:rPr lang="nl-NL" sz="1200" dirty="0"/>
              <a:t>DBG Mijnbouw op 19 mei as. (scope document, </a:t>
            </a:r>
            <a:r>
              <a:rPr lang="nl-NL" sz="1200"/>
              <a:t>concepten catalogi</a:t>
            </a:r>
            <a:r>
              <a:rPr lang="nl-NL" sz="1200" dirty="0"/>
              <a:t>)</a:t>
            </a:r>
          </a:p>
          <a:p>
            <a:pPr marL="0" indent="0">
              <a:buNone/>
            </a:pPr>
            <a:endParaRPr lang="nl-NL" sz="1200" dirty="0"/>
          </a:p>
          <a:p>
            <a:pPr marL="0" indent="0" fontAlgn="ctr">
              <a:buNone/>
            </a:pPr>
            <a:r>
              <a:rPr lang="nl-NL" sz="1200"/>
              <a:t>Inhoudelijke uitzoekpunten:</a:t>
            </a:r>
          </a:p>
          <a:p>
            <a:r>
              <a:rPr lang="nl-NL" sz="1200"/>
              <a:t>Voor zowel de Mijnbouwwet vergunningen als de Mijnbouwwerk locaties geldt dat deze vallen onder een constructie in de wet BRO.  --&gt; Uitzoeken wat de wet BRO zegt wat de minimale eisen zijn aan constructie. Op basis daarvan moeten we het MVP aanvullen met gegevens uit NLOG zodat het voldoet aan de wet BRO.</a:t>
            </a:r>
          </a:p>
          <a:p>
            <a:r>
              <a:rPr lang="nl-NL" sz="1200"/>
              <a:t>Uitzoeken of we het bestaande model van vergunning kunnen gebruiken en wegsnijden. Subset van het bestaande EPL catalogus nemen. En checken of de MVP uit DINO/NLOG te trekken is.</a:t>
            </a:r>
          </a:p>
          <a:p>
            <a:endParaRPr lang="nl-NL" dirty="0"/>
          </a:p>
        </p:txBody>
      </p:sp>
    </p:spTree>
    <p:extLst>
      <p:ext uri="{BB962C8B-B14F-4D97-AF65-F5344CB8AC3E}">
        <p14:creationId xmlns:p14="http://schemas.microsoft.com/office/powerpoint/2010/main" val="594110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BC731E-E8CD-40F6-A90A-02976F171B80}"/>
              </a:ext>
            </a:extLst>
          </p:cNvPr>
          <p:cNvSpPr>
            <a:spLocks noGrp="1"/>
          </p:cNvSpPr>
          <p:nvPr>
            <p:ph type="title"/>
          </p:nvPr>
        </p:nvSpPr>
        <p:spPr>
          <a:xfrm>
            <a:off x="407069" y="771550"/>
            <a:ext cx="8401050" cy="369094"/>
          </a:xfrm>
        </p:spPr>
        <p:txBody>
          <a:bodyPr/>
          <a:lstStyle/>
          <a:p>
            <a:r>
              <a:rPr lang="en-GB"/>
              <a:t>Vragen en antwoorden</a:t>
            </a:r>
          </a:p>
        </p:txBody>
      </p:sp>
      <p:sp>
        <p:nvSpPr>
          <p:cNvPr id="3" name="Tijdelijke aanduiding voor inhoud 2">
            <a:extLst>
              <a:ext uri="{FF2B5EF4-FFF2-40B4-BE49-F238E27FC236}">
                <a16:creationId xmlns:a16="http://schemas.microsoft.com/office/drawing/2014/main" id="{150D5516-03E0-4EA3-AB86-79C3381C1B50}"/>
              </a:ext>
            </a:extLst>
          </p:cNvPr>
          <p:cNvSpPr>
            <a:spLocks noGrp="1"/>
          </p:cNvSpPr>
          <p:nvPr>
            <p:ph sz="half" idx="1"/>
          </p:nvPr>
        </p:nvSpPr>
        <p:spPr>
          <a:xfrm>
            <a:off x="466725" y="1140644"/>
            <a:ext cx="8281738" cy="3103959"/>
          </a:xfrm>
        </p:spPr>
        <p:txBody>
          <a:bodyPr/>
          <a:lstStyle/>
          <a:p>
            <a:r>
              <a:rPr lang="en-GB" sz="1100" b="1">
                <a:solidFill>
                  <a:srgbClr val="0070C0"/>
                </a:solidFill>
              </a:rPr>
              <a:t>Het waterschapshuis: </a:t>
            </a:r>
            <a:r>
              <a:rPr lang="nl-NL" sz="1100">
                <a:solidFill>
                  <a:srgbClr val="0070C0"/>
                </a:solidFill>
              </a:rPr>
              <a:t>Ik maak mij nog steeds zorgen over het ‘schrappen’ van de risico-contouren. Voor de waterschappen is van belang om de risico’s voor de waterveiligheid en de waterkwaliteit te kunnen managen. Het gaat daarbij om 1. informatie die aanwijzingen kan geven omtrent de locatie, omvang en kans op verzakking, c.q. bodemdaling onder of nabij keringen én 2. informatie die aanwijzingen kan geven omtrent de locatie en kans op ‘vervuiling' van grond- en oppervlaktewater, zoals bijvoorbeeld bij (verlaten) olie- en gasputten het geval zou kunnen zijn. </a:t>
            </a:r>
          </a:p>
          <a:p>
            <a:pPr lvl="1"/>
            <a:r>
              <a:rPr lang="nl-NL" sz="1100">
                <a:solidFill>
                  <a:srgbClr val="0070C0"/>
                </a:solidFill>
              </a:rPr>
              <a:t>Antwoord:</a:t>
            </a:r>
            <a:r>
              <a:rPr lang="nl-NL" sz="1100" i="1">
                <a:solidFill>
                  <a:srgbClr val="0070C0"/>
                </a:solidFill>
              </a:rPr>
              <a:t> Dit uitgangspunt is vastgesteld in de DBG. Dit opnieuw ter sprake brengen. </a:t>
            </a:r>
            <a:endParaRPr lang="en-GB" sz="1100" i="1">
              <a:solidFill>
                <a:srgbClr val="0070C0"/>
              </a:solidFill>
            </a:endParaRPr>
          </a:p>
          <a:p>
            <a:r>
              <a:rPr lang="en-GB" sz="1100" b="1">
                <a:solidFill>
                  <a:srgbClr val="0070C0"/>
                </a:solidFill>
              </a:rPr>
              <a:t>Ketenteam BRO: </a:t>
            </a:r>
            <a:r>
              <a:rPr lang="en-GB" sz="1100">
                <a:solidFill>
                  <a:srgbClr val="0070C0"/>
                </a:solidFill>
              </a:rPr>
              <a:t>Waar is de informatie over bodemdaling geregistreerd?</a:t>
            </a:r>
          </a:p>
          <a:p>
            <a:pPr lvl="1"/>
            <a:r>
              <a:rPr lang="en-GB" sz="1100">
                <a:solidFill>
                  <a:srgbClr val="0070C0"/>
                </a:solidFill>
              </a:rPr>
              <a:t>Antwoord: </a:t>
            </a:r>
            <a:r>
              <a:rPr lang="en-GB" sz="1100" i="1">
                <a:solidFill>
                  <a:srgbClr val="0070C0"/>
                </a:solidFill>
              </a:rPr>
              <a:t>Bodemdaling is een basisregistratie breed onderwerp en wordt niet alleen door mijnbouw veroorzaakt. Dit onderwerp opnemen bij basisregistratie brede overlegstructuren. </a:t>
            </a:r>
          </a:p>
          <a:p>
            <a:r>
              <a:rPr lang="en-GB" sz="1100" b="1">
                <a:solidFill>
                  <a:srgbClr val="0070C0"/>
                </a:solidFill>
              </a:rPr>
              <a:t>Ketenteam BRO: </a:t>
            </a:r>
            <a:r>
              <a:rPr lang="en-GB" sz="1100">
                <a:solidFill>
                  <a:srgbClr val="0070C0"/>
                </a:solidFill>
              </a:rPr>
              <a:t>Welke status van de mijnbouwwetvergunning komt in de BRO?</a:t>
            </a:r>
          </a:p>
          <a:p>
            <a:pPr lvl="1"/>
            <a:r>
              <a:rPr lang="en-GB" sz="1100">
                <a:solidFill>
                  <a:srgbClr val="0070C0"/>
                </a:solidFill>
              </a:rPr>
              <a:t>Antwoord: </a:t>
            </a:r>
            <a:r>
              <a:rPr lang="en-GB" sz="1100" i="1">
                <a:solidFill>
                  <a:srgbClr val="0070C0"/>
                </a:solidFill>
              </a:rPr>
              <a:t>De definitieve vergunning komt in de BRO. </a:t>
            </a:r>
          </a:p>
          <a:p>
            <a:r>
              <a:rPr lang="en-GB" sz="1100" b="1">
                <a:solidFill>
                  <a:srgbClr val="0070C0"/>
                </a:solidFill>
              </a:rPr>
              <a:t>Ketenteam BRO:</a:t>
            </a:r>
            <a:r>
              <a:rPr lang="en-GB" sz="1100">
                <a:solidFill>
                  <a:srgbClr val="0070C0"/>
                </a:solidFill>
              </a:rPr>
              <a:t> Wens om de voorlopige mijnbouwwet vergunning op te nemen in de BRO.</a:t>
            </a:r>
          </a:p>
          <a:p>
            <a:pPr lvl="1"/>
            <a:r>
              <a:rPr lang="en-GB" sz="1100">
                <a:solidFill>
                  <a:srgbClr val="0070C0"/>
                </a:solidFill>
              </a:rPr>
              <a:t>Antwoord: </a:t>
            </a:r>
            <a:r>
              <a:rPr lang="en-GB" sz="1100" i="1">
                <a:solidFill>
                  <a:srgbClr val="0070C0"/>
                </a:solidFill>
              </a:rPr>
              <a:t>Wens is genoteerd.</a:t>
            </a:r>
          </a:p>
          <a:p>
            <a:r>
              <a:rPr lang="en-GB" sz="1100" b="1">
                <a:solidFill>
                  <a:srgbClr val="0070C0"/>
                </a:solidFill>
              </a:rPr>
              <a:t>Ketenteam BRO: </a:t>
            </a:r>
            <a:r>
              <a:rPr lang="en-GB" sz="1100">
                <a:solidFill>
                  <a:srgbClr val="0070C0"/>
                </a:solidFill>
              </a:rPr>
              <a:t>Kan je de naamgeving nogmaals verhelderen:</a:t>
            </a:r>
          </a:p>
          <a:p>
            <a:pPr lvl="1"/>
            <a:r>
              <a:rPr lang="en-GB" sz="1100">
                <a:solidFill>
                  <a:srgbClr val="0070C0"/>
                </a:solidFill>
              </a:rPr>
              <a:t>Antwoord: </a:t>
            </a:r>
            <a:r>
              <a:rPr lang="en-GB" sz="1100" i="1">
                <a:solidFill>
                  <a:srgbClr val="0070C0"/>
                </a:solidFill>
              </a:rPr>
              <a:t>Ja, zie de 2de bullit van Slide 18 </a:t>
            </a:r>
          </a:p>
          <a:p>
            <a:r>
              <a:rPr lang="en-GB" sz="1100" b="1">
                <a:solidFill>
                  <a:srgbClr val="0070C0"/>
                </a:solidFill>
              </a:rPr>
              <a:t>Ketenteam BRO: </a:t>
            </a:r>
            <a:r>
              <a:rPr lang="en-GB" sz="1100">
                <a:solidFill>
                  <a:srgbClr val="0070C0"/>
                </a:solidFill>
              </a:rPr>
              <a:t>Zijn er stakeholders van de omgevingswet aangesloten bij dit standaardisatietraject?</a:t>
            </a:r>
          </a:p>
          <a:p>
            <a:pPr lvl="1"/>
            <a:r>
              <a:rPr lang="en-GB" sz="1100">
                <a:solidFill>
                  <a:srgbClr val="0070C0"/>
                </a:solidFill>
                <a:ea typeface="+mn-ea"/>
                <a:cs typeface="+mn-cs"/>
              </a:rPr>
              <a:t>Antwoord: </a:t>
            </a:r>
            <a:r>
              <a:rPr lang="en-GB" sz="1100" i="1">
                <a:solidFill>
                  <a:srgbClr val="0070C0"/>
                </a:solidFill>
                <a:ea typeface="+mn-ea"/>
                <a:cs typeface="+mn-cs"/>
              </a:rPr>
              <a:t>Ja, daar is contact mee.</a:t>
            </a:r>
          </a:p>
          <a:p>
            <a:pPr marL="457200" lvl="1" indent="0">
              <a:buNone/>
            </a:pPr>
            <a:endParaRPr lang="en-GB" sz="1200"/>
          </a:p>
        </p:txBody>
      </p:sp>
    </p:spTree>
    <p:extLst>
      <p:ext uri="{BB962C8B-B14F-4D97-AF65-F5344CB8AC3E}">
        <p14:creationId xmlns:p14="http://schemas.microsoft.com/office/powerpoint/2010/main" val="2648186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BC731E-E8CD-40F6-A90A-02976F171B80}"/>
              </a:ext>
            </a:extLst>
          </p:cNvPr>
          <p:cNvSpPr>
            <a:spLocks noGrp="1"/>
          </p:cNvSpPr>
          <p:nvPr>
            <p:ph type="title"/>
          </p:nvPr>
        </p:nvSpPr>
        <p:spPr/>
        <p:txBody>
          <a:bodyPr/>
          <a:lstStyle/>
          <a:p>
            <a:r>
              <a:rPr lang="en-GB"/>
              <a:t>Acties</a:t>
            </a:r>
          </a:p>
        </p:txBody>
      </p:sp>
      <p:sp>
        <p:nvSpPr>
          <p:cNvPr id="3" name="Tijdelijke aanduiding voor inhoud 2">
            <a:extLst>
              <a:ext uri="{FF2B5EF4-FFF2-40B4-BE49-F238E27FC236}">
                <a16:creationId xmlns:a16="http://schemas.microsoft.com/office/drawing/2014/main" id="{150D5516-03E0-4EA3-AB86-79C3381C1B50}"/>
              </a:ext>
            </a:extLst>
          </p:cNvPr>
          <p:cNvSpPr>
            <a:spLocks noGrp="1"/>
          </p:cNvSpPr>
          <p:nvPr>
            <p:ph sz="half" idx="1"/>
          </p:nvPr>
        </p:nvSpPr>
        <p:spPr>
          <a:xfrm>
            <a:off x="466726" y="1551385"/>
            <a:ext cx="8281738" cy="3103959"/>
          </a:xfrm>
        </p:spPr>
        <p:txBody>
          <a:bodyPr/>
          <a:lstStyle/>
          <a:p>
            <a:pPr marL="457200" lvl="1" indent="0">
              <a:buNone/>
            </a:pPr>
            <a:endParaRPr lang="en-GB"/>
          </a:p>
          <a:p>
            <a:pPr marL="457200" lvl="1" indent="0">
              <a:buNone/>
            </a:pPr>
            <a:endParaRPr lang="en-GB"/>
          </a:p>
          <a:p>
            <a:pPr marL="457200" lvl="1" indent="0">
              <a:buNone/>
            </a:pPr>
            <a:endParaRPr lang="en-GB"/>
          </a:p>
        </p:txBody>
      </p:sp>
      <p:graphicFrame>
        <p:nvGraphicFramePr>
          <p:cNvPr id="4" name="Tabel 4">
            <a:extLst>
              <a:ext uri="{FF2B5EF4-FFF2-40B4-BE49-F238E27FC236}">
                <a16:creationId xmlns:a16="http://schemas.microsoft.com/office/drawing/2014/main" id="{0F686B14-3FD7-4573-B5C1-590D906A108C}"/>
              </a:ext>
            </a:extLst>
          </p:cNvPr>
          <p:cNvGraphicFramePr>
            <a:graphicFrameLocks noGrp="1"/>
          </p:cNvGraphicFramePr>
          <p:nvPr>
            <p:extLst>
              <p:ext uri="{D42A27DB-BD31-4B8C-83A1-F6EECF244321}">
                <p14:modId xmlns:p14="http://schemas.microsoft.com/office/powerpoint/2010/main" val="228979330"/>
              </p:ext>
            </p:extLst>
          </p:nvPr>
        </p:nvGraphicFramePr>
        <p:xfrm>
          <a:off x="466725" y="1419622"/>
          <a:ext cx="8064896" cy="2502621"/>
        </p:xfrm>
        <a:graphic>
          <a:graphicData uri="http://schemas.openxmlformats.org/drawingml/2006/table">
            <a:tbl>
              <a:tblPr firstRow="1" bandRow="1">
                <a:tableStyleId>{5C22544A-7EE6-4342-B048-85BDC9FD1C3A}</a:tableStyleId>
              </a:tblPr>
              <a:tblGrid>
                <a:gridCol w="1224955">
                  <a:extLst>
                    <a:ext uri="{9D8B030D-6E8A-4147-A177-3AD203B41FA5}">
                      <a16:colId xmlns:a16="http://schemas.microsoft.com/office/drawing/2014/main" val="1645277443"/>
                    </a:ext>
                  </a:extLst>
                </a:gridCol>
                <a:gridCol w="4032448">
                  <a:extLst>
                    <a:ext uri="{9D8B030D-6E8A-4147-A177-3AD203B41FA5}">
                      <a16:colId xmlns:a16="http://schemas.microsoft.com/office/drawing/2014/main" val="599903237"/>
                    </a:ext>
                  </a:extLst>
                </a:gridCol>
                <a:gridCol w="1224136">
                  <a:extLst>
                    <a:ext uri="{9D8B030D-6E8A-4147-A177-3AD203B41FA5}">
                      <a16:colId xmlns:a16="http://schemas.microsoft.com/office/drawing/2014/main" val="1833713105"/>
                    </a:ext>
                  </a:extLst>
                </a:gridCol>
                <a:gridCol w="1583357">
                  <a:extLst>
                    <a:ext uri="{9D8B030D-6E8A-4147-A177-3AD203B41FA5}">
                      <a16:colId xmlns:a16="http://schemas.microsoft.com/office/drawing/2014/main" val="3642109018"/>
                    </a:ext>
                  </a:extLst>
                </a:gridCol>
              </a:tblGrid>
              <a:tr h="651003">
                <a:tc>
                  <a:txBody>
                    <a:bodyPr/>
                    <a:lstStyle/>
                    <a:p>
                      <a:r>
                        <a:rPr lang="en-GB" sz="1200"/>
                        <a:t>ActieNr.</a:t>
                      </a:r>
                    </a:p>
                  </a:txBody>
                  <a:tcPr/>
                </a:tc>
                <a:tc>
                  <a:txBody>
                    <a:bodyPr/>
                    <a:lstStyle/>
                    <a:p>
                      <a:r>
                        <a:rPr lang="en-GB" sz="1200"/>
                        <a:t>Actie</a:t>
                      </a:r>
                    </a:p>
                  </a:txBody>
                  <a:tcPr/>
                </a:tc>
                <a:tc>
                  <a:txBody>
                    <a:bodyPr/>
                    <a:lstStyle/>
                    <a:p>
                      <a:r>
                        <a:rPr lang="en-GB" sz="1200"/>
                        <a:t>Actiehouder</a:t>
                      </a:r>
                    </a:p>
                  </a:txBody>
                  <a:tcPr/>
                </a:tc>
                <a:tc>
                  <a:txBody>
                    <a:bodyPr/>
                    <a:lstStyle/>
                    <a:p>
                      <a:r>
                        <a:rPr lang="en-GB" sz="1200"/>
                        <a:t>Einddatum</a:t>
                      </a:r>
                    </a:p>
                  </a:txBody>
                  <a:tcPr/>
                </a:tc>
                <a:extLst>
                  <a:ext uri="{0D108BD9-81ED-4DB2-BD59-A6C34878D82A}">
                    <a16:rowId xmlns:a16="http://schemas.microsoft.com/office/drawing/2014/main" val="2963472566"/>
                  </a:ext>
                </a:extLst>
              </a:tr>
              <a:tr h="645141">
                <a:tc>
                  <a:txBody>
                    <a:bodyPr/>
                    <a:lstStyle/>
                    <a:p>
                      <a:r>
                        <a:rPr lang="en-GB" sz="1200">
                          <a:solidFill>
                            <a:srgbClr val="0070C0"/>
                          </a:solidFill>
                        </a:rPr>
                        <a:t>20200409-01</a:t>
                      </a:r>
                    </a:p>
                  </a:txBody>
                  <a:tcPr/>
                </a:tc>
                <a:tc>
                  <a:txBody>
                    <a:bodyPr/>
                    <a:lstStyle/>
                    <a:p>
                      <a:r>
                        <a:rPr lang="en-GB" sz="1200">
                          <a:solidFill>
                            <a:srgbClr val="0070C0"/>
                          </a:solidFill>
                        </a:rPr>
                        <a:t>De zorgen over het schrappen van de risico-contouren opnieuw adresseren in de DBG op verzoek van Het Waterschapshuis, want daarin is dit uitgangspunt besproken.</a:t>
                      </a:r>
                    </a:p>
                  </a:txBody>
                  <a:tcPr/>
                </a:tc>
                <a:tc>
                  <a:txBody>
                    <a:bodyPr/>
                    <a:lstStyle/>
                    <a:p>
                      <a:r>
                        <a:rPr lang="en-GB" sz="1200">
                          <a:solidFill>
                            <a:srgbClr val="0070C0"/>
                          </a:solidFill>
                        </a:rPr>
                        <a:t>Ruud Boot</a:t>
                      </a:r>
                    </a:p>
                  </a:txBody>
                  <a:tcPr/>
                </a:tc>
                <a:tc>
                  <a:txBody>
                    <a:bodyPr/>
                    <a:lstStyle/>
                    <a:p>
                      <a:r>
                        <a:rPr lang="en-GB" sz="1200">
                          <a:solidFill>
                            <a:srgbClr val="0070C0"/>
                          </a:solidFill>
                        </a:rPr>
                        <a:t>Volgende DBG</a:t>
                      </a:r>
                    </a:p>
                  </a:txBody>
                  <a:tcPr/>
                </a:tc>
                <a:extLst>
                  <a:ext uri="{0D108BD9-81ED-4DB2-BD59-A6C34878D82A}">
                    <a16:rowId xmlns:a16="http://schemas.microsoft.com/office/drawing/2014/main" val="2122015007"/>
                  </a:ext>
                </a:extLst>
              </a:tr>
              <a:tr h="216024">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1744727263"/>
                  </a:ext>
                </a:extLst>
              </a:tr>
              <a:tr h="377169">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226202773"/>
                  </a:ext>
                </a:extLst>
              </a:tr>
              <a:tr h="377169">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881882946"/>
                  </a:ext>
                </a:extLst>
              </a:tr>
            </a:tbl>
          </a:graphicData>
        </a:graphic>
      </p:graphicFrame>
    </p:spTree>
    <p:extLst>
      <p:ext uri="{BB962C8B-B14F-4D97-AF65-F5344CB8AC3E}">
        <p14:creationId xmlns:p14="http://schemas.microsoft.com/office/powerpoint/2010/main" val="3323108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5037138" y="1491630"/>
            <a:ext cx="3598862" cy="2880320"/>
          </a:xfrm>
        </p:spPr>
        <p:txBody>
          <a:bodyPr anchor="t"/>
          <a:lstStyle/>
          <a:p>
            <a:br>
              <a:rPr lang="nl-NL" sz="1400" dirty="0"/>
            </a:br>
            <a:endParaRPr lang="nl-NL" sz="1400" dirty="0"/>
          </a:p>
        </p:txBody>
      </p:sp>
      <p:sp>
        <p:nvSpPr>
          <p:cNvPr id="8" name="Tijdelijke aanduiding voor voettekst 5"/>
          <p:cNvSpPr txBox="1">
            <a:spLocks/>
          </p:cNvSpPr>
          <p:nvPr/>
        </p:nvSpPr>
        <p:spPr>
          <a:xfrm>
            <a:off x="5004048" y="627534"/>
            <a:ext cx="4032448" cy="288032"/>
          </a:xfrm>
          <a:prstGeom prst="rect">
            <a:avLst/>
          </a:prstGeom>
        </p:spPr>
        <p:txBody>
          <a:bodyPr/>
          <a:lstStyle>
            <a:defPPr>
              <a:defRPr lang="nl-NL"/>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nl-NL" sz="1200" dirty="0">
                <a:solidFill>
                  <a:schemeClr val="bg1"/>
                </a:solidFill>
              </a:rPr>
              <a:t>Ministerie van Binnenlandse Zaken en Koninkrijksrelaties </a:t>
            </a:r>
          </a:p>
        </p:txBody>
      </p:sp>
      <p:sp>
        <p:nvSpPr>
          <p:cNvPr id="9" name="Rechthoek 8"/>
          <p:cNvSpPr/>
          <p:nvPr/>
        </p:nvSpPr>
        <p:spPr>
          <a:xfrm>
            <a:off x="181135" y="909227"/>
            <a:ext cx="3456384" cy="1631216"/>
          </a:xfrm>
          <a:prstGeom prst="rect">
            <a:avLst/>
          </a:prstGeom>
          <a:ln>
            <a:solidFill>
              <a:schemeClr val="accent1"/>
            </a:solidFill>
          </a:ln>
        </p:spPr>
        <p:txBody>
          <a:bodyPr wrap="square">
            <a:spAutoFit/>
          </a:bodyPr>
          <a:lstStyle/>
          <a:p>
            <a:r>
              <a:rPr lang="nl-NL" sz="2000" dirty="0"/>
              <a:t>De BRO Servicedesk staat voor u klaar. Bel 088- 8664 999 of vul het contactformulier in. </a:t>
            </a:r>
          </a:p>
          <a:p>
            <a:endParaRPr lang="nl-NL" sz="2000" dirty="0"/>
          </a:p>
          <a:p>
            <a:r>
              <a:rPr lang="nl-NL" sz="2000" dirty="0">
                <a:hlinkClick r:id="rId2"/>
              </a:rPr>
              <a:t>BRO servicepagina</a:t>
            </a:r>
            <a:endParaRPr lang="nl-NL"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135" y="2643758"/>
            <a:ext cx="1902718" cy="1902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440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4F1E8B9-CA9A-4F3B-BA8D-F56768494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00" y="0"/>
            <a:ext cx="4739204" cy="5331605"/>
          </a:xfrm>
          <a:prstGeom prst="rect">
            <a:avLst/>
          </a:prstGeom>
        </p:spPr>
      </p:pic>
      <p:sp>
        <p:nvSpPr>
          <p:cNvPr id="5" name="Rectangle 2"/>
          <p:cNvSpPr txBox="1">
            <a:spLocks noChangeArrowheads="1"/>
          </p:cNvSpPr>
          <p:nvPr/>
        </p:nvSpPr>
        <p:spPr bwMode="auto">
          <a:xfrm>
            <a:off x="4716016" y="1491630"/>
            <a:ext cx="4464492" cy="3276364"/>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defTabSz="608013" rtl="0" eaLnBrk="0" fontAlgn="base" hangingPunct="0">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a:lstStyle>
          <a:p>
            <a:r>
              <a:rPr lang="nl-NL" sz="3200" b="1" dirty="0"/>
              <a:t>BRO</a:t>
            </a:r>
          </a:p>
          <a:p>
            <a:r>
              <a:rPr lang="nl-NL" sz="2400" dirty="0"/>
              <a:t>Basisregistratie Ondergrond</a:t>
            </a:r>
          </a:p>
          <a:p>
            <a:endParaRPr lang="nl-NL" sz="2400" b="1" dirty="0"/>
          </a:p>
          <a:p>
            <a:r>
              <a:rPr lang="nl-NL" b="1" dirty="0"/>
              <a:t>Kaders en uitgangspunten</a:t>
            </a:r>
            <a:endParaRPr lang="en-US" b="1" dirty="0"/>
          </a:p>
          <a:p>
            <a:endParaRPr lang="nl-NL" sz="1600" dirty="0"/>
          </a:p>
          <a:p>
            <a:endParaRPr lang="nl-NL" sz="1600" dirty="0"/>
          </a:p>
        </p:txBody>
      </p:sp>
      <p:sp>
        <p:nvSpPr>
          <p:cNvPr id="2" name="Rectangle 1"/>
          <p:cNvSpPr/>
          <p:nvPr/>
        </p:nvSpPr>
        <p:spPr bwMode="auto">
          <a:xfrm>
            <a:off x="4932044" y="555526"/>
            <a:ext cx="3240356" cy="360040"/>
          </a:xfrm>
          <a:prstGeom prst="rect">
            <a:avLst/>
          </a:prstGeom>
          <a:solidFill>
            <a:srgbClr val="007BC7"/>
          </a:solidFill>
          <a:ln w="9525" cap="flat" cmpd="sng" algn="ctr">
            <a:solidFill>
              <a:srgbClr val="007BC7"/>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New Roman" charset="0"/>
            </a:endParaRPr>
          </a:p>
        </p:txBody>
      </p:sp>
      <p:pic>
        <p:nvPicPr>
          <p:cNvPr id="3074" name="Picture 2" descr="https://ardis.nl/files/klantlogos/vaandel.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586" t="15975" r="38085"/>
          <a:stretch/>
        </p:blipFill>
        <p:spPr bwMode="auto">
          <a:xfrm>
            <a:off x="4268986" y="0"/>
            <a:ext cx="591046" cy="1150860"/>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voettekst 5"/>
          <p:cNvSpPr txBox="1">
            <a:spLocks/>
          </p:cNvSpPr>
          <p:nvPr/>
        </p:nvSpPr>
        <p:spPr>
          <a:xfrm>
            <a:off x="5004048" y="627534"/>
            <a:ext cx="4032448" cy="288032"/>
          </a:xfrm>
          <a:prstGeom prst="rect">
            <a:avLst/>
          </a:prstGeom>
        </p:spPr>
        <p:txBody>
          <a:bodyPr/>
          <a:lstStyle>
            <a:defPPr>
              <a:defRPr lang="nl-NL"/>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nl-NL" sz="1200" dirty="0">
                <a:solidFill>
                  <a:schemeClr val="bg1"/>
                </a:solidFill>
              </a:rPr>
              <a:t>Ministerie van Binnenlandse Zaken en Koninkrijksrelaties </a:t>
            </a:r>
          </a:p>
        </p:txBody>
      </p:sp>
      <p:sp>
        <p:nvSpPr>
          <p:cNvPr id="3" name="Date Placeholder 2">
            <a:extLst>
              <a:ext uri="{FF2B5EF4-FFF2-40B4-BE49-F238E27FC236}">
                <a16:creationId xmlns:a16="http://schemas.microsoft.com/office/drawing/2014/main" id="{9E0FB435-61D6-41CD-9C06-00965A6B0066}"/>
              </a:ext>
            </a:extLst>
          </p:cNvPr>
          <p:cNvSpPr>
            <a:spLocks noGrp="1"/>
          </p:cNvSpPr>
          <p:nvPr>
            <p:ph type="dt" sz="half" idx="4294967295"/>
          </p:nvPr>
        </p:nvSpPr>
        <p:spPr>
          <a:xfrm>
            <a:off x="5037139" y="4886325"/>
            <a:ext cx="3932237" cy="157163"/>
          </a:xfrm>
        </p:spPr>
        <p:txBody>
          <a:bodyPr/>
          <a:lstStyle/>
          <a:p>
            <a:r>
              <a:rPr lang="nl-NL" dirty="0"/>
              <a:t>April 2020</a:t>
            </a:r>
            <a:endParaRPr lang="nl-NL" dirty="0">
              <a:solidFill>
                <a:srgbClr val="FF0000"/>
              </a:solidFill>
            </a:endParaRPr>
          </a:p>
        </p:txBody>
      </p:sp>
    </p:spTree>
    <p:extLst>
      <p:ext uri="{BB962C8B-B14F-4D97-AF65-F5344CB8AC3E}">
        <p14:creationId xmlns:p14="http://schemas.microsoft.com/office/powerpoint/2010/main" val="1816581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B2DF0B-6E87-4C34-AB49-96758D817EBB}"/>
              </a:ext>
            </a:extLst>
          </p:cNvPr>
          <p:cNvSpPr>
            <a:spLocks noGrp="1"/>
          </p:cNvSpPr>
          <p:nvPr>
            <p:ph type="title"/>
          </p:nvPr>
        </p:nvSpPr>
        <p:spPr/>
        <p:txBody>
          <a:bodyPr/>
          <a:lstStyle/>
          <a:p>
            <a:r>
              <a:rPr lang="nl-NL" sz="2400" dirty="0"/>
              <a:t>Kaders en uitgangspunten</a:t>
            </a:r>
          </a:p>
        </p:txBody>
      </p:sp>
      <p:sp>
        <p:nvSpPr>
          <p:cNvPr id="3" name="Tijdelijke aanduiding voor inhoud 2">
            <a:extLst>
              <a:ext uri="{FF2B5EF4-FFF2-40B4-BE49-F238E27FC236}">
                <a16:creationId xmlns:a16="http://schemas.microsoft.com/office/drawing/2014/main" id="{9072FC28-F1BA-4D4D-82DE-73D368A357DE}"/>
              </a:ext>
            </a:extLst>
          </p:cNvPr>
          <p:cNvSpPr>
            <a:spLocks noGrp="1"/>
          </p:cNvSpPr>
          <p:nvPr>
            <p:ph idx="1"/>
          </p:nvPr>
        </p:nvSpPr>
        <p:spPr/>
        <p:txBody>
          <a:bodyPr/>
          <a:lstStyle/>
          <a:p>
            <a:pPr marL="0" indent="0">
              <a:buNone/>
            </a:pPr>
            <a:r>
              <a:rPr lang="nl-NL" sz="1400" dirty="0"/>
              <a:t>Besluit stuurgroep BRO van 2 oktober jl.:</a:t>
            </a:r>
          </a:p>
          <a:p>
            <a:pPr>
              <a:lnSpc>
                <a:spcPct val="115000"/>
              </a:lnSpc>
              <a:spcAft>
                <a:spcPts val="0"/>
              </a:spcAft>
            </a:pPr>
            <a:r>
              <a:rPr lang="nl-NL" sz="1400" dirty="0">
                <a:latin typeface="Calibri" panose="020F0502020204030204" pitchFamily="34" charset="0"/>
                <a:ea typeface="Calibri" panose="020F0502020204030204" pitchFamily="34" charset="0"/>
                <a:cs typeface="Times New Roman" panose="02020603050405020304" pitchFamily="18" charset="0"/>
              </a:rPr>
              <a:t>Uit gesprekken met EZK en stakeholders is gebleken dat het domein mijnbouw, zoals oorspronkelijk was voorzien in de BRO, erg complex is en zeer gespecialiseerd. De toegevoegde waarde om het hele domein in de BRO op te gaan nemen, wordt bij nadere beschouwing niet gevoeld. </a:t>
            </a:r>
            <a:r>
              <a:rPr lang="nl-NL" sz="1400" dirty="0">
                <a:latin typeface="Calibri" panose="020F0502020204030204" pitchFamily="34" charset="0"/>
                <a:cs typeface="Times New Roman" panose="02020603050405020304" pitchFamily="18" charset="0"/>
              </a:rPr>
              <a:t>Vanuit het perspectief van de BRO voor de ruimtelijke inrichting is het vooral van belang om te registreren welke objecten voor ruimtelijke inrichting relevant zijn. </a:t>
            </a:r>
          </a:p>
          <a:p>
            <a:pPr>
              <a:lnSpc>
                <a:spcPct val="115000"/>
              </a:lnSpc>
              <a:spcAft>
                <a:spcPts val="0"/>
              </a:spcAft>
            </a:pPr>
            <a:r>
              <a:rPr lang="nl-NL" sz="1400" dirty="0">
                <a:latin typeface="Calibri" panose="020F0502020204030204" pitchFamily="34" charset="0"/>
                <a:cs typeface="Times New Roman" panose="02020603050405020304" pitchFamily="18" charset="0"/>
              </a:rPr>
              <a:t>Daarom is door de Domeinbegeleidingsgroep Mijnbouw voorgesteld om het domein mijnbouw in de BRO te beperken tot de </a:t>
            </a:r>
            <a:r>
              <a:rPr lang="nl-NL" sz="1400" u="sng" dirty="0">
                <a:latin typeface="Calibri" panose="020F0502020204030204" pitchFamily="34" charset="0"/>
                <a:cs typeface="Times New Roman" panose="02020603050405020304" pitchFamily="18" charset="0"/>
              </a:rPr>
              <a:t>vergunningen</a:t>
            </a:r>
            <a:r>
              <a:rPr lang="nl-NL" sz="1400" dirty="0">
                <a:latin typeface="Calibri" panose="020F0502020204030204" pitchFamily="34" charset="0"/>
                <a:cs typeface="Times New Roman" panose="02020603050405020304" pitchFamily="18" charset="0"/>
              </a:rPr>
              <a:t> (met beperkte catalogus) en de </a:t>
            </a:r>
            <a:r>
              <a:rPr lang="nl-NL" sz="1400" u="sng" dirty="0">
                <a:latin typeface="Calibri" panose="020F0502020204030204" pitchFamily="34" charset="0"/>
                <a:cs typeface="Times New Roman" panose="02020603050405020304" pitchFamily="18" charset="0"/>
              </a:rPr>
              <a:t>locatiegegevens van mijnbouwwerken </a:t>
            </a:r>
            <a:r>
              <a:rPr lang="nl-NL" sz="1400" dirty="0">
                <a:latin typeface="Calibri" panose="020F0502020204030204" pitchFamily="34" charset="0"/>
                <a:cs typeface="Times New Roman" panose="02020603050405020304" pitchFamily="18" charset="0"/>
              </a:rPr>
              <a:t>in de ondergrond (bijvoorbeeld putten en bijbehorende verticale en horizontale well </a:t>
            </a:r>
            <a:r>
              <a:rPr lang="nl-NL" sz="1400" dirty="0" err="1">
                <a:latin typeface="Calibri" panose="020F0502020204030204" pitchFamily="34" charset="0"/>
                <a:cs typeface="Times New Roman" panose="02020603050405020304" pitchFamily="18" charset="0"/>
              </a:rPr>
              <a:t>trajectories</a:t>
            </a:r>
            <a:r>
              <a:rPr lang="nl-NL" sz="1400" dirty="0">
                <a:latin typeface="Calibri" panose="020F0502020204030204" pitchFamily="34" charset="0"/>
                <a:cs typeface="Times New Roman" panose="02020603050405020304" pitchFamily="18" charset="0"/>
              </a:rPr>
              <a:t>, zoutcavernes en mijngangen).</a:t>
            </a:r>
          </a:p>
          <a:p>
            <a:pPr>
              <a:lnSpc>
                <a:spcPct val="115000"/>
              </a:lnSpc>
              <a:spcAft>
                <a:spcPts val="0"/>
              </a:spcAft>
            </a:pPr>
            <a:r>
              <a:rPr lang="nl-NL" sz="1400" dirty="0">
                <a:latin typeface="Calibri" panose="020F0502020204030204" pitchFamily="34" charset="0"/>
                <a:cs typeface="Times New Roman" panose="02020603050405020304" pitchFamily="18" charset="0"/>
              </a:rPr>
              <a:t>Andere, technisch-inhoudelijke, mijnbouwgegevens (waaronder ook DGM-diep) blijven berusten in NLOG, waar EZK eigenaar van is. </a:t>
            </a:r>
          </a:p>
          <a:p>
            <a:pPr marL="0" indent="0">
              <a:buNone/>
            </a:pPr>
            <a:endParaRPr lang="nl-NL" sz="1400" dirty="0"/>
          </a:p>
          <a:p>
            <a:pPr marL="0" indent="0">
              <a:buNone/>
            </a:pPr>
            <a:endParaRPr lang="nl-NL" sz="1400" dirty="0"/>
          </a:p>
        </p:txBody>
      </p:sp>
      <p:sp>
        <p:nvSpPr>
          <p:cNvPr id="4" name="Tekstvak 3">
            <a:extLst>
              <a:ext uri="{FF2B5EF4-FFF2-40B4-BE49-F238E27FC236}">
                <a16:creationId xmlns:a16="http://schemas.microsoft.com/office/drawing/2014/main" id="{EC4C43D5-B316-4B8A-94C4-B62C5A1A2BA9}"/>
              </a:ext>
            </a:extLst>
          </p:cNvPr>
          <p:cNvSpPr txBox="1"/>
          <p:nvPr/>
        </p:nvSpPr>
        <p:spPr>
          <a:xfrm>
            <a:off x="3995936" y="4449849"/>
            <a:ext cx="4487126" cy="338554"/>
          </a:xfrm>
          <a:prstGeom prst="rect">
            <a:avLst/>
          </a:prstGeom>
          <a:noFill/>
        </p:spPr>
        <p:txBody>
          <a:bodyPr wrap="none" rtlCol="0">
            <a:spAutoFit/>
          </a:bodyPr>
          <a:lstStyle/>
          <a:p>
            <a:r>
              <a:rPr lang="nl-NL" sz="1600" dirty="0"/>
              <a:t>Bron: voorstel scope BRO tranche 4 dd. 2-10-2019  </a:t>
            </a:r>
          </a:p>
        </p:txBody>
      </p:sp>
    </p:spTree>
    <p:extLst>
      <p:ext uri="{BB962C8B-B14F-4D97-AF65-F5344CB8AC3E}">
        <p14:creationId xmlns:p14="http://schemas.microsoft.com/office/powerpoint/2010/main" val="1899299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FA350-B4D5-436D-B9C6-614BE3B73E5C}"/>
              </a:ext>
            </a:extLst>
          </p:cNvPr>
          <p:cNvSpPr>
            <a:spLocks noGrp="1"/>
          </p:cNvSpPr>
          <p:nvPr>
            <p:ph type="title"/>
          </p:nvPr>
        </p:nvSpPr>
        <p:spPr/>
        <p:txBody>
          <a:bodyPr/>
          <a:lstStyle/>
          <a:p>
            <a:r>
              <a:rPr lang="nl-NL" sz="2400" dirty="0"/>
              <a:t>Kaders en uitgangspunten</a:t>
            </a:r>
            <a:endParaRPr lang="nl-NL" dirty="0"/>
          </a:p>
        </p:txBody>
      </p:sp>
      <p:sp>
        <p:nvSpPr>
          <p:cNvPr id="3" name="Tijdelijke aanduiding voor inhoud 2">
            <a:extLst>
              <a:ext uri="{FF2B5EF4-FFF2-40B4-BE49-F238E27FC236}">
                <a16:creationId xmlns:a16="http://schemas.microsoft.com/office/drawing/2014/main" id="{70DFACC6-5919-4199-910A-BBFD24544986}"/>
              </a:ext>
            </a:extLst>
          </p:cNvPr>
          <p:cNvSpPr>
            <a:spLocks noGrp="1"/>
          </p:cNvSpPr>
          <p:nvPr>
            <p:ph idx="1"/>
          </p:nvPr>
        </p:nvSpPr>
        <p:spPr/>
        <p:txBody>
          <a:bodyPr/>
          <a:lstStyle/>
          <a:p>
            <a:pPr marL="0" indent="0">
              <a:buNone/>
            </a:pPr>
            <a:r>
              <a:rPr lang="nl-NL" sz="1600" dirty="0"/>
              <a:t>Voorstel scope tranche 4 in het domein mijnbouw:</a:t>
            </a:r>
          </a:p>
          <a:p>
            <a:pPr marL="0" indent="0">
              <a:buNone/>
            </a:pPr>
            <a:endParaRPr lang="nl-NL" sz="1600" dirty="0"/>
          </a:p>
          <a:p>
            <a:pPr marL="0" indent="0">
              <a:buNone/>
            </a:pPr>
            <a:r>
              <a:rPr lang="nl-NL" sz="1600" b="1" dirty="0"/>
              <a:t>Nieuw: </a:t>
            </a:r>
          </a:p>
          <a:p>
            <a:pPr marL="0" indent="0">
              <a:buNone/>
            </a:pPr>
            <a:r>
              <a:rPr lang="nl-NL" sz="1600" dirty="0"/>
              <a:t>Alleen die onderdelen opnemen die relevant zijn voor de ‘wat is waar’ vraag: vergunningen en locatiegegevens van mijnbouwwerken; met een referentie naar NLOG voor verdere gegevens. </a:t>
            </a:r>
          </a:p>
          <a:p>
            <a:pPr marL="0" indent="0">
              <a:buNone/>
            </a:pPr>
            <a:endParaRPr lang="nl-NL" sz="1600" dirty="0"/>
          </a:p>
          <a:p>
            <a:pPr marL="0" indent="0">
              <a:buNone/>
            </a:pPr>
            <a:r>
              <a:rPr lang="nl-NL" sz="1600" b="1" dirty="0"/>
              <a:t>Aanpassen</a:t>
            </a:r>
            <a:r>
              <a:rPr lang="nl-NL" sz="1600" dirty="0"/>
              <a:t>: </a:t>
            </a:r>
          </a:p>
          <a:p>
            <a:pPr marL="0" indent="0">
              <a:buNone/>
            </a:pPr>
            <a:r>
              <a:rPr lang="nl-NL" sz="1600" dirty="0"/>
              <a:t>Het reeds ontworpen registratieobject Mijnbouwwetvergunning (tranche 1) moet worden </a:t>
            </a:r>
            <a:r>
              <a:rPr lang="nl-NL" sz="1600" dirty="0" err="1"/>
              <a:t>herontworpen</a:t>
            </a:r>
            <a:r>
              <a:rPr lang="nl-NL" sz="1600" dirty="0"/>
              <a:t> en teruggebracht naar het </a:t>
            </a:r>
            <a:r>
              <a:rPr lang="nl-NL" sz="1600" dirty="0" err="1"/>
              <a:t>minimal</a:t>
            </a:r>
            <a:r>
              <a:rPr lang="nl-NL" sz="1600" dirty="0"/>
              <a:t> </a:t>
            </a:r>
            <a:r>
              <a:rPr lang="nl-NL" sz="1600" dirty="0" err="1"/>
              <a:t>viable</a:t>
            </a:r>
            <a:r>
              <a:rPr lang="nl-NL" sz="1600" dirty="0"/>
              <a:t> product vanuit het ‘wat is waar’ criterium. </a:t>
            </a:r>
          </a:p>
        </p:txBody>
      </p:sp>
    </p:spTree>
    <p:extLst>
      <p:ext uri="{BB962C8B-B14F-4D97-AF65-F5344CB8AC3E}">
        <p14:creationId xmlns:p14="http://schemas.microsoft.com/office/powerpoint/2010/main" val="1311134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393BBD-EF40-467F-BA7F-30DBA59C9C98}"/>
              </a:ext>
            </a:extLst>
          </p:cNvPr>
          <p:cNvSpPr>
            <a:spLocks noGrp="1"/>
          </p:cNvSpPr>
          <p:nvPr>
            <p:ph type="title"/>
          </p:nvPr>
        </p:nvSpPr>
        <p:spPr/>
        <p:txBody>
          <a:bodyPr/>
          <a:lstStyle/>
          <a:p>
            <a:r>
              <a:rPr lang="nl-NL" sz="2400" dirty="0"/>
              <a:t>Kaders en uitgangspunten</a:t>
            </a:r>
            <a:endParaRPr lang="nl-NL" dirty="0"/>
          </a:p>
        </p:txBody>
      </p:sp>
      <p:pic>
        <p:nvPicPr>
          <p:cNvPr id="4" name="Afbeelding 3">
            <a:extLst>
              <a:ext uri="{FF2B5EF4-FFF2-40B4-BE49-F238E27FC236}">
                <a16:creationId xmlns:a16="http://schemas.microsoft.com/office/drawing/2014/main" id="{3D7FA66F-D59B-408F-A2F2-E52F5E7E9897}"/>
              </a:ext>
            </a:extLst>
          </p:cNvPr>
          <p:cNvPicPr>
            <a:picLocks noChangeAspect="1"/>
          </p:cNvPicPr>
          <p:nvPr/>
        </p:nvPicPr>
        <p:blipFill>
          <a:blip r:embed="rId3"/>
          <a:stretch>
            <a:fillRect/>
          </a:stretch>
        </p:blipFill>
        <p:spPr>
          <a:xfrm>
            <a:off x="731550" y="1419622"/>
            <a:ext cx="6270446" cy="3170748"/>
          </a:xfrm>
          <a:prstGeom prst="rect">
            <a:avLst/>
          </a:prstGeom>
          <a:ln>
            <a:solidFill>
              <a:schemeClr val="accent1"/>
            </a:solidFill>
          </a:ln>
        </p:spPr>
      </p:pic>
      <p:sp>
        <p:nvSpPr>
          <p:cNvPr id="5" name="Tekstvak 4">
            <a:extLst>
              <a:ext uri="{FF2B5EF4-FFF2-40B4-BE49-F238E27FC236}">
                <a16:creationId xmlns:a16="http://schemas.microsoft.com/office/drawing/2014/main" id="{AA681E91-2B3B-4E8E-8404-C4CABD1D203F}"/>
              </a:ext>
            </a:extLst>
          </p:cNvPr>
          <p:cNvSpPr txBox="1"/>
          <p:nvPr/>
        </p:nvSpPr>
        <p:spPr>
          <a:xfrm>
            <a:off x="611560" y="4743023"/>
            <a:ext cx="6100453" cy="276999"/>
          </a:xfrm>
          <a:prstGeom prst="rect">
            <a:avLst/>
          </a:prstGeom>
          <a:noFill/>
        </p:spPr>
        <p:txBody>
          <a:bodyPr wrap="none" rtlCol="0">
            <a:spAutoFit/>
          </a:bodyPr>
          <a:lstStyle/>
          <a:p>
            <a:r>
              <a:rPr lang="nl-NL" sz="1200" dirty="0"/>
              <a:t>Bron: </a:t>
            </a:r>
            <a:r>
              <a:rPr lang="nl-NL" sz="1200" i="1" dirty="0"/>
              <a:t>BRO Management Samenvatting </a:t>
            </a:r>
            <a:r>
              <a:rPr lang="nl-NL" sz="1200" i="1" dirty="0" err="1"/>
              <a:t>kbg</a:t>
            </a:r>
            <a:r>
              <a:rPr lang="nl-NL" sz="1200" i="1" dirty="0"/>
              <a:t> </a:t>
            </a:r>
            <a:r>
              <a:rPr lang="nl-NL" sz="1200" i="1" dirty="0" err="1"/>
              <a:t>Mbw</a:t>
            </a:r>
            <a:r>
              <a:rPr lang="nl-NL" sz="1200" i="1" dirty="0"/>
              <a:t> </a:t>
            </a:r>
            <a:r>
              <a:rPr lang="nl-NL" sz="1200" dirty="0"/>
              <a:t>besproken in DBG Mijnbouw van 11-9-2019 </a:t>
            </a:r>
          </a:p>
        </p:txBody>
      </p:sp>
    </p:spTree>
    <p:extLst>
      <p:ext uri="{BB962C8B-B14F-4D97-AF65-F5344CB8AC3E}">
        <p14:creationId xmlns:p14="http://schemas.microsoft.com/office/powerpoint/2010/main" val="435972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2720873-BC2A-4DA5-9B25-3E6A533536B5}"/>
              </a:ext>
            </a:extLst>
          </p:cNvPr>
          <p:cNvSpPr txBox="1"/>
          <p:nvPr/>
        </p:nvSpPr>
        <p:spPr>
          <a:xfrm>
            <a:off x="611560" y="4743023"/>
            <a:ext cx="6100453" cy="276999"/>
          </a:xfrm>
          <a:prstGeom prst="rect">
            <a:avLst/>
          </a:prstGeom>
          <a:noFill/>
        </p:spPr>
        <p:txBody>
          <a:bodyPr wrap="none" rtlCol="0">
            <a:spAutoFit/>
          </a:bodyPr>
          <a:lstStyle/>
          <a:p>
            <a:r>
              <a:rPr lang="nl-NL" sz="1200" dirty="0"/>
              <a:t>Bron: </a:t>
            </a:r>
            <a:r>
              <a:rPr lang="nl-NL" sz="1200" i="1" dirty="0"/>
              <a:t>BRO Management Samenvatting </a:t>
            </a:r>
            <a:r>
              <a:rPr lang="nl-NL" sz="1200" i="1" dirty="0" err="1"/>
              <a:t>kbg</a:t>
            </a:r>
            <a:r>
              <a:rPr lang="nl-NL" sz="1200" i="1" dirty="0"/>
              <a:t> </a:t>
            </a:r>
            <a:r>
              <a:rPr lang="nl-NL" sz="1200" i="1" dirty="0" err="1"/>
              <a:t>Mbw</a:t>
            </a:r>
            <a:r>
              <a:rPr lang="nl-NL" sz="1200" i="1" dirty="0"/>
              <a:t> </a:t>
            </a:r>
            <a:r>
              <a:rPr lang="nl-NL" sz="1200" dirty="0"/>
              <a:t>besproken in DBG Mijnbouw van 11-9-2019 </a:t>
            </a:r>
          </a:p>
        </p:txBody>
      </p:sp>
      <p:pic>
        <p:nvPicPr>
          <p:cNvPr id="3" name="Afbeelding 2">
            <a:extLst>
              <a:ext uri="{FF2B5EF4-FFF2-40B4-BE49-F238E27FC236}">
                <a16:creationId xmlns:a16="http://schemas.microsoft.com/office/drawing/2014/main" id="{8D25C8A8-F0F5-4470-8594-33EB662A965E}"/>
              </a:ext>
            </a:extLst>
          </p:cNvPr>
          <p:cNvPicPr>
            <a:picLocks noChangeAspect="1"/>
          </p:cNvPicPr>
          <p:nvPr/>
        </p:nvPicPr>
        <p:blipFill>
          <a:blip r:embed="rId3"/>
          <a:stretch>
            <a:fillRect/>
          </a:stretch>
        </p:blipFill>
        <p:spPr>
          <a:xfrm>
            <a:off x="755576" y="1491630"/>
            <a:ext cx="6516216" cy="3133687"/>
          </a:xfrm>
          <a:prstGeom prst="rect">
            <a:avLst/>
          </a:prstGeom>
          <a:ln>
            <a:solidFill>
              <a:schemeClr val="accent1"/>
            </a:solidFill>
          </a:ln>
        </p:spPr>
      </p:pic>
      <p:sp>
        <p:nvSpPr>
          <p:cNvPr id="4" name="Titel 3">
            <a:extLst>
              <a:ext uri="{FF2B5EF4-FFF2-40B4-BE49-F238E27FC236}">
                <a16:creationId xmlns:a16="http://schemas.microsoft.com/office/drawing/2014/main" id="{2338F24D-894C-4685-8B77-D4657D7AA203}"/>
              </a:ext>
            </a:extLst>
          </p:cNvPr>
          <p:cNvSpPr>
            <a:spLocks noGrp="1"/>
          </p:cNvSpPr>
          <p:nvPr>
            <p:ph type="title"/>
          </p:nvPr>
        </p:nvSpPr>
        <p:spPr/>
        <p:txBody>
          <a:bodyPr/>
          <a:lstStyle/>
          <a:p>
            <a:r>
              <a:rPr lang="nl-NL" sz="2400" dirty="0"/>
              <a:t>Kaders en uitgangspunten</a:t>
            </a:r>
          </a:p>
        </p:txBody>
      </p:sp>
    </p:spTree>
    <p:extLst>
      <p:ext uri="{BB962C8B-B14F-4D97-AF65-F5344CB8AC3E}">
        <p14:creationId xmlns:p14="http://schemas.microsoft.com/office/powerpoint/2010/main" val="2089688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unthaak 3">
            <a:extLst>
              <a:ext uri="{FF2B5EF4-FFF2-40B4-BE49-F238E27FC236}">
                <a16:creationId xmlns:a16="http://schemas.microsoft.com/office/drawing/2014/main" id="{34A41691-730D-4973-8C54-49314F77FF39}"/>
              </a:ext>
            </a:extLst>
          </p:cNvPr>
          <p:cNvSpPr/>
          <p:nvPr/>
        </p:nvSpPr>
        <p:spPr>
          <a:xfrm>
            <a:off x="3563888" y="2139702"/>
            <a:ext cx="432048" cy="216024"/>
          </a:xfrm>
          <a:prstGeom prst="chevron">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latin typeface="Calibri"/>
              <a:ea typeface="+mn-ea"/>
              <a:cs typeface="+mn-cs"/>
            </a:endParaRPr>
          </a:p>
        </p:txBody>
      </p:sp>
      <p:sp>
        <p:nvSpPr>
          <p:cNvPr id="4" name="Punthaak 4">
            <a:extLst>
              <a:ext uri="{FF2B5EF4-FFF2-40B4-BE49-F238E27FC236}">
                <a16:creationId xmlns:a16="http://schemas.microsoft.com/office/drawing/2014/main" id="{C6E28E68-83EE-4599-9917-5D85964E6338}"/>
              </a:ext>
            </a:extLst>
          </p:cNvPr>
          <p:cNvSpPr/>
          <p:nvPr/>
        </p:nvSpPr>
        <p:spPr>
          <a:xfrm>
            <a:off x="3919534" y="2139702"/>
            <a:ext cx="432048" cy="216024"/>
          </a:xfrm>
          <a:prstGeom prst="chevron">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latin typeface="Calibri"/>
              <a:ea typeface="+mn-ea"/>
              <a:cs typeface="+mn-cs"/>
            </a:endParaRPr>
          </a:p>
        </p:txBody>
      </p:sp>
      <p:sp>
        <p:nvSpPr>
          <p:cNvPr id="5" name="Punthaak 5">
            <a:extLst>
              <a:ext uri="{FF2B5EF4-FFF2-40B4-BE49-F238E27FC236}">
                <a16:creationId xmlns:a16="http://schemas.microsoft.com/office/drawing/2014/main" id="{00078E9D-A1F0-4D0D-AEBB-7B1FFA6E7E90}"/>
              </a:ext>
            </a:extLst>
          </p:cNvPr>
          <p:cNvSpPr/>
          <p:nvPr/>
        </p:nvSpPr>
        <p:spPr>
          <a:xfrm>
            <a:off x="4283968" y="2139702"/>
            <a:ext cx="432048" cy="216024"/>
          </a:xfrm>
          <a:prstGeom prst="chevron">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latin typeface="Calibri"/>
              <a:ea typeface="+mn-ea"/>
              <a:cs typeface="+mn-cs"/>
            </a:endParaRPr>
          </a:p>
        </p:txBody>
      </p:sp>
      <p:sp>
        <p:nvSpPr>
          <p:cNvPr id="6" name="Punthaak 6">
            <a:extLst>
              <a:ext uri="{FF2B5EF4-FFF2-40B4-BE49-F238E27FC236}">
                <a16:creationId xmlns:a16="http://schemas.microsoft.com/office/drawing/2014/main" id="{346CEA4C-D1B2-42AB-9160-CDB5EFE3DB0B}"/>
              </a:ext>
            </a:extLst>
          </p:cNvPr>
          <p:cNvSpPr/>
          <p:nvPr/>
        </p:nvSpPr>
        <p:spPr>
          <a:xfrm>
            <a:off x="4644008" y="2139702"/>
            <a:ext cx="432048" cy="216024"/>
          </a:xfrm>
          <a:prstGeom prst="chevron">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latin typeface="Calibri"/>
              <a:ea typeface="+mn-ea"/>
              <a:cs typeface="+mn-cs"/>
            </a:endParaRPr>
          </a:p>
        </p:txBody>
      </p:sp>
      <p:sp>
        <p:nvSpPr>
          <p:cNvPr id="7" name="Rechthoek 6">
            <a:extLst>
              <a:ext uri="{FF2B5EF4-FFF2-40B4-BE49-F238E27FC236}">
                <a16:creationId xmlns:a16="http://schemas.microsoft.com/office/drawing/2014/main" id="{E8515D7A-3B8D-4C46-A32A-9C52550FFD16}"/>
              </a:ext>
            </a:extLst>
          </p:cNvPr>
          <p:cNvSpPr/>
          <p:nvPr/>
        </p:nvSpPr>
        <p:spPr>
          <a:xfrm>
            <a:off x="3563888" y="2499742"/>
            <a:ext cx="355646" cy="216024"/>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8" name="Rechthoek 7">
            <a:extLst>
              <a:ext uri="{FF2B5EF4-FFF2-40B4-BE49-F238E27FC236}">
                <a16:creationId xmlns:a16="http://schemas.microsoft.com/office/drawing/2014/main" id="{75554F78-54E9-4AE1-BB97-18384F267D27}"/>
              </a:ext>
            </a:extLst>
          </p:cNvPr>
          <p:cNvSpPr/>
          <p:nvPr/>
        </p:nvSpPr>
        <p:spPr>
          <a:xfrm>
            <a:off x="4000330" y="2499742"/>
            <a:ext cx="355646" cy="216024"/>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chthoek 8">
            <a:extLst>
              <a:ext uri="{FF2B5EF4-FFF2-40B4-BE49-F238E27FC236}">
                <a16:creationId xmlns:a16="http://schemas.microsoft.com/office/drawing/2014/main" id="{4990E496-0379-41A7-99F4-B43A32F26410}"/>
              </a:ext>
            </a:extLst>
          </p:cNvPr>
          <p:cNvSpPr/>
          <p:nvPr/>
        </p:nvSpPr>
        <p:spPr>
          <a:xfrm>
            <a:off x="4427984" y="2499742"/>
            <a:ext cx="355646" cy="216024"/>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Rechthoek 9">
            <a:extLst>
              <a:ext uri="{FF2B5EF4-FFF2-40B4-BE49-F238E27FC236}">
                <a16:creationId xmlns:a16="http://schemas.microsoft.com/office/drawing/2014/main" id="{7CCA8358-2B74-4E05-9A68-A247E0BDD869}"/>
              </a:ext>
            </a:extLst>
          </p:cNvPr>
          <p:cNvSpPr/>
          <p:nvPr/>
        </p:nvSpPr>
        <p:spPr>
          <a:xfrm>
            <a:off x="4860032" y="2499742"/>
            <a:ext cx="355646" cy="216024"/>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Stroomdiagram: Magnetische schijf 10">
            <a:extLst>
              <a:ext uri="{FF2B5EF4-FFF2-40B4-BE49-F238E27FC236}">
                <a16:creationId xmlns:a16="http://schemas.microsoft.com/office/drawing/2014/main" id="{082B8258-DEDD-40C1-A7EE-09F779F89809}"/>
              </a:ext>
            </a:extLst>
          </p:cNvPr>
          <p:cNvSpPr/>
          <p:nvPr/>
        </p:nvSpPr>
        <p:spPr>
          <a:xfrm>
            <a:off x="3633699" y="2695171"/>
            <a:ext cx="216024" cy="180600"/>
          </a:xfrm>
          <a:prstGeom prst="flowChartMagneticDisk">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Stroomdiagram: Magnetische schijf 11">
            <a:extLst>
              <a:ext uri="{FF2B5EF4-FFF2-40B4-BE49-F238E27FC236}">
                <a16:creationId xmlns:a16="http://schemas.microsoft.com/office/drawing/2014/main" id="{993E7DD3-DF5D-4DA5-A754-C77213175F9D}"/>
              </a:ext>
            </a:extLst>
          </p:cNvPr>
          <p:cNvSpPr/>
          <p:nvPr/>
        </p:nvSpPr>
        <p:spPr>
          <a:xfrm>
            <a:off x="4070141" y="2690234"/>
            <a:ext cx="216024" cy="180600"/>
          </a:xfrm>
          <a:prstGeom prst="flowChartMagneticDisk">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Stroomdiagram: Magnetische schijf 12">
            <a:extLst>
              <a:ext uri="{FF2B5EF4-FFF2-40B4-BE49-F238E27FC236}">
                <a16:creationId xmlns:a16="http://schemas.microsoft.com/office/drawing/2014/main" id="{7C71BE96-8794-40D6-A3B7-D35FF461EA69}"/>
              </a:ext>
            </a:extLst>
          </p:cNvPr>
          <p:cNvSpPr/>
          <p:nvPr/>
        </p:nvSpPr>
        <p:spPr>
          <a:xfrm>
            <a:off x="4519736" y="2700746"/>
            <a:ext cx="216024" cy="180600"/>
          </a:xfrm>
          <a:prstGeom prst="flowChartMagneticDisk">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Stroomdiagram: Magnetische schijf 13">
            <a:extLst>
              <a:ext uri="{FF2B5EF4-FFF2-40B4-BE49-F238E27FC236}">
                <a16:creationId xmlns:a16="http://schemas.microsoft.com/office/drawing/2014/main" id="{D32C8FDF-A05B-4BBA-9A1D-FF88DEEB96A9}"/>
              </a:ext>
            </a:extLst>
          </p:cNvPr>
          <p:cNvSpPr/>
          <p:nvPr/>
        </p:nvSpPr>
        <p:spPr>
          <a:xfrm>
            <a:off x="4929843" y="2695171"/>
            <a:ext cx="216024" cy="180600"/>
          </a:xfrm>
          <a:prstGeom prst="flowChartMagneticDisk">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Punthaak 17">
            <a:extLst>
              <a:ext uri="{FF2B5EF4-FFF2-40B4-BE49-F238E27FC236}">
                <a16:creationId xmlns:a16="http://schemas.microsoft.com/office/drawing/2014/main" id="{3F1E883B-AE44-49CA-AD8C-7FC75C121687}"/>
              </a:ext>
            </a:extLst>
          </p:cNvPr>
          <p:cNvSpPr/>
          <p:nvPr/>
        </p:nvSpPr>
        <p:spPr>
          <a:xfrm>
            <a:off x="5004048" y="2139702"/>
            <a:ext cx="432048" cy="216024"/>
          </a:xfrm>
          <a:prstGeom prst="chevron">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latin typeface="Calibri"/>
              <a:ea typeface="+mn-ea"/>
              <a:cs typeface="+mn-cs"/>
            </a:endParaRPr>
          </a:p>
        </p:txBody>
      </p:sp>
      <p:sp>
        <p:nvSpPr>
          <p:cNvPr id="16" name="Punthaak 18">
            <a:extLst>
              <a:ext uri="{FF2B5EF4-FFF2-40B4-BE49-F238E27FC236}">
                <a16:creationId xmlns:a16="http://schemas.microsoft.com/office/drawing/2014/main" id="{1144045E-DA19-480F-B448-99D0128B4EC0}"/>
              </a:ext>
            </a:extLst>
          </p:cNvPr>
          <p:cNvSpPr/>
          <p:nvPr/>
        </p:nvSpPr>
        <p:spPr>
          <a:xfrm>
            <a:off x="3203848" y="2139702"/>
            <a:ext cx="432048" cy="216024"/>
          </a:xfrm>
          <a:prstGeom prst="chevron">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latin typeface="Calibri"/>
              <a:ea typeface="+mn-ea"/>
              <a:cs typeface="+mn-cs"/>
            </a:endParaRPr>
          </a:p>
        </p:txBody>
      </p:sp>
      <p:pic>
        <p:nvPicPr>
          <p:cNvPr id="17" name="Picture 2">
            <a:extLst>
              <a:ext uri="{FF2B5EF4-FFF2-40B4-BE49-F238E27FC236}">
                <a16:creationId xmlns:a16="http://schemas.microsoft.com/office/drawing/2014/main" id="{459BA351-BCFF-42FE-8C7B-659BFEBF91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1467441"/>
            <a:ext cx="576064" cy="615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a:extLst>
              <a:ext uri="{FF2B5EF4-FFF2-40B4-BE49-F238E27FC236}">
                <a16:creationId xmlns:a16="http://schemas.microsoft.com/office/drawing/2014/main" id="{DEC3BA03-A58A-4F9F-A1DA-9B926AA696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299" y="1525368"/>
            <a:ext cx="567507" cy="567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kstvak 18">
            <a:extLst>
              <a:ext uri="{FF2B5EF4-FFF2-40B4-BE49-F238E27FC236}">
                <a16:creationId xmlns:a16="http://schemas.microsoft.com/office/drawing/2014/main" id="{7C960DF2-6D02-42FE-B03E-1D0CFD9C3A86}"/>
              </a:ext>
            </a:extLst>
          </p:cNvPr>
          <p:cNvSpPr txBox="1"/>
          <p:nvPr/>
        </p:nvSpPr>
        <p:spPr>
          <a:xfrm>
            <a:off x="1907704" y="1775383"/>
            <a:ext cx="1224136" cy="1015663"/>
          </a:xfrm>
          <a:prstGeom prst="rect">
            <a:avLst/>
          </a:prstGeom>
          <a:noFill/>
        </p:spPr>
        <p:txBody>
          <a:bodyPr wrap="square" rtlCol="0">
            <a:spAutoFit/>
          </a:bodyPr>
          <a:lstStyle/>
          <a:p>
            <a:pPr fontAlgn="auto">
              <a:spcBef>
                <a:spcPts val="0"/>
              </a:spcBef>
              <a:spcAft>
                <a:spcPts val="0"/>
              </a:spcAft>
            </a:pPr>
            <a:r>
              <a:rPr lang="nl-NL" sz="1000" dirty="0">
                <a:solidFill>
                  <a:prstClr val="black"/>
                </a:solidFill>
                <a:latin typeface="Calibri"/>
              </a:rPr>
              <a:t>Organisaties</a:t>
            </a:r>
          </a:p>
          <a:p>
            <a:pPr fontAlgn="auto">
              <a:spcBef>
                <a:spcPts val="0"/>
              </a:spcBef>
              <a:spcAft>
                <a:spcPts val="0"/>
              </a:spcAft>
            </a:pPr>
            <a:endParaRPr lang="nl-NL" sz="1000" dirty="0">
              <a:solidFill>
                <a:prstClr val="black"/>
              </a:solidFill>
              <a:latin typeface="Calibri"/>
            </a:endParaRPr>
          </a:p>
          <a:p>
            <a:pPr fontAlgn="auto">
              <a:spcBef>
                <a:spcPts val="0"/>
              </a:spcBef>
              <a:spcAft>
                <a:spcPts val="0"/>
              </a:spcAft>
            </a:pPr>
            <a:r>
              <a:rPr lang="nl-NL" sz="1000" dirty="0">
                <a:solidFill>
                  <a:prstClr val="black"/>
                </a:solidFill>
                <a:latin typeface="Calibri"/>
              </a:rPr>
              <a:t>Werkprocessen</a:t>
            </a:r>
          </a:p>
          <a:p>
            <a:pPr fontAlgn="auto">
              <a:spcBef>
                <a:spcPts val="0"/>
              </a:spcBef>
              <a:spcAft>
                <a:spcPts val="0"/>
              </a:spcAft>
            </a:pPr>
            <a:endParaRPr lang="nl-NL" sz="1000" dirty="0">
              <a:solidFill>
                <a:prstClr val="black"/>
              </a:solidFill>
              <a:latin typeface="Calibri"/>
            </a:endParaRPr>
          </a:p>
          <a:p>
            <a:pPr fontAlgn="auto">
              <a:spcBef>
                <a:spcPts val="0"/>
              </a:spcBef>
              <a:spcAft>
                <a:spcPts val="0"/>
              </a:spcAft>
            </a:pPr>
            <a:r>
              <a:rPr lang="nl-NL" sz="1000" dirty="0">
                <a:solidFill>
                  <a:prstClr val="black"/>
                </a:solidFill>
                <a:latin typeface="Calibri"/>
              </a:rPr>
              <a:t>Informatiesystemen en gegevenssets</a:t>
            </a:r>
          </a:p>
        </p:txBody>
      </p:sp>
      <p:sp>
        <p:nvSpPr>
          <p:cNvPr id="20" name="Rechthoek 19">
            <a:extLst>
              <a:ext uri="{FF2B5EF4-FFF2-40B4-BE49-F238E27FC236}">
                <a16:creationId xmlns:a16="http://schemas.microsoft.com/office/drawing/2014/main" id="{BA3259BF-8649-407F-99BF-16483B241FF7}"/>
              </a:ext>
            </a:extLst>
          </p:cNvPr>
          <p:cNvSpPr/>
          <p:nvPr/>
        </p:nvSpPr>
        <p:spPr>
          <a:xfrm>
            <a:off x="3155740" y="2422018"/>
            <a:ext cx="2352363" cy="653788"/>
          </a:xfrm>
          <a:prstGeom prst="rect">
            <a:avLst/>
          </a:prstGeom>
          <a:noFill/>
          <a:ln w="9525" cap="flat" cmpd="sng" algn="ctr">
            <a:solidFill>
              <a:sysClr val="windowText" lastClr="00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21" name="Rechthoek 20">
            <a:extLst>
              <a:ext uri="{FF2B5EF4-FFF2-40B4-BE49-F238E27FC236}">
                <a16:creationId xmlns:a16="http://schemas.microsoft.com/office/drawing/2014/main" id="{58B45089-4BFD-4AE0-AF9B-6FEA0C7E7651}"/>
              </a:ext>
            </a:extLst>
          </p:cNvPr>
          <p:cNvSpPr/>
          <p:nvPr/>
        </p:nvSpPr>
        <p:spPr>
          <a:xfrm>
            <a:off x="1907704" y="1429206"/>
            <a:ext cx="4104456" cy="1862624"/>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Stroomdiagram: Meerdere documenten 21">
            <a:extLst>
              <a:ext uri="{FF2B5EF4-FFF2-40B4-BE49-F238E27FC236}">
                <a16:creationId xmlns:a16="http://schemas.microsoft.com/office/drawing/2014/main" id="{BFFC97E4-53D3-4B98-A04B-398815F7F895}"/>
              </a:ext>
            </a:extLst>
          </p:cNvPr>
          <p:cNvSpPr/>
          <p:nvPr/>
        </p:nvSpPr>
        <p:spPr>
          <a:xfrm>
            <a:off x="700296" y="1429645"/>
            <a:ext cx="1060704" cy="758952"/>
          </a:xfrm>
          <a:prstGeom prst="flowChartMultidocumen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prstClr val="black"/>
                </a:solidFill>
                <a:effectLst/>
                <a:uLnTx/>
                <a:uFillTx/>
                <a:latin typeface="Calibri"/>
                <a:ea typeface="+mn-ea"/>
                <a:cs typeface="+mn-cs"/>
              </a:rPr>
              <a:t>Mijnbouw-wet</a:t>
            </a:r>
          </a:p>
        </p:txBody>
      </p:sp>
      <p:sp>
        <p:nvSpPr>
          <p:cNvPr id="23" name="Rechthoek 22">
            <a:extLst>
              <a:ext uri="{FF2B5EF4-FFF2-40B4-BE49-F238E27FC236}">
                <a16:creationId xmlns:a16="http://schemas.microsoft.com/office/drawing/2014/main" id="{0A646F8F-7515-44F0-81CA-93BB7E5F981E}"/>
              </a:ext>
            </a:extLst>
          </p:cNvPr>
          <p:cNvSpPr/>
          <p:nvPr/>
        </p:nvSpPr>
        <p:spPr>
          <a:xfrm>
            <a:off x="3155740" y="3579862"/>
            <a:ext cx="2352364" cy="36004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0" i="0" u="none" strike="noStrike" kern="0" cap="none" spc="0" normalizeH="0" baseline="0" noProof="0" dirty="0">
                <a:ln>
                  <a:noFill/>
                </a:ln>
                <a:solidFill>
                  <a:prstClr val="black"/>
                </a:solidFill>
                <a:effectLst/>
                <a:uLnTx/>
                <a:uFillTx/>
                <a:latin typeface="Calibri"/>
                <a:ea typeface="+mn-ea"/>
                <a:cs typeface="+mn-cs"/>
              </a:rPr>
              <a:t>NLOG</a:t>
            </a:r>
          </a:p>
        </p:txBody>
      </p:sp>
      <p:cxnSp>
        <p:nvCxnSpPr>
          <p:cNvPr id="24" name="Rechte verbindingslijn met pijl 23">
            <a:extLst>
              <a:ext uri="{FF2B5EF4-FFF2-40B4-BE49-F238E27FC236}">
                <a16:creationId xmlns:a16="http://schemas.microsoft.com/office/drawing/2014/main" id="{791C4528-4B1E-42D5-A2BB-CF662AC58ADF}"/>
              </a:ext>
            </a:extLst>
          </p:cNvPr>
          <p:cNvCxnSpPr/>
          <p:nvPr/>
        </p:nvCxnSpPr>
        <p:spPr>
          <a:xfrm>
            <a:off x="4000330" y="3147814"/>
            <a:ext cx="0" cy="288032"/>
          </a:xfrm>
          <a:prstGeom prst="straightConnector1">
            <a:avLst/>
          </a:prstGeom>
          <a:noFill/>
          <a:ln w="9525" cap="flat" cmpd="sng" algn="ctr">
            <a:solidFill>
              <a:sysClr val="windowText" lastClr="000000"/>
            </a:solidFill>
            <a:prstDash val="solid"/>
            <a:tailEnd type="arrow"/>
          </a:ln>
          <a:effectLst/>
        </p:spPr>
      </p:cxnSp>
      <p:sp>
        <p:nvSpPr>
          <p:cNvPr id="25" name="Stroomdiagram: Magnetische schijf 24">
            <a:extLst>
              <a:ext uri="{FF2B5EF4-FFF2-40B4-BE49-F238E27FC236}">
                <a16:creationId xmlns:a16="http://schemas.microsoft.com/office/drawing/2014/main" id="{EB6312E6-BCC3-420B-AABE-5720A42D4AAA}"/>
              </a:ext>
            </a:extLst>
          </p:cNvPr>
          <p:cNvSpPr/>
          <p:nvPr/>
        </p:nvSpPr>
        <p:spPr>
          <a:xfrm>
            <a:off x="3850169" y="3489562"/>
            <a:ext cx="755637" cy="180600"/>
          </a:xfrm>
          <a:prstGeom prst="flowChartMagneticDisk">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cxnSp>
        <p:nvCxnSpPr>
          <p:cNvPr id="26" name="Rechte verbindingslijn met pijl 25">
            <a:extLst>
              <a:ext uri="{FF2B5EF4-FFF2-40B4-BE49-F238E27FC236}">
                <a16:creationId xmlns:a16="http://schemas.microsoft.com/office/drawing/2014/main" id="{765F93F3-9B42-4CA7-8D2B-678DE28262E8}"/>
              </a:ext>
            </a:extLst>
          </p:cNvPr>
          <p:cNvCxnSpPr/>
          <p:nvPr/>
        </p:nvCxnSpPr>
        <p:spPr>
          <a:xfrm>
            <a:off x="4266390" y="3147814"/>
            <a:ext cx="0" cy="288032"/>
          </a:xfrm>
          <a:prstGeom prst="straightConnector1">
            <a:avLst/>
          </a:prstGeom>
          <a:noFill/>
          <a:ln w="9525" cap="flat" cmpd="sng" algn="ctr">
            <a:solidFill>
              <a:sysClr val="windowText" lastClr="000000"/>
            </a:solidFill>
            <a:prstDash val="solid"/>
            <a:tailEnd type="arrow"/>
          </a:ln>
          <a:effectLst/>
        </p:spPr>
      </p:cxnSp>
      <p:cxnSp>
        <p:nvCxnSpPr>
          <p:cNvPr id="27" name="Rechte verbindingslijn met pijl 26">
            <a:extLst>
              <a:ext uri="{FF2B5EF4-FFF2-40B4-BE49-F238E27FC236}">
                <a16:creationId xmlns:a16="http://schemas.microsoft.com/office/drawing/2014/main" id="{1A5C6C4C-4243-4424-B9DE-CE26DB19E435}"/>
              </a:ext>
            </a:extLst>
          </p:cNvPr>
          <p:cNvCxnSpPr/>
          <p:nvPr/>
        </p:nvCxnSpPr>
        <p:spPr>
          <a:xfrm>
            <a:off x="4531033" y="3147814"/>
            <a:ext cx="0" cy="288032"/>
          </a:xfrm>
          <a:prstGeom prst="straightConnector1">
            <a:avLst/>
          </a:prstGeom>
          <a:noFill/>
          <a:ln w="9525" cap="flat" cmpd="sng" algn="ctr">
            <a:solidFill>
              <a:sysClr val="windowText" lastClr="000000"/>
            </a:solidFill>
            <a:prstDash val="solid"/>
            <a:tailEnd type="arrow"/>
          </a:ln>
          <a:effectLst/>
        </p:spPr>
      </p:cxnSp>
      <p:cxnSp>
        <p:nvCxnSpPr>
          <p:cNvPr id="28" name="Rechte verbindingslijn 27">
            <a:extLst>
              <a:ext uri="{FF2B5EF4-FFF2-40B4-BE49-F238E27FC236}">
                <a16:creationId xmlns:a16="http://schemas.microsoft.com/office/drawing/2014/main" id="{32A21D83-A2AB-4376-AAB5-CC4D8B0B8D65}"/>
              </a:ext>
            </a:extLst>
          </p:cNvPr>
          <p:cNvCxnSpPr/>
          <p:nvPr/>
        </p:nvCxnSpPr>
        <p:spPr>
          <a:xfrm>
            <a:off x="1907704" y="4155926"/>
            <a:ext cx="4104456" cy="0"/>
          </a:xfrm>
          <a:prstGeom prst="line">
            <a:avLst/>
          </a:prstGeom>
          <a:noFill/>
          <a:ln w="76200" cap="flat" cmpd="sng" algn="ctr">
            <a:solidFill>
              <a:sysClr val="windowText" lastClr="000000"/>
            </a:solidFill>
            <a:prstDash val="solid"/>
          </a:ln>
          <a:effectLst/>
        </p:spPr>
      </p:cxnSp>
      <p:sp>
        <p:nvSpPr>
          <p:cNvPr id="29" name="Rechthoek 28">
            <a:extLst>
              <a:ext uri="{FF2B5EF4-FFF2-40B4-BE49-F238E27FC236}">
                <a16:creationId xmlns:a16="http://schemas.microsoft.com/office/drawing/2014/main" id="{484A4F03-44EA-4555-81CD-B47A8F885896}"/>
              </a:ext>
            </a:extLst>
          </p:cNvPr>
          <p:cNvSpPr/>
          <p:nvPr/>
        </p:nvSpPr>
        <p:spPr>
          <a:xfrm>
            <a:off x="3155740" y="4443958"/>
            <a:ext cx="2352364" cy="36004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0" i="0" u="none" strike="noStrike" kern="0" cap="none" spc="0" normalizeH="0" baseline="0" noProof="0" dirty="0">
                <a:ln>
                  <a:noFill/>
                </a:ln>
                <a:solidFill>
                  <a:prstClr val="black"/>
                </a:solidFill>
                <a:effectLst/>
                <a:uLnTx/>
                <a:uFillTx/>
                <a:latin typeface="Calibri"/>
                <a:ea typeface="+mn-ea"/>
                <a:cs typeface="+mn-cs"/>
              </a:rPr>
              <a:t>BRO</a:t>
            </a:r>
          </a:p>
        </p:txBody>
      </p:sp>
      <p:sp>
        <p:nvSpPr>
          <p:cNvPr id="30" name="Stroomdiagram: Magnetische schijf 29">
            <a:extLst>
              <a:ext uri="{FF2B5EF4-FFF2-40B4-BE49-F238E27FC236}">
                <a16:creationId xmlns:a16="http://schemas.microsoft.com/office/drawing/2014/main" id="{6046AFA5-4997-4A52-89E5-B4A418005A53}"/>
              </a:ext>
            </a:extLst>
          </p:cNvPr>
          <p:cNvSpPr/>
          <p:nvPr/>
        </p:nvSpPr>
        <p:spPr>
          <a:xfrm>
            <a:off x="4070141" y="4353658"/>
            <a:ext cx="285835" cy="180600"/>
          </a:xfrm>
          <a:prstGeom prst="flowChartMagneticDisk">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cxnSp>
        <p:nvCxnSpPr>
          <p:cNvPr id="31" name="Rechte verbindingslijn met pijl 30">
            <a:extLst>
              <a:ext uri="{FF2B5EF4-FFF2-40B4-BE49-F238E27FC236}">
                <a16:creationId xmlns:a16="http://schemas.microsoft.com/office/drawing/2014/main" id="{5F36A735-D023-4D31-B185-C19DEAAB1E6B}"/>
              </a:ext>
            </a:extLst>
          </p:cNvPr>
          <p:cNvCxnSpPr/>
          <p:nvPr/>
        </p:nvCxnSpPr>
        <p:spPr>
          <a:xfrm>
            <a:off x="4161924" y="4011910"/>
            <a:ext cx="0" cy="288032"/>
          </a:xfrm>
          <a:prstGeom prst="straightConnector1">
            <a:avLst/>
          </a:prstGeom>
          <a:noFill/>
          <a:ln w="9525" cap="flat" cmpd="sng" algn="ctr">
            <a:solidFill>
              <a:sysClr val="windowText" lastClr="000000"/>
            </a:solidFill>
            <a:prstDash val="solid"/>
            <a:tailEnd type="arrow"/>
          </a:ln>
          <a:effectLst/>
        </p:spPr>
      </p:cxnSp>
      <p:cxnSp>
        <p:nvCxnSpPr>
          <p:cNvPr id="32" name="Rechte verbindingslijn met pijl 31">
            <a:extLst>
              <a:ext uri="{FF2B5EF4-FFF2-40B4-BE49-F238E27FC236}">
                <a16:creationId xmlns:a16="http://schemas.microsoft.com/office/drawing/2014/main" id="{AFAE78EE-5766-467D-8727-3060D7A698BC}"/>
              </a:ext>
            </a:extLst>
          </p:cNvPr>
          <p:cNvCxnSpPr/>
          <p:nvPr/>
        </p:nvCxnSpPr>
        <p:spPr>
          <a:xfrm>
            <a:off x="4427984" y="4011910"/>
            <a:ext cx="0" cy="288032"/>
          </a:xfrm>
          <a:prstGeom prst="straightConnector1">
            <a:avLst/>
          </a:prstGeom>
          <a:noFill/>
          <a:ln w="9525" cap="flat" cmpd="sng" algn="ctr">
            <a:solidFill>
              <a:sysClr val="windowText" lastClr="000000"/>
            </a:solidFill>
            <a:prstDash val="solid"/>
            <a:tailEnd type="arrow"/>
          </a:ln>
          <a:effectLst/>
        </p:spPr>
      </p:cxnSp>
      <p:pic>
        <p:nvPicPr>
          <p:cNvPr id="33" name="Picture 4">
            <a:extLst>
              <a:ext uri="{FF2B5EF4-FFF2-40B4-BE49-F238E27FC236}">
                <a16:creationId xmlns:a16="http://schemas.microsoft.com/office/drawing/2014/main" id="{BAA7C726-DE60-431E-AD7F-F01345F0C9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5102" y="1526072"/>
            <a:ext cx="567507" cy="567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kstvak 33">
            <a:extLst>
              <a:ext uri="{FF2B5EF4-FFF2-40B4-BE49-F238E27FC236}">
                <a16:creationId xmlns:a16="http://schemas.microsoft.com/office/drawing/2014/main" id="{96EDB93D-5A66-4BF4-9CCE-7A4970E0645B}"/>
              </a:ext>
            </a:extLst>
          </p:cNvPr>
          <p:cNvSpPr txBox="1"/>
          <p:nvPr/>
        </p:nvSpPr>
        <p:spPr>
          <a:xfrm>
            <a:off x="6588224" y="1594381"/>
            <a:ext cx="2016224" cy="2970044"/>
          </a:xfrm>
          <a:prstGeom prst="rect">
            <a:avLst/>
          </a:prstGeom>
          <a:noFill/>
        </p:spPr>
        <p:txBody>
          <a:bodyPr wrap="square" rtlCol="0">
            <a:spAutoFit/>
          </a:bodyPr>
          <a:lstStyle/>
          <a:p>
            <a:pPr fontAlgn="auto">
              <a:spcBef>
                <a:spcPts val="0"/>
              </a:spcBef>
              <a:spcAft>
                <a:spcPts val="0"/>
              </a:spcAft>
            </a:pPr>
            <a:r>
              <a:rPr lang="nl-NL" sz="1100" dirty="0">
                <a:solidFill>
                  <a:prstClr val="black"/>
                </a:solidFill>
                <a:latin typeface="Calibri"/>
              </a:rPr>
              <a:t>Waaronder Min EZK en SODM</a:t>
            </a:r>
          </a:p>
          <a:p>
            <a:pPr fontAlgn="auto">
              <a:spcBef>
                <a:spcPts val="0"/>
              </a:spcBef>
              <a:spcAft>
                <a:spcPts val="0"/>
              </a:spcAft>
            </a:pPr>
            <a:endParaRPr lang="nl-NL" sz="1100" dirty="0">
              <a:solidFill>
                <a:prstClr val="black"/>
              </a:solidFill>
              <a:latin typeface="Calibri"/>
            </a:endParaRPr>
          </a:p>
          <a:p>
            <a:pPr fontAlgn="auto">
              <a:spcBef>
                <a:spcPts val="0"/>
              </a:spcBef>
              <a:spcAft>
                <a:spcPts val="0"/>
              </a:spcAft>
            </a:pPr>
            <a:endParaRPr lang="nl-NL" sz="1100" dirty="0">
              <a:solidFill>
                <a:prstClr val="black"/>
              </a:solidFill>
              <a:latin typeface="Calibri"/>
            </a:endParaRPr>
          </a:p>
          <a:p>
            <a:pPr fontAlgn="auto">
              <a:spcBef>
                <a:spcPts val="0"/>
              </a:spcBef>
              <a:spcAft>
                <a:spcPts val="0"/>
              </a:spcAft>
            </a:pPr>
            <a:endParaRPr lang="nl-NL" sz="1100" dirty="0">
              <a:solidFill>
                <a:prstClr val="black"/>
              </a:solidFill>
              <a:latin typeface="Calibri"/>
            </a:endParaRPr>
          </a:p>
          <a:p>
            <a:pPr fontAlgn="auto">
              <a:spcBef>
                <a:spcPts val="0"/>
              </a:spcBef>
              <a:spcAft>
                <a:spcPts val="0"/>
              </a:spcAft>
            </a:pPr>
            <a:endParaRPr lang="nl-NL" sz="1100" dirty="0">
              <a:solidFill>
                <a:prstClr val="black"/>
              </a:solidFill>
              <a:latin typeface="Calibri"/>
            </a:endParaRPr>
          </a:p>
          <a:p>
            <a:pPr fontAlgn="auto">
              <a:spcBef>
                <a:spcPts val="0"/>
              </a:spcBef>
              <a:spcAft>
                <a:spcPts val="0"/>
              </a:spcAft>
            </a:pPr>
            <a:r>
              <a:rPr lang="nl-NL" sz="1100" dirty="0">
                <a:solidFill>
                  <a:prstClr val="black"/>
                </a:solidFill>
                <a:latin typeface="Calibri"/>
              </a:rPr>
              <a:t>Waaronder ‘Rijkszaak’</a:t>
            </a:r>
          </a:p>
          <a:p>
            <a:pPr fontAlgn="auto">
              <a:spcBef>
                <a:spcPts val="0"/>
              </a:spcBef>
              <a:spcAft>
                <a:spcPts val="0"/>
              </a:spcAft>
            </a:pPr>
            <a:endParaRPr lang="nl-NL" sz="1100" dirty="0">
              <a:solidFill>
                <a:prstClr val="black"/>
              </a:solidFill>
              <a:latin typeface="Calibri"/>
            </a:endParaRPr>
          </a:p>
          <a:p>
            <a:pPr fontAlgn="auto">
              <a:spcBef>
                <a:spcPts val="0"/>
              </a:spcBef>
              <a:spcAft>
                <a:spcPts val="0"/>
              </a:spcAft>
            </a:pPr>
            <a:endParaRPr lang="nl-NL" sz="1100" dirty="0">
              <a:solidFill>
                <a:prstClr val="black"/>
              </a:solidFill>
              <a:latin typeface="Calibri"/>
            </a:endParaRPr>
          </a:p>
          <a:p>
            <a:pPr fontAlgn="auto">
              <a:spcBef>
                <a:spcPts val="0"/>
              </a:spcBef>
              <a:spcAft>
                <a:spcPts val="0"/>
              </a:spcAft>
            </a:pPr>
            <a:endParaRPr lang="nl-NL" sz="1100" dirty="0">
              <a:solidFill>
                <a:prstClr val="black"/>
              </a:solidFill>
              <a:latin typeface="Calibri"/>
            </a:endParaRPr>
          </a:p>
          <a:p>
            <a:pPr fontAlgn="auto">
              <a:spcBef>
                <a:spcPts val="0"/>
              </a:spcBef>
              <a:spcAft>
                <a:spcPts val="0"/>
              </a:spcAft>
            </a:pPr>
            <a:r>
              <a:rPr lang="nl-NL" sz="1100" dirty="0">
                <a:solidFill>
                  <a:prstClr val="black"/>
                </a:solidFill>
                <a:latin typeface="Calibri"/>
              </a:rPr>
              <a:t>Waaronder </a:t>
            </a:r>
            <a:r>
              <a:rPr lang="nl-NL" sz="1100" dirty="0" err="1">
                <a:solidFill>
                  <a:prstClr val="black"/>
                </a:solidFill>
                <a:latin typeface="Calibri"/>
              </a:rPr>
              <a:t>gegevensset</a:t>
            </a:r>
            <a:r>
              <a:rPr lang="nl-NL" sz="1100" dirty="0">
                <a:solidFill>
                  <a:prstClr val="black"/>
                </a:solidFill>
                <a:latin typeface="Calibri"/>
              </a:rPr>
              <a:t> ‘A’ vanuit Rijkszaak. </a:t>
            </a:r>
          </a:p>
          <a:p>
            <a:pPr fontAlgn="auto">
              <a:spcBef>
                <a:spcPts val="0"/>
              </a:spcBef>
              <a:spcAft>
                <a:spcPts val="0"/>
              </a:spcAft>
            </a:pPr>
            <a:endParaRPr lang="nl-NL" sz="1100" dirty="0">
              <a:solidFill>
                <a:prstClr val="black"/>
              </a:solidFill>
              <a:latin typeface="Calibri"/>
            </a:endParaRPr>
          </a:p>
          <a:p>
            <a:pPr fontAlgn="auto">
              <a:spcBef>
                <a:spcPts val="0"/>
              </a:spcBef>
              <a:spcAft>
                <a:spcPts val="0"/>
              </a:spcAft>
            </a:pPr>
            <a:endParaRPr lang="nl-NL" sz="1100" dirty="0">
              <a:solidFill>
                <a:prstClr val="black"/>
              </a:solidFill>
              <a:latin typeface="Calibri"/>
            </a:endParaRPr>
          </a:p>
          <a:p>
            <a:pPr fontAlgn="auto">
              <a:spcBef>
                <a:spcPts val="0"/>
              </a:spcBef>
              <a:spcAft>
                <a:spcPts val="0"/>
              </a:spcAft>
            </a:pPr>
            <a:endParaRPr lang="nl-NL" sz="1100" dirty="0">
              <a:solidFill>
                <a:prstClr val="black"/>
              </a:solidFill>
              <a:latin typeface="Calibri"/>
            </a:endParaRPr>
          </a:p>
          <a:p>
            <a:pPr fontAlgn="auto">
              <a:spcBef>
                <a:spcPts val="0"/>
              </a:spcBef>
              <a:spcAft>
                <a:spcPts val="0"/>
              </a:spcAft>
            </a:pPr>
            <a:endParaRPr lang="nl-NL" sz="1100" dirty="0">
              <a:solidFill>
                <a:prstClr val="black"/>
              </a:solidFill>
              <a:latin typeface="Calibri"/>
            </a:endParaRPr>
          </a:p>
          <a:p>
            <a:pPr marL="228600" indent="-228600" fontAlgn="auto">
              <a:spcBef>
                <a:spcPts val="0"/>
              </a:spcBef>
              <a:spcAft>
                <a:spcPts val="0"/>
              </a:spcAft>
              <a:buFont typeface="+mj-lt"/>
              <a:buAutoNum type="arabicPeriod"/>
            </a:pPr>
            <a:r>
              <a:rPr lang="nl-NL" sz="1100" dirty="0">
                <a:solidFill>
                  <a:prstClr val="black"/>
                </a:solidFill>
                <a:latin typeface="Calibri"/>
              </a:rPr>
              <a:t>Mijnbouwwetvergunning</a:t>
            </a:r>
          </a:p>
          <a:p>
            <a:pPr marL="228600" indent="-228600" fontAlgn="auto">
              <a:spcBef>
                <a:spcPts val="0"/>
              </a:spcBef>
              <a:spcAft>
                <a:spcPts val="0"/>
              </a:spcAft>
              <a:buFont typeface="+mj-lt"/>
              <a:buAutoNum type="arabicPeriod"/>
            </a:pPr>
            <a:r>
              <a:rPr lang="nl-NL" sz="1100" dirty="0">
                <a:solidFill>
                  <a:prstClr val="black"/>
                </a:solidFill>
                <a:latin typeface="Calibri"/>
              </a:rPr>
              <a:t>Locatie mijnbouwwerken</a:t>
            </a:r>
          </a:p>
        </p:txBody>
      </p:sp>
      <p:cxnSp>
        <p:nvCxnSpPr>
          <p:cNvPr id="35" name="Rechte verbindingslijn met pijl 34">
            <a:extLst>
              <a:ext uri="{FF2B5EF4-FFF2-40B4-BE49-F238E27FC236}">
                <a16:creationId xmlns:a16="http://schemas.microsoft.com/office/drawing/2014/main" id="{CDE3832F-E9AE-46F7-B364-E1F880DE54D7}"/>
              </a:ext>
            </a:extLst>
          </p:cNvPr>
          <p:cNvCxnSpPr/>
          <p:nvPr/>
        </p:nvCxnSpPr>
        <p:spPr>
          <a:xfrm flipH="1">
            <a:off x="5796136" y="1809825"/>
            <a:ext cx="648072" cy="0"/>
          </a:xfrm>
          <a:prstGeom prst="straightConnector1">
            <a:avLst/>
          </a:prstGeom>
          <a:noFill/>
          <a:ln w="9525" cap="flat" cmpd="sng" algn="ctr">
            <a:solidFill>
              <a:sysClr val="windowText" lastClr="000000"/>
            </a:solidFill>
            <a:prstDash val="solid"/>
            <a:tailEnd type="arrow"/>
          </a:ln>
          <a:effectLst/>
        </p:spPr>
      </p:cxnSp>
      <p:cxnSp>
        <p:nvCxnSpPr>
          <p:cNvPr id="36" name="Rechte verbindingslijn met pijl 35">
            <a:extLst>
              <a:ext uri="{FF2B5EF4-FFF2-40B4-BE49-F238E27FC236}">
                <a16:creationId xmlns:a16="http://schemas.microsoft.com/office/drawing/2014/main" id="{A7A45B60-AAD9-407A-B18E-ACA22DDAEB30}"/>
              </a:ext>
            </a:extLst>
          </p:cNvPr>
          <p:cNvCxnSpPr/>
          <p:nvPr/>
        </p:nvCxnSpPr>
        <p:spPr>
          <a:xfrm flipH="1">
            <a:off x="5796136" y="2715766"/>
            <a:ext cx="648072" cy="0"/>
          </a:xfrm>
          <a:prstGeom prst="straightConnector1">
            <a:avLst/>
          </a:prstGeom>
          <a:noFill/>
          <a:ln w="9525" cap="flat" cmpd="sng" algn="ctr">
            <a:solidFill>
              <a:sysClr val="windowText" lastClr="000000"/>
            </a:solidFill>
            <a:prstDash val="solid"/>
            <a:tailEnd type="arrow"/>
          </a:ln>
          <a:effectLst/>
        </p:spPr>
      </p:cxnSp>
      <p:cxnSp>
        <p:nvCxnSpPr>
          <p:cNvPr id="37" name="Rechte verbindingslijn met pijl 36">
            <a:extLst>
              <a:ext uri="{FF2B5EF4-FFF2-40B4-BE49-F238E27FC236}">
                <a16:creationId xmlns:a16="http://schemas.microsoft.com/office/drawing/2014/main" id="{267DFF77-C5A9-4E92-961C-6C128C79F1AB}"/>
              </a:ext>
            </a:extLst>
          </p:cNvPr>
          <p:cNvCxnSpPr/>
          <p:nvPr/>
        </p:nvCxnSpPr>
        <p:spPr>
          <a:xfrm flipH="1">
            <a:off x="4929843" y="3435846"/>
            <a:ext cx="1514365" cy="0"/>
          </a:xfrm>
          <a:prstGeom prst="straightConnector1">
            <a:avLst/>
          </a:prstGeom>
          <a:noFill/>
          <a:ln w="9525" cap="flat" cmpd="sng" algn="ctr">
            <a:solidFill>
              <a:sysClr val="windowText" lastClr="000000"/>
            </a:solidFill>
            <a:prstDash val="solid"/>
            <a:tailEnd type="arrow"/>
          </a:ln>
          <a:effectLst/>
        </p:spPr>
      </p:cxnSp>
      <p:cxnSp>
        <p:nvCxnSpPr>
          <p:cNvPr id="38" name="Rechte verbindingslijn met pijl 37">
            <a:extLst>
              <a:ext uri="{FF2B5EF4-FFF2-40B4-BE49-F238E27FC236}">
                <a16:creationId xmlns:a16="http://schemas.microsoft.com/office/drawing/2014/main" id="{D250D473-A074-4A96-ACC4-8FA95CEB84AD}"/>
              </a:ext>
            </a:extLst>
          </p:cNvPr>
          <p:cNvCxnSpPr/>
          <p:nvPr/>
        </p:nvCxnSpPr>
        <p:spPr>
          <a:xfrm flipH="1">
            <a:off x="4932040" y="4299942"/>
            <a:ext cx="1514365" cy="0"/>
          </a:xfrm>
          <a:prstGeom prst="straightConnector1">
            <a:avLst/>
          </a:prstGeom>
          <a:noFill/>
          <a:ln w="9525" cap="flat" cmpd="sng" algn="ctr">
            <a:solidFill>
              <a:sysClr val="windowText" lastClr="000000"/>
            </a:solidFill>
            <a:prstDash val="solid"/>
            <a:tailEnd type="arrow"/>
          </a:ln>
          <a:effectLst/>
        </p:spPr>
      </p:cxnSp>
      <p:sp>
        <p:nvSpPr>
          <p:cNvPr id="39" name="Titel 38">
            <a:extLst>
              <a:ext uri="{FF2B5EF4-FFF2-40B4-BE49-F238E27FC236}">
                <a16:creationId xmlns:a16="http://schemas.microsoft.com/office/drawing/2014/main" id="{C684866C-C537-4EE2-9D50-210368EBEF13}"/>
              </a:ext>
            </a:extLst>
          </p:cNvPr>
          <p:cNvSpPr>
            <a:spLocks noGrp="1"/>
          </p:cNvSpPr>
          <p:nvPr>
            <p:ph type="title"/>
          </p:nvPr>
        </p:nvSpPr>
        <p:spPr/>
        <p:txBody>
          <a:bodyPr/>
          <a:lstStyle/>
          <a:p>
            <a:r>
              <a:rPr lang="nl-NL" dirty="0"/>
              <a:t>Kaders en uitgangspunten</a:t>
            </a:r>
          </a:p>
        </p:txBody>
      </p:sp>
    </p:spTree>
    <p:extLst>
      <p:ext uri="{BB962C8B-B14F-4D97-AF65-F5344CB8AC3E}">
        <p14:creationId xmlns:p14="http://schemas.microsoft.com/office/powerpoint/2010/main" val="4078423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215EC-408A-46D6-B10A-7852FBB73845}"/>
              </a:ext>
            </a:extLst>
          </p:cNvPr>
          <p:cNvSpPr>
            <a:spLocks noGrp="1"/>
          </p:cNvSpPr>
          <p:nvPr>
            <p:ph type="title"/>
          </p:nvPr>
        </p:nvSpPr>
        <p:spPr/>
        <p:txBody>
          <a:bodyPr/>
          <a:lstStyle/>
          <a:p>
            <a:r>
              <a:rPr lang="nl-NL" dirty="0"/>
              <a:t>Kaders en uitgangspunten</a:t>
            </a:r>
          </a:p>
        </p:txBody>
      </p:sp>
      <p:sp>
        <p:nvSpPr>
          <p:cNvPr id="3" name="Tijdelijke aanduiding voor inhoud 2">
            <a:extLst>
              <a:ext uri="{FF2B5EF4-FFF2-40B4-BE49-F238E27FC236}">
                <a16:creationId xmlns:a16="http://schemas.microsoft.com/office/drawing/2014/main" id="{3B428A7D-E93F-4B72-8367-3B95F574B122}"/>
              </a:ext>
            </a:extLst>
          </p:cNvPr>
          <p:cNvSpPr>
            <a:spLocks noGrp="1"/>
          </p:cNvSpPr>
          <p:nvPr>
            <p:ph idx="1"/>
          </p:nvPr>
        </p:nvSpPr>
        <p:spPr/>
        <p:txBody>
          <a:bodyPr/>
          <a:lstStyle/>
          <a:p>
            <a:pPr lvl="0"/>
            <a:r>
              <a:rPr lang="nl-NL" sz="1400" dirty="0"/>
              <a:t>Houd het klein (MVP) in de BRO, moet een antwoord geven op de vraag “waar ligt wat”, verwijs voor uitgebreidere informatie naar NLOG</a:t>
            </a:r>
          </a:p>
          <a:p>
            <a:pPr lvl="0"/>
            <a:r>
              <a:rPr lang="nl-NL" sz="1400" dirty="0"/>
              <a:t>NLOG (onderliggende gegevenssets) levert aan BRO</a:t>
            </a:r>
          </a:p>
          <a:p>
            <a:pPr lvl="0"/>
            <a:r>
              <a:rPr lang="nl-NL" sz="1400" dirty="0"/>
              <a:t>De gegevens beschikbaar in/via NLOG zijn leidend voor de BRO</a:t>
            </a:r>
          </a:p>
          <a:p>
            <a:pPr lvl="0"/>
            <a:r>
              <a:rPr lang="nl-NL" sz="1400" dirty="0"/>
              <a:t>Ook relevante mijnbouwgegevens die nog niet via NLOG worden ontsloten komen in aanmerking (mits bij TNO aanwezig en beschikbaar voor algemeen gebruik). </a:t>
            </a:r>
          </a:p>
          <a:p>
            <a:pPr lvl="0"/>
            <a:r>
              <a:rPr lang="nl-NL" sz="1400" dirty="0"/>
              <a:t>Betrek gegevens “as is” uit NLOG</a:t>
            </a:r>
          </a:p>
          <a:p>
            <a:pPr lvl="1"/>
            <a:r>
              <a:rPr lang="nl-NL" sz="1400" dirty="0"/>
              <a:t>We willen geen veranderingen afdwingen in het huidige aanlever proces aan NLOG</a:t>
            </a:r>
          </a:p>
          <a:p>
            <a:pPr lvl="0"/>
            <a:r>
              <a:rPr lang="nl-NL" sz="1400" dirty="0"/>
              <a:t>Compliant met (internationale) standaarden voor de olie- en gasindustrie; </a:t>
            </a:r>
          </a:p>
          <a:p>
            <a:pPr lvl="1"/>
            <a:r>
              <a:rPr lang="nl-NL" sz="1400" dirty="0"/>
              <a:t>Dit is mogelijk een conflict met uitgangspunt “as is”.</a:t>
            </a:r>
          </a:p>
          <a:p>
            <a:pPr lvl="0"/>
            <a:r>
              <a:rPr lang="nl-NL" sz="1400" dirty="0"/>
              <a:t>Gegevens in de BRO zijn open data</a:t>
            </a:r>
          </a:p>
        </p:txBody>
      </p:sp>
    </p:spTree>
    <p:extLst>
      <p:ext uri="{BB962C8B-B14F-4D97-AF65-F5344CB8AC3E}">
        <p14:creationId xmlns:p14="http://schemas.microsoft.com/office/powerpoint/2010/main" val="8346199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ARMA DOCSYS~XML" val="&lt;data author=&quot;{00000000-0000-0000-0000-000000000000}&quot; authorname=&quot;(onbekend)&quot; model=&quot;{00000001-0005-0000-0001-000000000013}&quot; profile=&quot;1Logo&quot; created=&quot;2010-10-28 12:31:02&quot; modified=&quot;2010-10-28 14:12:02&quot;&gt;&lt;presentatie template=&quot;C:\Program Files\Carma DocSys\1Logo\Modellen\Presentaties\ministerie.pot&quot; enabled=&quot;true&quot; reopen=&quot;true&quot; lcid=&quot;1043&quot; newdoc=&quot;true&quot; engine=&quot;DocSysEngine.MSPPT&quot;&gt;&lt;titel class=&quot;string&quot; value=&quot;&quot;/&gt;&lt;fldfooter class=&quot;string&quot; value=&quot;&quot;/&gt;&lt;subtitel class=&quot;string&quot; value=&quot;&quot;/&gt;&lt;datum class=&quot;string&quot; value=&quot;29 oktober 2010&quot;/&gt;&lt;kleur class=&quot;string&quot; value=&quot;&quot;/&gt;&lt;divisie class=&quot;string&quot; value=&quot;Ministerie&quot; id=&quot;1&quot;/&gt;&lt;PAPER/&gt;&lt;/presentatie&gt;&lt;/data&gt;&#10;"/>
</p:tagLst>
</file>

<file path=ppt/theme/theme1.xml><?xml version="1.0" encoding="utf-8"?>
<a:theme xmlns:a="http://schemas.openxmlformats.org/drawingml/2006/main" name="Presentatie_IenM">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00 Moeder ">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8" id="{4B969BA6-145D-1343-90DB-632AFBDFB774}" vid="{BDACF536-ED35-2940-B2CC-C9C66480DFAC}"/>
    </a:ext>
  </a:ext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C0892986FCA640BBE67C3ECFD43B14" ma:contentTypeVersion="11" ma:contentTypeDescription="Create a new document." ma:contentTypeScope="" ma:versionID="d3a4a1145e4d36f2630d4fe8c3bf9459">
  <xsd:schema xmlns:xsd="http://www.w3.org/2001/XMLSchema" xmlns:xs="http://www.w3.org/2001/XMLSchema" xmlns:p="http://schemas.microsoft.com/office/2006/metadata/properties" xmlns:ns3="4837ca3b-04b5-4cbd-b919-81f240991cc7" xmlns:ns4="e786b31a-ded9-4f56-9857-16927b85eedc" targetNamespace="http://schemas.microsoft.com/office/2006/metadata/properties" ma:root="true" ma:fieldsID="72f3524923df9dfbf64c4979edd064a2" ns3:_="" ns4:_="">
    <xsd:import namespace="4837ca3b-04b5-4cbd-b919-81f240991cc7"/>
    <xsd:import namespace="e786b31a-ded9-4f56-9857-16927b85eed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37ca3b-04b5-4cbd-b919-81f240991c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86b31a-ded9-4f56-9857-16927b85ee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62E8FB-A036-4B06-B87E-083D804EDC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37ca3b-04b5-4cbd-b919-81f240991cc7"/>
    <ds:schemaRef ds:uri="e786b31a-ded9-4f56-9857-16927b85ee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B1411E-B1C1-49C4-BA90-909AEDEA8531}">
  <ds:schemaRefs>
    <ds:schemaRef ds:uri="http://schemas.microsoft.com/sharepoint/v3/contenttype/forms"/>
  </ds:schemaRefs>
</ds:datastoreItem>
</file>

<file path=customXml/itemProps3.xml><?xml version="1.0" encoding="utf-8"?>
<ds:datastoreItem xmlns:ds="http://schemas.openxmlformats.org/officeDocument/2006/customXml" ds:itemID="{B624D3C6-BB9A-4F50-9964-44CFEA56795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837ca3b-04b5-4cbd-b919-81f240991cc7"/>
    <ds:schemaRef ds:uri="e786b31a-ded9-4f56-9857-16927b85eed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Presentatie_IenM</Template>
  <TotalTime>11341</TotalTime>
  <Words>1990</Words>
  <Application>Microsoft Office PowerPoint</Application>
  <PresentationFormat>Diavoorstelling (16:9)</PresentationFormat>
  <Paragraphs>292</Paragraphs>
  <Slides>29</Slides>
  <Notes>18</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29</vt:i4>
      </vt:variant>
    </vt:vector>
  </HeadingPairs>
  <TitlesOfParts>
    <vt:vector size="36" baseType="lpstr">
      <vt:lpstr>Arial</vt:lpstr>
      <vt:lpstr>Calibri</vt:lpstr>
      <vt:lpstr>Times New Roman</vt:lpstr>
      <vt:lpstr>Verdana</vt:lpstr>
      <vt:lpstr>Wingdings</vt:lpstr>
      <vt:lpstr>Presentatie_IenM</vt:lpstr>
      <vt:lpstr>00 Moeder </vt:lpstr>
      <vt:lpstr>PowerPoint-presentatie</vt:lpstr>
      <vt:lpstr>Agenda</vt:lpstr>
      <vt:lpstr>PowerPoint-presentatie</vt:lpstr>
      <vt:lpstr>Kaders en uitgangspunten</vt:lpstr>
      <vt:lpstr>Kaders en uitgangspunten</vt:lpstr>
      <vt:lpstr>Kaders en uitgangspunten</vt:lpstr>
      <vt:lpstr>Kaders en uitgangspunten</vt:lpstr>
      <vt:lpstr>Kaders en uitgangspunten</vt:lpstr>
      <vt:lpstr>Kaders en uitgangspunten</vt:lpstr>
      <vt:lpstr>Welke issues zijn te verwachten?</vt:lpstr>
      <vt:lpstr>En verder</vt:lpstr>
      <vt:lpstr>PowerPoint-presentatie</vt:lpstr>
      <vt:lpstr>Mijnbouwgegevens bij TNO / NLOG</vt:lpstr>
      <vt:lpstr>Mijnbouwwetvergunning</vt:lpstr>
      <vt:lpstr>Vergunningenproces op hoofdlijnen (n.a.v. sessie 12-3-2020)</vt:lpstr>
      <vt:lpstr>Locatie mijnbouwwerken: olie- en gasputten </vt:lpstr>
      <vt:lpstr>Olie en Gas</vt:lpstr>
      <vt:lpstr>Aanvullingen n.a.v. sessie op 12-3-2020 </vt:lpstr>
      <vt:lpstr>Locatie mijnbouwwerken: Zoutcavernes</vt:lpstr>
      <vt:lpstr>Aanvullingen n.a.v. sessie op 12-3-2020 </vt:lpstr>
      <vt:lpstr>Locatie mijnbouwwerken: gangen en schachten (Steenkool)</vt:lpstr>
      <vt:lpstr>Aanvullingen n.a.v. sessie op 12-3 &amp; 8-4-2020 </vt:lpstr>
      <vt:lpstr>PowerPoint-presentatie</vt:lpstr>
      <vt:lpstr>Min EZK en SODM (Aanvullingen n.a.v. sessie op 12-3-2020)</vt:lpstr>
      <vt:lpstr>PowerPoint-presentatie</vt:lpstr>
      <vt:lpstr>Vervolgstappen</vt:lpstr>
      <vt:lpstr>Vragen en antwoorden</vt:lpstr>
      <vt:lpstr>Acties</vt:lpstr>
      <vt:lpstr> </vt:lpstr>
    </vt:vector>
  </TitlesOfParts>
  <Company>Rijksoverheid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LHaeren</dc:creator>
  <cp:lastModifiedBy>Heij, J. (Janneke) de</cp:lastModifiedBy>
  <cp:revision>732</cp:revision>
  <cp:lastPrinted>2018-09-26T14:42:41Z</cp:lastPrinted>
  <dcterms:created xsi:type="dcterms:W3CDTF">2016-03-22T13:39:25Z</dcterms:created>
  <dcterms:modified xsi:type="dcterms:W3CDTF">2020-04-24T10:18:50Z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0x010100C8C0892986FCA640BBE67C3ECFD43B14</vt:lpwstr>
  </property>
</Properties>
</file>