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68_D1AE2FDA.xml" ContentType="application/vnd.ms-powerpoint.comments+xml"/>
  <Override PartName="/ppt/notesSlides/notesSlide5.xml" ContentType="application/vnd.openxmlformats-officedocument.presentationml.notesSlide+xml"/>
  <Override PartName="/ppt/comments/modernComment_110_6516F8D9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4079" r:id="rId2"/>
    <p:sldMasterId id="2147484042" r:id="rId3"/>
    <p:sldMasterId id="2147484116" r:id="rId4"/>
    <p:sldMasterId id="2147484153" r:id="rId5"/>
  </p:sldMasterIdLst>
  <p:notesMasterIdLst>
    <p:notesMasterId r:id="rId45"/>
  </p:notesMasterIdLst>
  <p:handoutMasterIdLst>
    <p:handoutMasterId r:id="rId46"/>
  </p:handoutMasterIdLst>
  <p:sldIdLst>
    <p:sldId id="266" r:id="rId6"/>
    <p:sldId id="269" r:id="rId7"/>
    <p:sldId id="927" r:id="rId8"/>
    <p:sldId id="1832" r:id="rId9"/>
    <p:sldId id="1896" r:id="rId10"/>
    <p:sldId id="1913" r:id="rId11"/>
    <p:sldId id="1898" r:id="rId12"/>
    <p:sldId id="1899" r:id="rId13"/>
    <p:sldId id="1900" r:id="rId14"/>
    <p:sldId id="272" r:id="rId15"/>
    <p:sldId id="1879" r:id="rId16"/>
    <p:sldId id="1904" r:id="rId17"/>
    <p:sldId id="1905" r:id="rId18"/>
    <p:sldId id="1906" r:id="rId19"/>
    <p:sldId id="1907" r:id="rId20"/>
    <p:sldId id="1908" r:id="rId21"/>
    <p:sldId id="1909" r:id="rId22"/>
    <p:sldId id="1910" r:id="rId23"/>
    <p:sldId id="1881" r:id="rId24"/>
    <p:sldId id="1882" r:id="rId25"/>
    <p:sldId id="1883" r:id="rId26"/>
    <p:sldId id="1884" r:id="rId27"/>
    <p:sldId id="1885" r:id="rId28"/>
    <p:sldId id="1886" r:id="rId29"/>
    <p:sldId id="1887" r:id="rId30"/>
    <p:sldId id="1888" r:id="rId31"/>
    <p:sldId id="1872" r:id="rId32"/>
    <p:sldId id="1890" r:id="rId33"/>
    <p:sldId id="1876" r:id="rId34"/>
    <p:sldId id="1871" r:id="rId35"/>
    <p:sldId id="1878" r:id="rId36"/>
    <p:sldId id="1902" r:id="rId37"/>
    <p:sldId id="1903" r:id="rId38"/>
    <p:sldId id="1875" r:id="rId39"/>
    <p:sldId id="1880" r:id="rId40"/>
    <p:sldId id="1912" r:id="rId41"/>
    <p:sldId id="1847" r:id="rId42"/>
    <p:sldId id="280" r:id="rId43"/>
    <p:sldId id="265" r:id="rId4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DB24086-8BE6-D1BF-1503-68F2D1F666FC}" name="Torenvliet, N. (Nathalie)" initials="NT" userId="S::nathalie.torenvliet@tno.nl::e3337497-cb19-451b-be8c-e7691c6113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38870D"/>
    <a:srgbClr val="D52A1C"/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6EF1F-2523-47A5-8E9B-71A62CDA3601}" v="54" dt="2025-07-03T06:00:48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79585" autoAdjust="0"/>
  </p:normalViewPr>
  <p:slideViewPr>
    <p:cSldViewPr snapToGrid="0">
      <p:cViewPr varScale="1">
        <p:scale>
          <a:sx n="76" d="100"/>
          <a:sy n="76" d="100"/>
        </p:scale>
        <p:origin x="669" y="267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omments/modernComment_110_6516F8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21FD38-23C8-43BA-B0F5-4B6F56022AF2}" authorId="{00000000-0000-0000-0000-000000000000}" created="2025-01-02T09:06:11.1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96004313" sldId="272"/>
      <ac:picMk id="16" creationId="{A425E5E7-D5E0-6E11-6629-4C9487B339B2}"/>
    </ac:deMkLst>
    <p188:txBody>
      <a:bodyPr/>
      <a:lstStyle/>
      <a:p>
        <a:r>
          <a:rPr lang="en-GB"/>
          <a:t>Hoi ruud, hier mag je een foto van jezelf zetten</a:t>
        </a:r>
      </a:p>
    </p188:txBody>
  </p188:cm>
  <p188:cm id="{E39B1AB2-A535-4EC9-B3A1-4F0FB25FDE64}" authorId="{5DB24086-8BE6-D1BF-1503-68F2D1F666FC}" created="2025-03-26T11:07:43.935">
    <pc:sldMkLst xmlns:pc="http://schemas.microsoft.com/office/powerpoint/2013/main/command">
      <pc:docMk/>
      <pc:sldMk cId="1696004313" sldId="272"/>
    </pc:sldMkLst>
    <p188:txBody>
      <a:bodyPr/>
      <a:lstStyle/>
      <a:p>
        <a:r>
          <a:rPr lang="en-GB"/>
          <a:t>Overweeg om hier conversie te zetten ipv migratie. </a:t>
        </a:r>
      </a:p>
    </p188:txBody>
  </p188:cm>
  <p188:cm id="{77E1F2A6-5FDF-4553-A6FC-00F9EE5B2626}" authorId="{5DB24086-8BE6-D1BF-1503-68F2D1F666FC}" created="2025-03-26T11:13:30.675">
    <pc:sldMkLst xmlns:pc="http://schemas.microsoft.com/office/powerpoint/2013/main/command">
      <pc:docMk/>
      <pc:sldMk cId="1696004313" sldId="272"/>
    </pc:sldMkLst>
    <p188:txBody>
      <a:bodyPr/>
      <a:lstStyle/>
      <a:p>
        <a:r>
          <a:rPr lang="en-GB"/>
          <a:t>Toegevoegd; logo geologische dienst</a:t>
        </a:r>
      </a:p>
    </p188:txBody>
  </p188:cm>
</p188:cmLst>
</file>

<file path=ppt/comments/modernComment_768_D1AE2F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793FE2-3F40-444C-93B1-EEE39C93ECC0}" authorId="{00000000-0000-0000-0000-000000000000}" created="2025-01-02T09:06:11.1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96004313" sldId="272"/>
      <ac:picMk id="16" creationId="{A425E5E7-D5E0-6E11-6629-4C9487B339B2}"/>
    </ac:deMkLst>
    <p188:txBody>
      <a:bodyPr/>
      <a:lstStyle/>
      <a:p>
        <a:r>
          <a:rPr lang="en-GB"/>
          <a:t>Hoi ruud, hier mag je een foto van jezelf zetten</a:t>
        </a:r>
      </a:p>
    </p188:txBody>
  </p188:cm>
  <p188:cm id="{76DC14A2-B8F0-4393-9490-8C85104261C3}" authorId="{5DB24086-8BE6-D1BF-1503-68F2D1F666FC}" created="2025-03-26T11:07:43.935">
    <pc:sldMkLst xmlns:pc="http://schemas.microsoft.com/office/powerpoint/2013/main/command">
      <pc:docMk/>
      <pc:sldMk cId="1696004313" sldId="272"/>
    </pc:sldMkLst>
    <p188:txBody>
      <a:bodyPr/>
      <a:lstStyle/>
      <a:p>
        <a:r>
          <a:rPr lang="en-GB"/>
          <a:t>Overweeg om hier conversie te zetten ipv migratie. </a:t>
        </a:r>
      </a:p>
    </p188:txBody>
  </p188:cm>
  <p188:cm id="{D21A1A4C-B5D4-4BDD-AEB8-57EAC32DC314}" authorId="{5DB24086-8BE6-D1BF-1503-68F2D1F666FC}" created="2025-03-26T11:13:30.675">
    <pc:sldMkLst xmlns:pc="http://schemas.microsoft.com/office/powerpoint/2013/main/command">
      <pc:docMk/>
      <pc:sldMk cId="1696004313" sldId="272"/>
    </pc:sldMkLst>
    <p188:txBody>
      <a:bodyPr/>
      <a:lstStyle/>
      <a:p>
        <a:r>
          <a:rPr lang="en-GB"/>
          <a:t>Toegevoegd; logo geologische dienst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4-7-2025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4-7-2025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16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48EF4-A781-F033-E722-50C236DC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B0E3E-5AF2-E644-B447-118695352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10A6D6-CDB3-59D5-EA73-3FF116FBB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de </a:t>
            </a:r>
            <a:r>
              <a:rPr lang="en-GB" dirty="0" err="1"/>
              <a:t>restputten</a:t>
            </a:r>
            <a:r>
              <a:rPr lang="en-GB" dirty="0"/>
              <a:t>? </a:t>
            </a:r>
            <a:r>
              <a:rPr lang="en-GB" dirty="0" err="1"/>
              <a:t>Twijfel</a:t>
            </a:r>
            <a:r>
              <a:rPr lang="en-GB" dirty="0"/>
              <a:t> of relevant. Putten die door de </a:t>
            </a:r>
            <a:r>
              <a:rPr lang="en-GB" dirty="0" err="1"/>
              <a:t>bronhouders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aangeleverd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02C4E-DDE6-114A-3F44-AEA492A55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63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68B87-DEC3-C5EC-B0C0-5DEC72C4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6105C-48C5-7F36-1BB2-5C0B8A059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F52A1-1363-727C-DC23-AB07FB6D5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24D10-2B0D-147A-C6D8-D742DC84F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63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533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823A4-6F87-4684-576F-3E272A12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A1114-72B3-B21B-2CC5-E732F537A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308C4-A631-CDD2-2796-ACBCAE056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790D0-0532-8EC1-D651-28549E39A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15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24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91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46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3164-A1E1-D1BD-2BE1-E3F9651E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D910B-BC64-BC7B-9D80-2FEDE1282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107B8-96E3-7007-6299-14FF9B5C2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402A7-6488-50B6-A112-68BDAD954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66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70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84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4C166-7AE0-9534-C42A-78B344C42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52A95-5DB5-ACA2-2C31-47D5E3C7F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3C3F5-98E5-E3A1-BF2E-5B2DD2026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EA47F-321E-4FBB-4A02-6275F8CFA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61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de </a:t>
            </a:r>
            <a:r>
              <a:rPr lang="en-GB" dirty="0" err="1"/>
              <a:t>restputten</a:t>
            </a:r>
            <a:r>
              <a:rPr lang="en-GB" dirty="0"/>
              <a:t>? </a:t>
            </a:r>
            <a:r>
              <a:rPr lang="en-GB" dirty="0" err="1"/>
              <a:t>Twijfel</a:t>
            </a:r>
            <a:r>
              <a:rPr lang="en-GB" dirty="0"/>
              <a:t> of relevant.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8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 descr="Ministerie van Volkshuisvesting en Ruimtelijke Ordening">
            <a:extLst>
              <a:ext uri="{FF2B5EF4-FFF2-40B4-BE49-F238E27FC236}">
                <a16:creationId xmlns:a16="http://schemas.microsoft.com/office/drawing/2014/main" id="{2C7E177F-642F-8159-A147-A3E763679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12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2491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E17000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74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2593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3526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0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276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049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55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20D36E3-B001-1270-2FF3-B9DE400C3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5" name="Tijdelijke aanduiding voor dianummer 19">
            <a:extLst>
              <a:ext uri="{FF2B5EF4-FFF2-40B4-BE49-F238E27FC236}">
                <a16:creationId xmlns:a16="http://schemas.microsoft.com/office/drawing/2014/main" id="{02178E1D-C0EE-86D9-6DD1-3151CD617F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064F9DF4-75BB-41EF-AD3D-6E53520ED15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 descr="Ministry of Housing and Spatial Planning">
            <a:extLst>
              <a:ext uri="{FF2B5EF4-FFF2-40B4-BE49-F238E27FC236}">
                <a16:creationId xmlns:a16="http://schemas.microsoft.com/office/drawing/2014/main" id="{B012DC52-13D1-C21E-A33A-A221DF302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A5C6823-8955-2649-8A7B-F479054B86A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5" name="Tijdelijke aanduiding voor dianummer 19">
            <a:extLst>
              <a:ext uri="{FF2B5EF4-FFF2-40B4-BE49-F238E27FC236}">
                <a16:creationId xmlns:a16="http://schemas.microsoft.com/office/drawing/2014/main" id="{26EAF53D-1F38-913D-C618-3572B655FD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145F"/>
                </a:solidFill>
              </a:defRPr>
            </a:lvl1pPr>
          </a:lstStyle>
          <a:p>
            <a:fld id="{064F9DF4-75BB-41EF-AD3D-6E53520ED15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DF232A66-9CFC-3BBF-A1C0-5D022EEFF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3" name="Afbeelding 2" descr="Ministry of Housing and Spatial Planning">
            <a:extLst>
              <a:ext uri="{FF2B5EF4-FFF2-40B4-BE49-F238E27FC236}">
                <a16:creationId xmlns:a16="http://schemas.microsoft.com/office/drawing/2014/main" id="{D6AF55ED-ED0E-56B7-BFD9-A1ECB9857D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14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D4077F7D-410B-237B-077C-58818A6E5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4" name="Tijdelijke aanduiding voor dianummer 19">
            <a:extLst>
              <a:ext uri="{FF2B5EF4-FFF2-40B4-BE49-F238E27FC236}">
                <a16:creationId xmlns:a16="http://schemas.microsoft.com/office/drawing/2014/main" id="{A908B259-4F51-7C5F-6E36-0615569F21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145F"/>
                </a:solidFill>
              </a:defRPr>
            </a:lvl1pPr>
          </a:lstStyle>
          <a:p>
            <a:fld id="{064F9DF4-75BB-41EF-AD3D-6E53520ED15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5" name="Afbeelding 4" descr="Ministry of Housing and Spatial Planning">
            <a:extLst>
              <a:ext uri="{FF2B5EF4-FFF2-40B4-BE49-F238E27FC236}">
                <a16:creationId xmlns:a16="http://schemas.microsoft.com/office/drawing/2014/main" id="{8B1B1A31-3EFF-6B5F-CEB5-010211CED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79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440A2014-66BD-8218-F0EF-920B1D7D6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5" name="Afbeelding 4" descr="Ministry of Housing and Spatial Planning">
            <a:extLst>
              <a:ext uri="{FF2B5EF4-FFF2-40B4-BE49-F238E27FC236}">
                <a16:creationId xmlns:a16="http://schemas.microsoft.com/office/drawing/2014/main" id="{7290568E-38B3-371E-8D47-7EE17DC70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19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71F31B8-D7BF-964A-9976-98530F860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29A46AF9-BCB5-285B-6557-E1C5277AE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705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  <a:noFill/>
        </p:spPr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726CDE-A2C6-814E-BF73-F95847F0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868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E8A857-1024-0042-8254-C3EBB1CC3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37830C-A4A1-33BE-ADC0-171DC7A6A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925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28CCF-B88F-3377-DC56-D5F0C0D3E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515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59399E7E-BCC3-842C-F512-922F68ECF5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2644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E2B20FA-3819-2B4E-CBEF-9DF92647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1270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3F768A15-FE3D-A395-4CB2-DF3245BC6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32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72D571E5-0728-7915-E9DC-D051E35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70490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CC256490-8893-1859-FE23-340884942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5363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013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04BF2D1F-C288-EE37-3581-58ABC3C45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63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7D35B0-A00D-BC4C-B3AF-D9CEF697B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B87EDDA5-F107-5138-5394-F2D447B16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6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36D8277-B720-174D-B5B3-C63F2B5A7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9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29CDD4D-7FA0-E285-DE18-675DB1CB1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1309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BEE2FA-08FD-6844-A5BB-1041E77A4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7C419FFA-826F-8762-E11F-183F09957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59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4466F7-66FF-7440-943F-4BA1E995B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07D5B83-DEAD-D1E8-64DC-3F9F702F5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13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61554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126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496E134C-2E2D-0AE8-9AA8-CC19C237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0165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57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61297682-0ED3-A994-B9A5-E2522761C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5978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84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21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2167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75D1B5"/>
          </a:solidFill>
        </p:spPr>
        <p:txBody>
          <a:bodyPr lIns="756000" anchor="ctr" anchorCtr="0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043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FA7BAD1C-CB12-90C8-7ACC-3CF7B3576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52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4E351C21-04A0-7432-7015-B59946CF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988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BACB65-F63F-454C-9757-F8266C1F3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AFC5E43A-C7CD-37F2-C3DD-DE6AB12E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9995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B54F1D-5963-3C4B-A1C0-DBDFA458D5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C6BD1378-66B8-5F5C-246F-DC0C9C1AF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348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ADB06B-1F91-2743-9280-06BA151DBC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943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F856AD-0F54-20CC-5ABF-3848D47861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40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sp>
        <p:nvSpPr>
          <p:cNvPr id="12" name="Tijdelijke aanduiding voor afbeelding 22">
            <a:extLst>
              <a:ext uri="{FF2B5EF4-FFF2-40B4-BE49-F238E27FC236}">
                <a16:creationId xmlns:a16="http://schemas.microsoft.com/office/drawing/2014/main" id="{199B47C7-5C2E-61F9-9EA1-5AFB43215CE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 descr="Ministerie van Volkshuisvesting en Ruimtelijke Ordening">
            <a:extLst>
              <a:ext uri="{FF2B5EF4-FFF2-40B4-BE49-F238E27FC236}">
                <a16:creationId xmlns:a16="http://schemas.microsoft.com/office/drawing/2014/main" id="{5E3B0448-F7A8-54AB-DD36-5F694904C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E17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E17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2" name="Tijdelijke aanduiding voor afbeelding 22">
            <a:extLst>
              <a:ext uri="{FF2B5EF4-FFF2-40B4-BE49-F238E27FC236}">
                <a16:creationId xmlns:a16="http://schemas.microsoft.com/office/drawing/2014/main" id="{199B47C7-5C2E-61F9-9EA1-5AFB43215CE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 descr="Ministerie van Volkshuisvesting en Ruimtelijke Ordening">
            <a:extLst>
              <a:ext uri="{FF2B5EF4-FFF2-40B4-BE49-F238E27FC236}">
                <a16:creationId xmlns:a16="http://schemas.microsoft.com/office/drawing/2014/main" id="{5E3B0448-F7A8-54AB-DD36-5F694904C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E17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3" name="Afbeelding 2" descr="Ministerie van Volkshuisvesting en Ruimtelijke Ordening">
            <a:extLst>
              <a:ext uri="{FF2B5EF4-FFF2-40B4-BE49-F238E27FC236}">
                <a16:creationId xmlns:a16="http://schemas.microsoft.com/office/drawing/2014/main" id="{D01A3E5A-0A15-04F6-518A-AF9048457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E17000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 descr="Ministerie van Volkshuisvesting en Ruimtelijke Ordening">
            <a:extLst>
              <a:ext uri="{FF2B5EF4-FFF2-40B4-BE49-F238E27FC236}">
                <a16:creationId xmlns:a16="http://schemas.microsoft.com/office/drawing/2014/main" id="{3653AAE1-5981-CDC1-7FA2-CBDEA4B36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20D36E3-B001-1270-2FF3-B9DE400C3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5" name="Tijdelijke aanduiding voor dianummer 19">
            <a:extLst>
              <a:ext uri="{FF2B5EF4-FFF2-40B4-BE49-F238E27FC236}">
                <a16:creationId xmlns:a16="http://schemas.microsoft.com/office/drawing/2014/main" id="{02178E1D-C0EE-86D9-6DD1-3151CD617F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064F9DF4-75BB-41EF-AD3D-6E53520ED15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221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A5C6823-8955-2649-8A7B-F479054B86A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2" name="Afbeelding 1" descr="Ministerie van Volkshuisvesting en Ruimtelijke Ordening">
            <a:extLst>
              <a:ext uri="{FF2B5EF4-FFF2-40B4-BE49-F238E27FC236}">
                <a16:creationId xmlns:a16="http://schemas.microsoft.com/office/drawing/2014/main" id="{7B963D31-159B-A1FE-B2FC-C763CCEFBF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  <p:sp>
        <p:nvSpPr>
          <p:cNvPr id="5" name="Tijdelijke aanduiding voor dianummer 19">
            <a:extLst>
              <a:ext uri="{FF2B5EF4-FFF2-40B4-BE49-F238E27FC236}">
                <a16:creationId xmlns:a16="http://schemas.microsoft.com/office/drawing/2014/main" id="{26EAF53D-1F38-913D-C618-3572B655FD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145F"/>
                </a:solidFill>
              </a:defRPr>
            </a:lvl1pPr>
          </a:lstStyle>
          <a:p>
            <a:fld id="{064F9DF4-75BB-41EF-AD3D-6E53520ED15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DF232A66-9CFC-3BBF-A1C0-5D022EEFF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9062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" name="Afbeelding 1" descr="Ministerie van Volkshuisvesting en Ruimtelijke Ordening">
            <a:extLst>
              <a:ext uri="{FF2B5EF4-FFF2-40B4-BE49-F238E27FC236}">
                <a16:creationId xmlns:a16="http://schemas.microsoft.com/office/drawing/2014/main" id="{935E22B0-FF41-6C1A-4A3B-99FC0FDF97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D4077F7D-410B-237B-077C-58818A6E5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4" name="Tijdelijke aanduiding voor dianummer 19">
            <a:extLst>
              <a:ext uri="{FF2B5EF4-FFF2-40B4-BE49-F238E27FC236}">
                <a16:creationId xmlns:a16="http://schemas.microsoft.com/office/drawing/2014/main" id="{A908B259-4F51-7C5F-6E36-0615569F21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145F"/>
                </a:solidFill>
              </a:defRPr>
            </a:lvl1pPr>
          </a:lstStyle>
          <a:p>
            <a:fld id="{064F9DF4-75BB-41EF-AD3D-6E53520ED15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12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4" name="Afbeelding 3" descr="Ministerie van Volkshuisvesting en Ruimtelijke Ordening">
            <a:extLst>
              <a:ext uri="{FF2B5EF4-FFF2-40B4-BE49-F238E27FC236}">
                <a16:creationId xmlns:a16="http://schemas.microsoft.com/office/drawing/2014/main" id="{E0DC18AB-0579-3233-1BF3-42F95C65FC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3" name="Afbeelding 2" descr="Ministerie van Volkshuisvesting en Ruimtelijke Ordening">
            <a:extLst>
              <a:ext uri="{FF2B5EF4-FFF2-40B4-BE49-F238E27FC236}">
                <a16:creationId xmlns:a16="http://schemas.microsoft.com/office/drawing/2014/main" id="{177B3876-A20B-CF59-D8E0-461B88F5BA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440A2014-66BD-8218-F0EF-920B1D7D6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288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71F31B8-D7BF-964A-9976-98530F860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29A46AF9-BCB5-285B-6557-E1C5277AE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37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  <a:noFill/>
        </p:spPr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726CDE-A2C6-814E-BF73-F95847F0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42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E8A857-1024-0042-8254-C3EBB1CC3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37830C-A4A1-33BE-ADC0-171DC7A6A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687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28CCF-B88F-3377-DC56-D5F0C0D3E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9787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59399E7E-BCC3-842C-F512-922F68ECF5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233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E2B20FA-3819-2B4E-CBEF-9DF92647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286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3F768A15-FE3D-A395-4CB2-DF3245BC6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775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72D571E5-0728-7915-E9DC-D051E35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570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CC256490-8893-1859-FE23-340884942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404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31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04BF2D1F-C288-EE37-3581-58ABC3C45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014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7D35B0-A00D-BC4C-B3AF-D9CEF697B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B87EDDA5-F107-5138-5394-F2D447B16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653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36D8277-B720-174D-B5B3-C63F2B5A7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29CDD4D-7FA0-E285-DE18-675DB1CB1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915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BEE2FA-08FD-6844-A5BB-1041E77A4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7C419FFA-826F-8762-E11F-183F09957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16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4466F7-66FF-7440-943F-4BA1E995B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07D5B83-DEAD-D1E8-64DC-3F9F702F5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6812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4315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52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42D52-83F1-4B1A-9A5C-EEBB951057E1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 juli 2025</a:t>
            </a:fld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496E134C-2E2D-0AE8-9AA8-CC19C237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036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234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61297682-0ED3-A994-B9A5-E2522761C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210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6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477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934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75D1B5"/>
          </a:solidFill>
        </p:spPr>
        <p:txBody>
          <a:bodyPr lIns="756000" anchor="ctr" anchorCtr="0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FA7BAD1C-CB12-90C8-7ACC-3CF7B3576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3121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4E351C21-04A0-7432-7015-B59946CF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864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BACB65-F63F-454C-9757-F8266C1F3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AFC5E43A-C7CD-37F2-C3DD-DE6AB12E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25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B54F1D-5963-3C4B-A1C0-DBDFA458D5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C6BD1378-66B8-5F5C-246F-DC0C9C1AF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313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ADB06B-1F91-2743-9280-06BA151DBC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40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13D303-ADF3-E68E-0FDE-C78CEB22E0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02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6" name="Afbeelding 5" descr="Ministry of Housing and Spatial Planning">
            <a:extLst>
              <a:ext uri="{FF2B5EF4-FFF2-40B4-BE49-F238E27FC236}">
                <a16:creationId xmlns:a16="http://schemas.microsoft.com/office/drawing/2014/main" id="{A86AAFDF-29DE-4746-B918-36E69A51E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1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2" name="Tijdelijke aanduiding voor afbeelding 22">
            <a:extLst>
              <a:ext uri="{FF2B5EF4-FFF2-40B4-BE49-F238E27FC236}">
                <a16:creationId xmlns:a16="http://schemas.microsoft.com/office/drawing/2014/main" id="{199B47C7-5C2E-61F9-9EA1-5AFB43215CE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 descr="Ministry of Housing and Spatial Planning">
            <a:extLst>
              <a:ext uri="{FF2B5EF4-FFF2-40B4-BE49-F238E27FC236}">
                <a16:creationId xmlns:a16="http://schemas.microsoft.com/office/drawing/2014/main" id="{BFA8B934-2707-D43D-CB99-7D7E984052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14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3" name="Afbeelding 2" descr="Ministry of Housing and Spatial Planning">
            <a:extLst>
              <a:ext uri="{FF2B5EF4-FFF2-40B4-BE49-F238E27FC236}">
                <a16:creationId xmlns:a16="http://schemas.microsoft.com/office/drawing/2014/main" id="{94A25094-64EB-C796-DCF9-A75032E0F6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578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4" name="Afbeelding 3" descr="Ministry of Housing and Spatial Planning">
            <a:extLst>
              <a:ext uri="{FF2B5EF4-FFF2-40B4-BE49-F238E27FC236}">
                <a16:creationId xmlns:a16="http://schemas.microsoft.com/office/drawing/2014/main" id="{CA28D6D5-CA6F-A902-AD0F-A8A9C3FD3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105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E17000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0C515-FC36-4B04-8414-DC331BA3AA37}" type="datetime3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July 2025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51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9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430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E17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E17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58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2890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11219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0596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777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307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E17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16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E17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0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E17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E17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559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29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899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16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E17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611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08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8681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807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8529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E1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709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image" Target="../media/image11.pn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4041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  <p:sldLayoutId id="2147483985" r:id="rId18"/>
    <p:sldLayoutId id="2147483986" r:id="rId19"/>
    <p:sldLayoutId id="2147483987" r:id="rId20"/>
    <p:sldLayoutId id="2147483988" r:id="rId21"/>
    <p:sldLayoutId id="2147483989" r:id="rId22"/>
    <p:sldLayoutId id="2147483990" r:id="rId23"/>
    <p:sldLayoutId id="2147483991" r:id="rId24"/>
    <p:sldLayoutId id="2147483992" r:id="rId25"/>
    <p:sldLayoutId id="2147483993" r:id="rId26"/>
    <p:sldLayoutId id="2147483994" r:id="rId27"/>
    <p:sldLayoutId id="2147483995" r:id="rId28"/>
    <p:sldLayoutId id="2147483996" r:id="rId29"/>
    <p:sldLayoutId id="2147483997" r:id="rId30"/>
    <p:sldLayoutId id="2147483998" r:id="rId31"/>
    <p:sldLayoutId id="2147483999" r:id="rId32"/>
    <p:sldLayoutId id="2147484000" r:id="rId33"/>
    <p:sldLayoutId id="2147484001" r:id="rId34"/>
    <p:sldLayoutId id="2147484002" r:id="rId35"/>
    <p:sldLayoutId id="2147484003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E17000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E17000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E17000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E17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17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17000"/>
        </a:buClr>
        <a:buFont typeface="Verdana" panose="020B0604030504040204" pitchFamily="34" charset="0"/>
        <a:buChar char="–"/>
        <a:defRPr sz="1600" kern="1200" baseline="0">
          <a:solidFill>
            <a:srgbClr val="E17000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E17000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4649E4-0867-DC49-B255-3BA5E7E7E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D7B7826-EFA7-1F8D-6A0C-EC2D72B28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181389D-8F9A-7069-E3FE-47EABE3D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64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  <p:sldLayoutId id="2147484097" r:id="rId18"/>
    <p:sldLayoutId id="2147484098" r:id="rId19"/>
    <p:sldLayoutId id="2147484099" r:id="rId20"/>
    <p:sldLayoutId id="2147484100" r:id="rId21"/>
    <p:sldLayoutId id="2147484101" r:id="rId22"/>
    <p:sldLayoutId id="2147484102" r:id="rId23"/>
    <p:sldLayoutId id="2147484103" r:id="rId24"/>
    <p:sldLayoutId id="2147484104" r:id="rId25"/>
    <p:sldLayoutId id="2147484105" r:id="rId26"/>
    <p:sldLayoutId id="2147484106" r:id="rId27"/>
    <p:sldLayoutId id="2147484107" r:id="rId28"/>
    <p:sldLayoutId id="2147484108" r:id="rId29"/>
    <p:sldLayoutId id="2147484109" r:id="rId30"/>
    <p:sldLayoutId id="2147484110" r:id="rId31"/>
    <p:sldLayoutId id="2147484111" r:id="rId32"/>
    <p:sldLayoutId id="2147484112" r:id="rId33"/>
    <p:sldLayoutId id="2147484113" r:id="rId34"/>
    <p:sldLayoutId id="2147484114" r:id="rId35"/>
    <p:sldLayoutId id="214748411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  <p:sldLayoutId id="2147484069" r:id="rId27"/>
    <p:sldLayoutId id="2147484070" r:id="rId28"/>
    <p:sldLayoutId id="2147484071" r:id="rId29"/>
    <p:sldLayoutId id="2147484072" r:id="rId30"/>
    <p:sldLayoutId id="2147484073" r:id="rId31"/>
    <p:sldLayoutId id="2147484074" r:id="rId32"/>
    <p:sldLayoutId id="2147484075" r:id="rId33"/>
    <p:sldLayoutId id="2147484076" r:id="rId34"/>
    <p:sldLayoutId id="2147484077" r:id="rId35"/>
    <p:sldLayoutId id="214748407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E17000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E17000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E17000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E17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17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17000"/>
        </a:buClr>
        <a:buFont typeface="Verdana" panose="020B0604030504040204" pitchFamily="34" charset="0"/>
        <a:buChar char="–"/>
        <a:defRPr sz="1600" kern="1200" baseline="0">
          <a:solidFill>
            <a:srgbClr val="E17000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E17000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4649E4-0867-DC49-B255-3BA5E7E7E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D7B7826-EFA7-1F8D-6A0C-EC2D72B28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181389D-8F9A-7069-E3FE-47EABE3D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570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  <p:sldLayoutId id="2147484134" r:id="rId18"/>
    <p:sldLayoutId id="2147484135" r:id="rId19"/>
    <p:sldLayoutId id="2147484136" r:id="rId20"/>
    <p:sldLayoutId id="2147484137" r:id="rId21"/>
    <p:sldLayoutId id="2147484138" r:id="rId22"/>
    <p:sldLayoutId id="2147484139" r:id="rId23"/>
    <p:sldLayoutId id="2147484140" r:id="rId24"/>
    <p:sldLayoutId id="2147484141" r:id="rId25"/>
    <p:sldLayoutId id="2147484142" r:id="rId26"/>
    <p:sldLayoutId id="2147484143" r:id="rId27"/>
    <p:sldLayoutId id="2147484144" r:id="rId28"/>
    <p:sldLayoutId id="2147484145" r:id="rId29"/>
    <p:sldLayoutId id="2147484146" r:id="rId30"/>
    <p:sldLayoutId id="2147484147" r:id="rId31"/>
    <p:sldLayoutId id="2147484148" r:id="rId32"/>
    <p:sldLayoutId id="2147484149" r:id="rId33"/>
    <p:sldLayoutId id="2147484150" r:id="rId34"/>
    <p:sldLayoutId id="2147484151" r:id="rId35"/>
    <p:sldLayoutId id="214748415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5" r:id="rId2"/>
    <p:sldLayoutId id="214748415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E17000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E17000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E17000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E17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17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E17000"/>
        </a:buClr>
        <a:buFont typeface="Verdana" panose="020B0604030504040204" pitchFamily="34" charset="0"/>
        <a:buChar char="–"/>
        <a:defRPr sz="1600" kern="1200" baseline="0">
          <a:solidFill>
            <a:srgbClr val="E17000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E17000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6516F8D9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30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24.png"/><Relationship Id="rId5" Type="http://schemas.openxmlformats.org/officeDocument/2006/relationships/image" Target="../media/image45.jpeg"/><Relationship Id="rId4" Type="http://schemas.openxmlformats.org/officeDocument/2006/relationships/image" Target="../media/image4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68_D1AE2FDA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72DA60-C1B9-A1F2-5C42-FDD0AA721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3 juli 2025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FFE0FDF-DC8B-84C7-203E-CE333D33A85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963645-7EDC-97D3-F7BE-983B063F6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Ketendemo BRO</a:t>
            </a:r>
            <a:br>
              <a:rPr lang="nl-NL" dirty="0"/>
            </a:br>
            <a:br>
              <a:rPr lang="nl-NL" dirty="0"/>
            </a:br>
            <a:r>
              <a:rPr lang="nl-NL" dirty="0"/>
              <a:t>kwartaal 2 2025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A0E85C2-9438-C235-A23B-9396CBCAF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199" y="3916173"/>
            <a:ext cx="5004000" cy="161378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dirty="0"/>
              <a:t>We starten om 9.00 uur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dirty="0"/>
              <a:t>Doe a.j.b. je microfoon en camera uit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dirty="0"/>
              <a:t>Wij maken een opname van deze sessie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954EF8-405D-C997-D620-B18F55887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6A330065-2DCF-18EA-4537-9AD2F2B87EE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/>
        </p:blipFill>
        <p:spPr>
          <a:xfrm>
            <a:off x="0" y="0"/>
            <a:ext cx="6099175" cy="6858000"/>
          </a:xfrm>
        </p:spPr>
      </p:pic>
    </p:spTree>
    <p:extLst>
      <p:ext uri="{BB962C8B-B14F-4D97-AF65-F5344CB8AC3E}">
        <p14:creationId xmlns:p14="http://schemas.microsoft.com/office/powerpoint/2010/main" val="180827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EDA4F14-469F-3C54-668C-AC2B5F1C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1" y="2114284"/>
            <a:ext cx="5342845" cy="1727200"/>
          </a:xfrm>
        </p:spPr>
        <p:txBody>
          <a:bodyPr>
            <a:noAutofit/>
          </a:bodyPr>
          <a:lstStyle/>
          <a:p>
            <a:br>
              <a:rPr lang="nl-NL" sz="3600" dirty="0"/>
            </a:br>
            <a:r>
              <a:rPr lang="nl-NL" sz="3600"/>
              <a:t>SLD ketentest </a:t>
            </a:r>
            <a:r>
              <a:rPr lang="nl-NL" sz="3600" dirty="0"/>
              <a:t>&amp; SAD visualisatie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8228A4E-C34C-904C-8F68-566FF7D28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4730" y="1897774"/>
            <a:ext cx="5081981" cy="918442"/>
          </a:xfrm>
        </p:spPr>
        <p:txBody>
          <a:bodyPr>
            <a:noAutofit/>
          </a:bodyPr>
          <a:lstStyle/>
          <a:p>
            <a:r>
              <a:rPr lang="nl-NL" sz="1700" i="1" dirty="0"/>
              <a:t>Merijn Hansler</a:t>
            </a:r>
          </a:p>
          <a:p>
            <a:r>
              <a:rPr lang="nl-NL" sz="1700" dirty="0" err="1"/>
              <a:t>Productowner</a:t>
            </a:r>
            <a:r>
              <a:rPr lang="nl-NL" sz="1700" dirty="0"/>
              <a:t> BRO Landelijke Voorziening</a:t>
            </a:r>
          </a:p>
          <a:p>
            <a:r>
              <a:rPr lang="nl-NL" sz="1700" dirty="0"/>
              <a:t>TNO Geologische Dienst Nederland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7C71F1-51A0-B590-1260-64D0CB1606B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76EA0-EEFA-A528-21BC-BD5824B7D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6EE46-104E-E0F4-0D7E-3B702C305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A073DEA-A510-EF40-D4A6-6F667D27AF6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722"/>
          <a:stretch>
            <a:fillRect/>
          </a:stretch>
        </p:blipFill>
        <p:spPr>
          <a:xfrm>
            <a:off x="6359941" y="1824774"/>
            <a:ext cx="894789" cy="892800"/>
          </a:xfrm>
          <a:ln>
            <a:solidFill>
              <a:schemeClr val="tx1"/>
            </a:solidFill>
          </a:ln>
        </p:spPr>
      </p:pic>
      <p:pic>
        <p:nvPicPr>
          <p:cNvPr id="3" name="Afbeelding 8">
            <a:extLst>
              <a:ext uri="{FF2B5EF4-FFF2-40B4-BE49-F238E27FC236}">
                <a16:creationId xmlns:a16="http://schemas.microsoft.com/office/drawing/2014/main" id="{2BAD5368-726D-458A-D266-2EC7CAEBE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064" y="220319"/>
            <a:ext cx="1361160" cy="325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FD9E4-B309-83B3-120A-FA014D1BD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9793" r="45037"/>
          <a:stretch/>
        </p:blipFill>
        <p:spPr>
          <a:xfrm>
            <a:off x="7254730" y="3511732"/>
            <a:ext cx="3602326" cy="33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43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1E13-E204-2272-0EF0-E17A470A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C578-70AD-AD70-A34E-93CCEFF0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76598"/>
            <a:ext cx="10923588" cy="948047"/>
          </a:xfrm>
        </p:spPr>
        <p:txBody>
          <a:bodyPr/>
          <a:lstStyle/>
          <a:p>
            <a:r>
              <a:rPr lang="en-GB" dirty="0" err="1"/>
              <a:t>Milieukwaliteit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96C0-2385-7EEA-426A-6FD5EBB58D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752" y="1538104"/>
            <a:ext cx="10923588" cy="4460761"/>
          </a:xfrm>
        </p:spPr>
        <p:txBody>
          <a:bodyPr>
            <a:normAutofit/>
          </a:bodyPr>
          <a:lstStyle/>
          <a:p>
            <a:r>
              <a:rPr lang="nl-NL" dirty="0"/>
              <a:t>SAD </a:t>
            </a:r>
          </a:p>
          <a:p>
            <a:pPr lvl="1"/>
            <a:r>
              <a:rPr lang="nl-NL" sz="2400" dirty="0"/>
              <a:t>Productielevering</a:t>
            </a:r>
          </a:p>
          <a:p>
            <a:pPr lvl="1"/>
            <a:r>
              <a:rPr lang="nl-NL" sz="2400" dirty="0"/>
              <a:t>Visualisatie</a:t>
            </a:r>
          </a:p>
          <a:p>
            <a:pPr marL="313200" lvl="1" indent="0">
              <a:buNone/>
            </a:pPr>
            <a:endParaRPr lang="nl-NL" sz="2400" dirty="0"/>
          </a:p>
          <a:p>
            <a:r>
              <a:rPr lang="nl-NL" dirty="0"/>
              <a:t>SLD</a:t>
            </a:r>
          </a:p>
          <a:p>
            <a:pPr lvl="1"/>
            <a:r>
              <a:rPr lang="nl-NL" sz="2400" dirty="0"/>
              <a:t>Ketentest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3A67F-D7AE-254F-0069-98BE9D1DFB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C610A-3284-DC24-E3CD-9AC06BD90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juli 2025| Ketendemo Basisregistratie Ondergrond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2398F-9626-F552-7BA3-58828FD0E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1C9E6-0A59-5990-2AA3-B624BAE8D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7754"/>
            <a:ext cx="4192245" cy="41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3260-C0C2-A214-04AA-8FDA9231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SLD ketentest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18BF-4A33-47C3-A0A5-5B2357E20C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018" y="2134011"/>
            <a:ext cx="8493465" cy="2589977"/>
          </a:xfrm>
        </p:spPr>
        <p:txBody>
          <a:bodyPr/>
          <a:lstStyle/>
          <a:p>
            <a:r>
              <a:rPr lang="nl-NL" b="1" dirty="0"/>
              <a:t>Waarom</a:t>
            </a:r>
            <a:r>
              <a:rPr lang="nl-NL" dirty="0"/>
              <a:t>. Testen of de hele BRO keten werkt</a:t>
            </a:r>
          </a:p>
          <a:p>
            <a:r>
              <a:rPr lang="nl-NL" b="1" dirty="0"/>
              <a:t>Wat</a:t>
            </a:r>
            <a:r>
              <a:rPr lang="nl-NL" dirty="0"/>
              <a:t>. Inname en uitgifte</a:t>
            </a:r>
          </a:p>
          <a:p>
            <a:r>
              <a:rPr lang="nl-NL" b="1" dirty="0"/>
              <a:t>Wie</a:t>
            </a:r>
            <a:r>
              <a:rPr lang="nl-NL" dirty="0"/>
              <a:t>. Alle ketenpartners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4EA76-7826-BC16-AEBE-CB425A8949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32C95-142B-DF3F-007C-D1DF8BCC1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026" name="Picture 2" descr="PDOK locatieserver - GeoApps">
            <a:extLst>
              <a:ext uri="{FF2B5EF4-FFF2-40B4-BE49-F238E27FC236}">
                <a16:creationId xmlns:a16="http://schemas.microsoft.com/office/drawing/2014/main" id="{F48CA612-2F28-E391-2061-B0408E59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23" y="5348864"/>
            <a:ext cx="1949300" cy="73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88352-6782-2B9D-2C60-99F21CED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73" y="4994434"/>
            <a:ext cx="2441313" cy="817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1D2D9-82BF-E9B4-0E3A-28DB93043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47" y="4058075"/>
            <a:ext cx="2605744" cy="742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E0BF8-C243-C629-0FF3-BBAEBE5DC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809" y="5556323"/>
            <a:ext cx="1863303" cy="322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2ACF9-178D-F816-E9E4-38DF411A0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205" y="3831286"/>
            <a:ext cx="3379776" cy="953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4DCCC0-5BA8-FCF0-D22F-9C7823DEE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796" y="3417950"/>
            <a:ext cx="1726407" cy="1726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6261C-C50F-804E-7A0B-85A08DD8F1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12ABC3-1CA5-C2B4-9517-69586D107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5963" y="2416709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5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EE51-E93B-D899-B718-186EE579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 keten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6C263B-C44A-6ACD-D2B6-131E8AA835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14524" y="1564524"/>
            <a:ext cx="8695383" cy="46568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33F91-D7B6-19B5-7700-9D4B57C607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AB508-220E-E739-0A49-2FA3BD953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DC92B-B5F7-22B0-7D7B-3D4BAC9BE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9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0DBB-3A5C-420E-5BFD-EB0FB30F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Ketentest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E62D-7A9D-44E4-1339-DED68270FF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Levering vanuit BIS </a:t>
            </a:r>
            <a:r>
              <a:rPr lang="nl-NL" dirty="0" err="1"/>
              <a:t>Nazca</a:t>
            </a:r>
            <a:endParaRPr lang="nl-NL" dirty="0"/>
          </a:p>
          <a:p>
            <a:r>
              <a:rPr lang="nl-NL" dirty="0"/>
              <a:t>Brondocument aangeleverd als SIKB0101 (v14.9.0) </a:t>
            </a:r>
          </a:p>
          <a:p>
            <a:r>
              <a:rPr lang="nl-NL" dirty="0"/>
              <a:t>Aangeboden locaties 746 waarvan succesvol 282 aangeleverd</a:t>
            </a:r>
          </a:p>
          <a:p>
            <a:r>
              <a:rPr lang="nl-NL" dirty="0"/>
              <a:t>Meldingen inzichtelijk en fouten verklaarbaar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CCBFD-40B5-002E-3406-B2C484B5AA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2D8C-C5AF-8F39-D486-CA76E88AB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912B0-57F7-4E21-6B7B-E588C72E9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7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2CBE-48E6-2431-4BD6-5219F62220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BABA6-BDAF-6909-B52C-9EDA45085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25876B-C99E-3ACD-FCFB-1EF10793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4" t="4586" r="1235" b="8113"/>
          <a:stretch/>
        </p:blipFill>
        <p:spPr>
          <a:xfrm>
            <a:off x="939187" y="838908"/>
            <a:ext cx="10313625" cy="518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03F45D-B192-C173-A4AC-93B74D532AE7}"/>
              </a:ext>
            </a:extLst>
          </p:cNvPr>
          <p:cNvSpPr txBox="1"/>
          <p:nvPr/>
        </p:nvSpPr>
        <p:spPr>
          <a:xfrm>
            <a:off x="7415214" y="5355515"/>
            <a:ext cx="352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-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Acceptatieomgeving</a:t>
            </a:r>
            <a:r>
              <a:rPr lang="nl-NL" b="1" dirty="0"/>
              <a:t> -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45C07-5957-22E5-2441-728760181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7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6B07-A79F-6FB3-A5BE-010FF698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B910-4C5B-3088-6C6E-A1ACC493AC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Bronhouder Gemeente Dijk en Waard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SAD levering BRO (productie)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4C11-F091-FF85-9CE9-A08CBAF8FF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9987E-8333-DC10-2D8E-FCD11F28F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CB023-9D40-B9E1-5FCE-E4D69B35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986" y="3763169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F56902-698E-D046-55FB-07FB0D40A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3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058B-100E-0ACE-2260-54735871ED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6D281-2CB6-7288-1556-6E0E88E8E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D215BB-D956-7925-F8D7-AA4084FC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16" b="4586"/>
          <a:stretch/>
        </p:blipFill>
        <p:spPr>
          <a:xfrm>
            <a:off x="1002300" y="920937"/>
            <a:ext cx="10187400" cy="530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30694A-736B-3CAF-FEBD-97B7D2D99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E13A1-9C22-E35D-E538-4A462EEC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7F2B614-A965-B59A-FE64-36C4298C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A0F6D88-8375-DCBD-9B8B-88EEDB475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DD5FE2-D3F7-779C-D0F1-35A3228C775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2" name="Picture Placeholder 1" descr="παίρνεις ξεκάθαρες απαντήσεις από ...">
            <a:extLst>
              <a:ext uri="{FF2B5EF4-FFF2-40B4-BE49-F238E27FC236}">
                <a16:creationId xmlns:a16="http://schemas.microsoft.com/office/drawing/2014/main" id="{D0355E9B-4259-36D0-2F11-09F0B3D804B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5566"/>
          <a:stretch/>
        </p:blipFill>
        <p:spPr>
          <a:xfrm>
            <a:off x="6468533" y="417609"/>
            <a:ext cx="5723467" cy="6440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2DC05E-D162-B281-3616-E1CB83A00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23768A0-696D-D32B-E798-CCA6A3F37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363" y="6257656"/>
            <a:ext cx="2248743" cy="5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1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A2408-A2A6-4B79-060F-69D53C13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66D5349-DE03-0632-BCD7-4847B2F7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6" y="1497743"/>
            <a:ext cx="5401467" cy="4369269"/>
          </a:xfrm>
        </p:spPr>
        <p:txBody>
          <a:bodyPr>
            <a:normAutofit/>
          </a:bodyPr>
          <a:lstStyle/>
          <a:p>
            <a:r>
              <a:rPr lang="nl-NL" sz="3600" dirty="0"/>
              <a:t>Datamigratie grondwaterputten </a:t>
            </a:r>
            <a:br>
              <a:rPr lang="nl-NL" sz="3600" dirty="0"/>
            </a:br>
            <a:r>
              <a:rPr lang="nl-NL" sz="3600" dirty="0"/>
              <a:t>&amp;-standen </a:t>
            </a:r>
            <a:br>
              <a:rPr lang="nl-NL" sz="3600" dirty="0"/>
            </a:br>
            <a:r>
              <a:rPr lang="nl-NL" sz="3600" dirty="0"/>
              <a:t>van DINO naar BRO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78298E1-9CAA-C53A-F743-6606D0B91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815548" cy="1189630"/>
          </a:xfrm>
        </p:spPr>
        <p:txBody>
          <a:bodyPr>
            <a:normAutofit fontScale="85000" lnSpcReduction="10000"/>
          </a:bodyPr>
          <a:lstStyle/>
          <a:p>
            <a:r>
              <a:rPr lang="nl-NL" i="1" dirty="0"/>
              <a:t>Erik Simmelink</a:t>
            </a:r>
          </a:p>
          <a:p>
            <a:r>
              <a:rPr lang="nl-NL" dirty="0"/>
              <a:t>Informatiemanager Grondwaterdomeinen </a:t>
            </a:r>
          </a:p>
          <a:p>
            <a:r>
              <a:rPr lang="nl-NL" dirty="0"/>
              <a:t>TNO Geologische Dienst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88FD79-07F8-4F0D-7B41-DBEA3556CCC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13D631-2246-16E6-8066-CB87C95D3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658258-CE20-6271-BBB6-C406751FC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1A633AD-F584-3EF3-F2C0-C2A5FA03D4C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1" b="11331"/>
          <a:stretch>
            <a:fillRect/>
          </a:stretch>
        </p:blipFill>
        <p:spPr>
          <a:xfrm>
            <a:off x="6209203" y="2361344"/>
            <a:ext cx="896314" cy="894322"/>
          </a:xfr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E615C-AFBC-088B-1003-AC00D7C67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4"/>
          <a:stretch/>
        </p:blipFill>
        <p:spPr>
          <a:xfrm>
            <a:off x="7570396" y="3484001"/>
            <a:ext cx="3276408" cy="3373999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0585337C-67C7-172E-F417-89C2A0D09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064" y="220319"/>
            <a:ext cx="1361160" cy="3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F2F076-9F41-8F5E-6BE4-49A543CE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6146E-9E23-7BAB-4B24-29D6036AE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3 juli 2025| Ketendemo Basisregistratie Ondergrond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3DC3-958D-6D0A-265F-F44E1E5D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28A81558-6E95-75FD-C3F7-2B24573A06F3}"/>
              </a:ext>
            </a:extLst>
          </p:cNvPr>
          <p:cNvSpPr txBox="1">
            <a:spLocks/>
          </p:cNvSpPr>
          <p:nvPr/>
        </p:nvSpPr>
        <p:spPr>
          <a:xfrm>
            <a:off x="634999" y="2276475"/>
            <a:ext cx="11322539" cy="3944938"/>
          </a:xfrm>
          <a:prstGeom prst="rect">
            <a:avLst/>
          </a:prstGeom>
        </p:spPr>
        <p:txBody>
          <a:bodyPr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17000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000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E17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17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17000"/>
              </a:buClr>
              <a:buFont typeface="Verdana" panose="020B0604030504040204" pitchFamily="34" charset="0"/>
              <a:buChar char="–"/>
              <a:defRPr sz="1600" kern="1200" baseline="0">
                <a:solidFill>
                  <a:srgbClr val="E17000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 baseline="0">
                <a:solidFill>
                  <a:srgbClr val="E17000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/>
              <a:t>9.00	Start demo en introductie							Feline</a:t>
            </a:r>
          </a:p>
          <a:p>
            <a:r>
              <a:rPr lang="nl-NL" sz="1600" dirty="0"/>
              <a:t>9.03	Planning domein Milieukwaliteit (</a:t>
            </a:r>
            <a:r>
              <a:rPr lang="nl-NL" sz="1600" dirty="0" err="1"/>
              <a:t>aanl</a:t>
            </a:r>
            <a:r>
              <a:rPr lang="nl-NL" sz="1600" dirty="0"/>
              <a:t>. SAD en wettelijke uitstel SLD)		Ruud</a:t>
            </a:r>
          </a:p>
          <a:p>
            <a:r>
              <a:rPr lang="nl-NL" sz="1600" dirty="0"/>
              <a:t>9.10	Ketentest SLD, visualisatie SAD resultaten en planning afronden keten	SLD	Merijn	</a:t>
            </a:r>
          </a:p>
          <a:p>
            <a:r>
              <a:rPr lang="nl-NL" sz="1600" dirty="0"/>
              <a:t>9.25	Migratie GM domein van </a:t>
            </a:r>
            <a:r>
              <a:rPr lang="nl-NL" sz="1600" dirty="0" err="1"/>
              <a:t>DINOloket</a:t>
            </a:r>
            <a:r>
              <a:rPr lang="nl-NL" sz="1600" dirty="0"/>
              <a:t> </a:t>
            </a:r>
            <a:r>
              <a:rPr lang="nl-NL" sz="1600" dirty="0">
                <a:sym typeface="Wingdings" panose="05000000000000000000" pitchFamily="2" charset="2"/>
              </a:rPr>
              <a:t>naar </a:t>
            </a:r>
            <a:r>
              <a:rPr lang="nl-NL" sz="1600" dirty="0" err="1">
                <a:sym typeface="Wingdings" panose="05000000000000000000" pitchFamily="2" charset="2"/>
              </a:rPr>
              <a:t>BROloket</a:t>
            </a:r>
            <a:r>
              <a:rPr lang="nl-NL" sz="1600" dirty="0">
                <a:sym typeface="Wingdings" panose="05000000000000000000" pitchFamily="2" charset="2"/>
              </a:rPr>
              <a:t> 				Erik</a:t>
            </a:r>
          </a:p>
          <a:p>
            <a:r>
              <a:rPr lang="nl-NL" sz="1600" dirty="0"/>
              <a:t>9.40  Voortgang migratie Mijnbouwwet Gegevens, EPC (acc.) en EPL		Jurrien </a:t>
            </a:r>
          </a:p>
          <a:p>
            <a:r>
              <a:rPr lang="nl-NL" sz="1600" dirty="0"/>
              <a:t>9.50	Top 5 doelstellingen Q3 / gepland werk					Nathalie 	</a:t>
            </a:r>
          </a:p>
          <a:p>
            <a:r>
              <a:rPr lang="nl-NL" sz="1600" dirty="0"/>
              <a:t>9.55	Afronden 								Feline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E33CE-CF1D-5220-F80F-542E7BE6A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27584-D6C9-29C2-02AC-F863F5BD9B0D}"/>
              </a:ext>
            </a:extLst>
          </p:cNvPr>
          <p:cNvSpPr txBox="1"/>
          <p:nvPr/>
        </p:nvSpPr>
        <p:spPr>
          <a:xfrm>
            <a:off x="954666" y="4977943"/>
            <a:ext cx="798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17000"/>
                </a:solidFill>
              </a:rPr>
              <a:t>Aan het einde van ieder onderdeel is er een gelegenheid om vragen te stellen.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697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5153-33FF-4909-F68D-55F962DB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DINO </a:t>
            </a:r>
            <a:r>
              <a:rPr lang="en-GB" dirty="0" err="1"/>
              <a:t>inhoud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47BF-6901-EEF3-9122-C4C770863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7006" y="1964317"/>
            <a:ext cx="10923588" cy="42570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85.000 </a:t>
            </a:r>
            <a:r>
              <a:rPr lang="en-GB" dirty="0" err="1"/>
              <a:t>putten</a:t>
            </a:r>
            <a:endParaRPr lang="en-GB" dirty="0"/>
          </a:p>
          <a:p>
            <a:pPr lvl="1"/>
            <a:r>
              <a:rPr lang="en-GB" dirty="0"/>
              <a:t>132.000 monitoring(filter)</a:t>
            </a:r>
            <a:r>
              <a:rPr lang="en-GB" dirty="0" err="1"/>
              <a:t>buizen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~16.000 </a:t>
            </a:r>
            <a:r>
              <a:rPr lang="en-GB" dirty="0" err="1"/>
              <a:t>putten</a:t>
            </a:r>
            <a:r>
              <a:rPr lang="en-GB" dirty="0"/>
              <a:t> </a:t>
            </a:r>
            <a:r>
              <a:rPr lang="en-GB" i="1" dirty="0" err="1"/>
              <a:t>zonder</a:t>
            </a:r>
            <a:r>
              <a:rPr lang="en-GB" dirty="0"/>
              <a:t> </a:t>
            </a:r>
            <a:r>
              <a:rPr lang="en-GB" dirty="0" err="1"/>
              <a:t>metingen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~69.000 </a:t>
            </a:r>
            <a:r>
              <a:rPr lang="en-GB" dirty="0" err="1"/>
              <a:t>putten</a:t>
            </a:r>
            <a:r>
              <a:rPr lang="en-GB" dirty="0"/>
              <a:t> met </a:t>
            </a:r>
            <a:r>
              <a:rPr lang="en-GB" dirty="0" err="1"/>
              <a:t>metingen</a:t>
            </a:r>
            <a:endParaRPr lang="en-GB" dirty="0"/>
          </a:p>
          <a:p>
            <a:pPr lvl="2"/>
            <a:r>
              <a:rPr lang="en-GB" dirty="0"/>
              <a:t>Met </a:t>
            </a:r>
            <a:r>
              <a:rPr lang="en-GB" dirty="0" err="1"/>
              <a:t>grondwaterstanden</a:t>
            </a:r>
            <a:r>
              <a:rPr lang="en-GB" dirty="0"/>
              <a:t>: 59.000</a:t>
            </a:r>
          </a:p>
          <a:p>
            <a:pPr lvl="3"/>
            <a:r>
              <a:rPr lang="en-GB" dirty="0"/>
              <a:t>~820 </a:t>
            </a:r>
            <a:r>
              <a:rPr lang="en-GB" dirty="0" err="1"/>
              <a:t>miljoen</a:t>
            </a:r>
            <a:r>
              <a:rPr lang="en-GB" dirty="0"/>
              <a:t> </a:t>
            </a:r>
            <a:r>
              <a:rPr lang="en-GB" dirty="0" err="1"/>
              <a:t>grondwaterstanden</a:t>
            </a:r>
            <a:endParaRPr lang="en-GB" dirty="0"/>
          </a:p>
          <a:p>
            <a:pPr lvl="3"/>
            <a:r>
              <a:rPr lang="en-GB" dirty="0" err="1"/>
              <a:t>Tijdreeksen</a:t>
            </a:r>
            <a:r>
              <a:rPr lang="en-GB" dirty="0"/>
              <a:t> </a:t>
            </a:r>
            <a:r>
              <a:rPr lang="en-GB" dirty="0" err="1"/>
              <a:t>vanaf</a:t>
            </a:r>
            <a:r>
              <a:rPr lang="en-GB" dirty="0"/>
              <a:t> </a:t>
            </a:r>
            <a:r>
              <a:rPr lang="en-GB" dirty="0" err="1"/>
              <a:t>jaar</a:t>
            </a:r>
            <a:r>
              <a:rPr lang="en-GB" dirty="0"/>
              <a:t> 1900</a:t>
            </a:r>
          </a:p>
          <a:p>
            <a:pPr lvl="2"/>
            <a:r>
              <a:rPr lang="en-GB" dirty="0"/>
              <a:t>Met </a:t>
            </a:r>
            <a:r>
              <a:rPr lang="en-GB" dirty="0" err="1"/>
              <a:t>grondwatermonsters</a:t>
            </a:r>
            <a:r>
              <a:rPr lang="en-GB" dirty="0"/>
              <a:t> (GW-</a:t>
            </a:r>
            <a:r>
              <a:rPr lang="en-GB" dirty="0" err="1"/>
              <a:t>kwaliteit</a:t>
            </a:r>
            <a:r>
              <a:rPr lang="en-GB" dirty="0"/>
              <a:t>): 12.500</a:t>
            </a:r>
          </a:p>
          <a:p>
            <a:pPr lvl="3"/>
            <a:r>
              <a:rPr lang="en-GB" dirty="0"/>
              <a:t>140.000 monsters</a:t>
            </a:r>
          </a:p>
          <a:p>
            <a:pPr lvl="3"/>
            <a:r>
              <a:rPr lang="en-GB" dirty="0"/>
              <a:t>Analyses </a:t>
            </a:r>
            <a:r>
              <a:rPr lang="en-GB" dirty="0" err="1"/>
              <a:t>vanaf</a:t>
            </a:r>
            <a:r>
              <a:rPr lang="en-GB" dirty="0"/>
              <a:t>  </a:t>
            </a:r>
            <a:r>
              <a:rPr lang="en-GB" dirty="0" err="1"/>
              <a:t>jaar</a:t>
            </a:r>
            <a:r>
              <a:rPr lang="en-GB" dirty="0"/>
              <a:t> 1900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1B8D2-7AA6-979E-A75E-CF32798CCE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925AB-030B-57DB-C9EB-F9CA101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4467F-4461-3A48-345C-431109DE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52" y="1439166"/>
            <a:ext cx="4629808" cy="5381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F2BF02-2C46-0672-49B8-EB2D520BEC49}"/>
              </a:ext>
            </a:extLst>
          </p:cNvPr>
          <p:cNvSpPr txBox="1"/>
          <p:nvPr/>
        </p:nvSpPr>
        <p:spPr>
          <a:xfrm rot="479262">
            <a:off x="4807180" y="5900127"/>
            <a:ext cx="242406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</a:rPr>
              <a:t>Migratie GW kwaliteit </a:t>
            </a:r>
          </a:p>
          <a:p>
            <a:r>
              <a:rPr lang="en-GB" sz="1400" b="1">
                <a:solidFill>
                  <a:srgbClr val="FF0000"/>
                </a:solidFill>
              </a:rPr>
              <a:t>Nu nog buiten scope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990E7-70B5-5CBB-ED47-096C704F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526" y="696263"/>
            <a:ext cx="2327868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048C66-35D1-60CF-3508-468B7ECBF535}"/>
              </a:ext>
            </a:extLst>
          </p:cNvPr>
          <p:cNvSpPr txBox="1"/>
          <p:nvPr/>
        </p:nvSpPr>
        <p:spPr>
          <a:xfrm>
            <a:off x="7113754" y="2053539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tx1">
                    <a:lumMod val="75000"/>
                    <a:lumOff val="25000"/>
                  </a:schemeClr>
                </a:solidFill>
              </a:rPr>
              <a:t>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ACEF7-C56D-ED59-138D-AA19AA92469A}"/>
              </a:ext>
            </a:extLst>
          </p:cNvPr>
          <p:cNvSpPr txBox="1"/>
          <p:nvPr/>
        </p:nvSpPr>
        <p:spPr>
          <a:xfrm>
            <a:off x="7398521" y="2981679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tx1">
                    <a:lumMod val="75000"/>
                    <a:lumOff val="25000"/>
                  </a:schemeClr>
                </a:solidFill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13948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7934-077F-965D-3C53-73A90E02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584265"/>
            <a:ext cx="10923588" cy="948047"/>
          </a:xfrm>
        </p:spPr>
        <p:txBody>
          <a:bodyPr/>
          <a:lstStyle/>
          <a:p>
            <a:r>
              <a:rPr lang="en-GB" dirty="0" err="1"/>
              <a:t>Vorige</a:t>
            </a:r>
            <a:r>
              <a:rPr lang="en-GB" dirty="0"/>
              <a:t> </a:t>
            </a:r>
            <a:r>
              <a:rPr lang="en-GB" dirty="0" err="1"/>
              <a:t>ketendemo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6722-3B6F-D916-79C7-7C7691EB0D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017" y="1169248"/>
            <a:ext cx="10923588" cy="521320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Doel, randvoorwaarden, </a:t>
            </a:r>
            <a:r>
              <a:rPr lang="nl-NL" dirty="0" err="1"/>
              <a:t>proces-afspraken</a:t>
            </a:r>
            <a:r>
              <a:rPr lang="nl-NL" dirty="0"/>
              <a:t> met stakeholders migratietraject 2028 - heden</a:t>
            </a:r>
          </a:p>
          <a:p>
            <a:endParaRPr lang="nl-NL" dirty="0"/>
          </a:p>
          <a:p>
            <a:r>
              <a:rPr lang="nl-NL" dirty="0"/>
              <a:t>Complexiteit</a:t>
            </a:r>
          </a:p>
          <a:p>
            <a:pPr lvl="1"/>
            <a:r>
              <a:rPr lang="nl-NL" dirty="0"/>
              <a:t>Verschillende proceswensen bij stakeholders </a:t>
            </a:r>
          </a:p>
          <a:p>
            <a:pPr lvl="1"/>
            <a:r>
              <a:rPr lang="nl-NL" dirty="0"/>
              <a:t>Wisselingen in verantwoordelijkheden, zowel intern als extern</a:t>
            </a:r>
          </a:p>
          <a:p>
            <a:pPr lvl="1"/>
            <a:r>
              <a:rPr lang="nl-NL" dirty="0"/>
              <a:t>Verschillende gegevensbronnen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DINO </a:t>
            </a:r>
            <a:r>
              <a:rPr lang="en-GB" dirty="0" err="1"/>
              <a:t>inhoud</a:t>
            </a:r>
            <a:r>
              <a:rPr lang="en-GB" dirty="0"/>
              <a:t> ‘As-Is’ </a:t>
            </a:r>
            <a:r>
              <a:rPr lang="en-GB" dirty="0" err="1"/>
              <a:t>naar</a:t>
            </a:r>
            <a:r>
              <a:rPr lang="en-GB" dirty="0"/>
              <a:t> de BRO</a:t>
            </a:r>
          </a:p>
          <a:p>
            <a:pPr lvl="1"/>
            <a:r>
              <a:rPr lang="en-GB" dirty="0"/>
              <a:t>Geen </a:t>
            </a:r>
            <a:r>
              <a:rPr lang="en-GB" dirty="0" err="1"/>
              <a:t>kwaliteitsverbetering</a:t>
            </a:r>
            <a:r>
              <a:rPr lang="en-GB" dirty="0"/>
              <a:t>, </a:t>
            </a:r>
            <a:r>
              <a:rPr lang="en-GB" dirty="0" err="1"/>
              <a:t>hooguit</a:t>
            </a:r>
            <a:r>
              <a:rPr lang="en-GB" dirty="0"/>
              <a:t> DINO </a:t>
            </a:r>
            <a:r>
              <a:rPr lang="en-GB" dirty="0" err="1"/>
              <a:t>aanvullen</a:t>
            </a:r>
            <a:r>
              <a:rPr lang="en-GB" dirty="0"/>
              <a:t> tot ‘IMBRO/A proof’</a:t>
            </a:r>
          </a:p>
          <a:p>
            <a:pPr lvl="1"/>
            <a:r>
              <a:rPr lang="en-GB" dirty="0"/>
              <a:t>Data </a:t>
            </a:r>
            <a:r>
              <a:rPr lang="en-GB" dirty="0" err="1"/>
              <a:t>integriteit</a:t>
            </a:r>
            <a:r>
              <a:rPr lang="en-GB" dirty="0"/>
              <a:t> Put – </a:t>
            </a:r>
            <a:r>
              <a:rPr lang="en-GB" dirty="0" err="1"/>
              <a:t>GWstanden</a:t>
            </a:r>
            <a:r>
              <a:rPr lang="en-GB" dirty="0"/>
              <a:t> in DINO </a:t>
            </a:r>
            <a:r>
              <a:rPr lang="en-GB" dirty="0" err="1"/>
              <a:t>behouden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Toewerken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afronding</a:t>
            </a:r>
            <a:r>
              <a:rPr lang="en-GB" dirty="0"/>
              <a:t>=&gt; </a:t>
            </a:r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putgegevens</a:t>
            </a:r>
            <a:r>
              <a:rPr lang="en-GB" dirty="0"/>
              <a:t>, dan GW-</a:t>
            </a:r>
            <a:r>
              <a:rPr lang="en-GB" dirty="0" err="1"/>
              <a:t>standen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1232A-7658-BBA4-8FE1-744DC938F1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0BB1E-EA28-CC30-BA28-2B404C116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38816-4570-C7FF-D62C-DB022A55D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4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3D5F-D251-0B50-2907-7E81D2D5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1994"/>
            <a:ext cx="10923588" cy="948047"/>
          </a:xfrm>
        </p:spPr>
        <p:txBody>
          <a:bodyPr/>
          <a:lstStyle/>
          <a:p>
            <a:r>
              <a:rPr lang="en-GB" dirty="0"/>
              <a:t>Stand van Zaken =&gt;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Kwartaal</a:t>
            </a:r>
            <a:r>
              <a:rPr lang="en-GB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EE70-514E-5208-1876-D030D30C14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284" y="1179842"/>
            <a:ext cx="10923588" cy="3944938"/>
          </a:xfrm>
        </p:spPr>
        <p:txBody>
          <a:bodyPr>
            <a:normAutofit/>
          </a:bodyPr>
          <a:lstStyle/>
          <a:p>
            <a:r>
              <a:rPr lang="en-GB" dirty="0" err="1"/>
              <a:t>Overzicht</a:t>
            </a:r>
            <a:r>
              <a:rPr lang="en-GB" dirty="0"/>
              <a:t> over </a:t>
            </a:r>
            <a:r>
              <a:rPr lang="en-GB" dirty="0" err="1"/>
              <a:t>migratie</a:t>
            </a:r>
            <a:r>
              <a:rPr lang="en-GB" dirty="0"/>
              <a:t>-status </a:t>
            </a:r>
            <a:r>
              <a:rPr lang="en-GB" dirty="0" err="1"/>
              <a:t>putten</a:t>
            </a:r>
            <a:r>
              <a:rPr lang="en-GB" dirty="0"/>
              <a:t>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GWstanden</a:t>
            </a:r>
            <a:r>
              <a:rPr lang="en-GB" dirty="0"/>
              <a:t>) </a:t>
            </a:r>
            <a:r>
              <a:rPr lang="en-GB" dirty="0" err="1"/>
              <a:t>verkregen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Laatste</a:t>
            </a:r>
            <a:r>
              <a:rPr lang="en-GB" dirty="0"/>
              <a:t> (4e!) BZK ‘</a:t>
            </a:r>
            <a:r>
              <a:rPr lang="en-GB" dirty="0" err="1"/>
              <a:t>adoptie</a:t>
            </a:r>
            <a:r>
              <a:rPr lang="en-GB" dirty="0"/>
              <a:t>’/’</a:t>
            </a:r>
            <a:r>
              <a:rPr lang="en-GB" dirty="0" err="1"/>
              <a:t>naveeg’ronde</a:t>
            </a:r>
            <a:r>
              <a:rPr lang="en-GB" dirty="0"/>
              <a:t> van </a:t>
            </a:r>
            <a:r>
              <a:rPr lang="en-GB" dirty="0" err="1"/>
              <a:t>putten</a:t>
            </a:r>
            <a:r>
              <a:rPr lang="en-GB" dirty="0"/>
              <a:t> </a:t>
            </a:r>
            <a:r>
              <a:rPr lang="en-GB" dirty="0" err="1"/>
              <a:t>uitgevoerd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4600 extra </a:t>
            </a:r>
            <a:r>
              <a:rPr lang="en-GB" dirty="0" err="1"/>
              <a:t>putten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BH-</a:t>
            </a:r>
            <a:r>
              <a:rPr lang="en-GB" dirty="0" err="1"/>
              <a:t>schap</a:t>
            </a:r>
            <a:r>
              <a:rPr lang="en-GB" dirty="0"/>
              <a:t> BZK </a:t>
            </a:r>
            <a:r>
              <a:rPr lang="en-GB" dirty="0" err="1"/>
              <a:t>naar</a:t>
            </a:r>
            <a:r>
              <a:rPr lang="en-GB" dirty="0"/>
              <a:t> de BRO  </a:t>
            </a:r>
          </a:p>
          <a:p>
            <a:endParaRPr lang="en-GB" dirty="0"/>
          </a:p>
          <a:p>
            <a:r>
              <a:rPr lang="en-GB" dirty="0" err="1"/>
              <a:t>Migratie</a:t>
            </a:r>
            <a:r>
              <a:rPr lang="en-GB" dirty="0"/>
              <a:t> DINO </a:t>
            </a:r>
            <a:r>
              <a:rPr lang="en-GB" dirty="0" err="1"/>
              <a:t>Grondwaterstanden</a:t>
            </a:r>
            <a:r>
              <a:rPr lang="en-GB" dirty="0"/>
              <a:t> van door TNO </a:t>
            </a:r>
            <a:r>
              <a:rPr lang="en-GB" dirty="0" err="1"/>
              <a:t>gemigreerde</a:t>
            </a:r>
            <a:r>
              <a:rPr lang="en-GB" dirty="0"/>
              <a:t> </a:t>
            </a:r>
            <a:r>
              <a:rPr lang="en-GB" dirty="0" err="1"/>
              <a:t>putten</a:t>
            </a:r>
            <a:r>
              <a:rPr lang="en-GB" dirty="0"/>
              <a:t> </a:t>
            </a:r>
            <a:r>
              <a:rPr lang="en-GB" dirty="0" err="1"/>
              <a:t>gecontinueerd</a:t>
            </a:r>
            <a:endParaRPr lang="en-GB" dirty="0"/>
          </a:p>
          <a:p>
            <a:pPr lvl="1"/>
            <a:r>
              <a:rPr lang="en-GB" dirty="0"/>
              <a:t>In </a:t>
            </a:r>
            <a:r>
              <a:rPr lang="en-GB" dirty="0" err="1"/>
              <a:t>afstemming</a:t>
            </a:r>
            <a:r>
              <a:rPr lang="en-GB" dirty="0"/>
              <a:t> met de </a:t>
            </a:r>
            <a:r>
              <a:rPr lang="en-GB" dirty="0" err="1"/>
              <a:t>betreffende</a:t>
            </a:r>
            <a:r>
              <a:rPr lang="en-GB" dirty="0"/>
              <a:t> </a:t>
            </a:r>
            <a:r>
              <a:rPr lang="en-GB" dirty="0" err="1"/>
              <a:t>bronhouders</a:t>
            </a:r>
            <a:endParaRPr lang="en-GB" dirty="0"/>
          </a:p>
          <a:p>
            <a:pPr lvl="1"/>
            <a:r>
              <a:rPr lang="en-GB" u="sng" dirty="0" err="1"/>
              <a:t>Dit</a:t>
            </a:r>
            <a:r>
              <a:rPr lang="en-GB" u="sng" dirty="0"/>
              <a:t> </a:t>
            </a:r>
            <a:r>
              <a:rPr lang="en-GB" u="sng" dirty="0" err="1"/>
              <a:t>wordt</a:t>
            </a:r>
            <a:r>
              <a:rPr lang="en-GB" u="sng" dirty="0"/>
              <a:t> </a:t>
            </a:r>
            <a:r>
              <a:rPr lang="en-GB" u="sng" dirty="0" err="1"/>
              <a:t>voortgezet</a:t>
            </a:r>
            <a:r>
              <a:rPr lang="en-GB" u="sng" dirty="0"/>
              <a:t> in </a:t>
            </a:r>
            <a:r>
              <a:rPr lang="en-GB" u="sng" dirty="0" err="1"/>
              <a:t>Kwartaal</a:t>
            </a:r>
            <a:r>
              <a:rPr lang="en-GB" u="sng" dirty="0"/>
              <a:t> 3; Doel is om dan </a:t>
            </a:r>
            <a:r>
              <a:rPr lang="en-GB" u="sng" dirty="0" err="1"/>
              <a:t>af</a:t>
            </a:r>
            <a:r>
              <a:rPr lang="en-GB" u="sng" dirty="0"/>
              <a:t> </a:t>
            </a:r>
            <a:r>
              <a:rPr lang="en-GB" u="sng" dirty="0" err="1"/>
              <a:t>te</a:t>
            </a:r>
            <a:r>
              <a:rPr lang="en-GB" u="sng" dirty="0"/>
              <a:t> </a:t>
            </a:r>
            <a:r>
              <a:rPr lang="en-GB" u="sng" dirty="0" err="1"/>
              <a:t>ronden</a:t>
            </a:r>
            <a:r>
              <a:rPr lang="en-GB" u="sng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8E1C-C509-2988-4E71-83FA1A5BAA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1A0D-0899-0765-B0BD-4AF841479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94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C8168-2361-6BE9-E88E-1E2563AF0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0EDA-117F-4458-59D4-3D3B2AD7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01B86-0BCB-02A3-2DD4-BBD85FE02534}"/>
              </a:ext>
            </a:extLst>
          </p:cNvPr>
          <p:cNvSpPr/>
          <p:nvPr/>
        </p:nvSpPr>
        <p:spPr>
          <a:xfrm>
            <a:off x="8155346" y="2786951"/>
            <a:ext cx="1457325" cy="40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2C64C-2436-5DCD-AF77-5F12F92B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33" y="1471379"/>
            <a:ext cx="11536660" cy="39152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37DA38-E295-8870-17AF-A9D3B367EC97}"/>
              </a:ext>
            </a:extLst>
          </p:cNvPr>
          <p:cNvSpPr/>
          <p:nvPr/>
        </p:nvSpPr>
        <p:spPr>
          <a:xfrm>
            <a:off x="373633" y="2316069"/>
            <a:ext cx="11536660" cy="286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DA9EB0-E1A7-F1C9-4BE1-41BF5ADEF275}"/>
              </a:ext>
            </a:extLst>
          </p:cNvPr>
          <p:cNvSpPr/>
          <p:nvPr/>
        </p:nvSpPr>
        <p:spPr>
          <a:xfrm>
            <a:off x="388668" y="3708175"/>
            <a:ext cx="11536660" cy="286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12AA9-49EC-A6E5-12C3-8AACC85A6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2154BC8-F8A1-FFF1-B6CB-698B4A34BADF}"/>
              </a:ext>
            </a:extLst>
          </p:cNvPr>
          <p:cNvSpPr txBox="1">
            <a:spLocks/>
          </p:cNvSpPr>
          <p:nvPr/>
        </p:nvSpPr>
        <p:spPr>
          <a:xfrm>
            <a:off x="635000" y="766248"/>
            <a:ext cx="11305363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Huidige</a:t>
            </a:r>
            <a:r>
              <a:rPr lang="en-GB" dirty="0"/>
              <a:t> stand van </a:t>
            </a:r>
            <a:r>
              <a:rPr lang="en-GB" dirty="0" err="1"/>
              <a:t>zaken</a:t>
            </a:r>
            <a:r>
              <a:rPr lang="en-GB" dirty="0"/>
              <a:t> </a:t>
            </a:r>
            <a:r>
              <a:rPr lang="en-GB" dirty="0" err="1"/>
              <a:t>putten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162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02244-9794-1F5D-E7BE-51D97259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CD162-96C1-F88D-F2C3-7EA7883131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5908-FF45-E9DC-D47F-8CA2ADDF6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1EAC4-3EAB-204E-42F3-304788342E91}"/>
              </a:ext>
            </a:extLst>
          </p:cNvPr>
          <p:cNvSpPr/>
          <p:nvPr/>
        </p:nvSpPr>
        <p:spPr>
          <a:xfrm>
            <a:off x="8155346" y="2276585"/>
            <a:ext cx="1457325" cy="40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42570-A075-400D-867D-D517E1212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62" y="1452238"/>
            <a:ext cx="7341076" cy="46948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80DEA87-1944-1423-925D-C4ABDCACD5F6}"/>
              </a:ext>
            </a:extLst>
          </p:cNvPr>
          <p:cNvSpPr txBox="1">
            <a:spLocks/>
          </p:cNvSpPr>
          <p:nvPr/>
        </p:nvSpPr>
        <p:spPr>
          <a:xfrm>
            <a:off x="635000" y="766248"/>
            <a:ext cx="11305363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Huidige</a:t>
            </a:r>
            <a:r>
              <a:rPr lang="en-GB" dirty="0"/>
              <a:t> stand van </a:t>
            </a:r>
            <a:r>
              <a:rPr lang="en-GB" dirty="0" err="1"/>
              <a:t>zaken</a:t>
            </a:r>
            <a:r>
              <a:rPr lang="en-GB" dirty="0"/>
              <a:t> </a:t>
            </a:r>
            <a:r>
              <a:rPr lang="en-GB" dirty="0" err="1"/>
              <a:t>putten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AC2C5F-119E-9C30-CF02-BF57DFBC3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7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B98E-7914-0FC0-CF7B-4B397E18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66248"/>
            <a:ext cx="11305363" cy="94804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Voorbeelden</a:t>
            </a:r>
            <a:r>
              <a:rPr lang="en-GB" dirty="0"/>
              <a:t> </a:t>
            </a:r>
            <a:r>
              <a:rPr lang="en-GB" dirty="0" err="1"/>
              <a:t>putgegevens</a:t>
            </a:r>
            <a:r>
              <a:rPr lang="en-GB" dirty="0"/>
              <a:t> van </a:t>
            </a:r>
            <a:r>
              <a:rPr lang="en-GB" dirty="0" err="1"/>
              <a:t>Bronhouder</a:t>
            </a:r>
            <a:r>
              <a:rPr lang="en-GB" dirty="0"/>
              <a:t> </a:t>
            </a:r>
            <a:r>
              <a:rPr lang="en-GB" dirty="0" err="1"/>
              <a:t>Ministerie</a:t>
            </a:r>
            <a:r>
              <a:rPr lang="en-GB" dirty="0"/>
              <a:t> van BZK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D131B-710E-BAD4-CD2F-9B3BD5A17B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" y="1896149"/>
            <a:ext cx="10923588" cy="3944938"/>
          </a:xfrm>
        </p:spPr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OpenSans"/>
              </a:rPr>
              <a:t>B33E0391 – put van TNO, Grondwaterstanden al gemigreerd</a:t>
            </a:r>
          </a:p>
          <a:p>
            <a:endParaRPr lang="nl-NL" dirty="0">
              <a:solidFill>
                <a:srgbClr val="000000"/>
              </a:solidFill>
              <a:latin typeface="OpenSans"/>
            </a:endParaRPr>
          </a:p>
          <a:p>
            <a:r>
              <a:rPr lang="nl-NL" dirty="0">
                <a:solidFill>
                  <a:srgbClr val="000000"/>
                </a:solidFill>
                <a:latin typeface="OpenSans"/>
              </a:rPr>
              <a:t>B27H0240 – put van waterschap, Grondwaterstanden nog niet gemigreerd</a:t>
            </a:r>
          </a:p>
          <a:p>
            <a:endParaRPr lang="nl-NL" dirty="0">
              <a:solidFill>
                <a:srgbClr val="000000"/>
              </a:solidFill>
              <a:latin typeface="OpenSans"/>
            </a:endParaRPr>
          </a:p>
          <a:p>
            <a:r>
              <a:rPr lang="nl-NL" dirty="0">
                <a:solidFill>
                  <a:srgbClr val="000000"/>
                </a:solidFill>
                <a:latin typeface="OpenSans"/>
              </a:rPr>
              <a:t>B33B0002- put van gemeente Voorst, Grondwaterstanden al gemigreerd</a:t>
            </a:r>
          </a:p>
          <a:p>
            <a:endParaRPr lang="nl-NL" dirty="0">
              <a:solidFill>
                <a:srgbClr val="000000"/>
              </a:solidFill>
              <a:latin typeface="OpenSans"/>
            </a:endParaRPr>
          </a:p>
          <a:p>
            <a:endParaRPr lang="nl-NL" dirty="0">
              <a:solidFill>
                <a:srgbClr val="000000"/>
              </a:solidFill>
              <a:latin typeface="OpenSans"/>
            </a:endParaRPr>
          </a:p>
          <a:p>
            <a:endParaRPr lang="nl-NL" dirty="0">
              <a:solidFill>
                <a:srgbClr val="000000"/>
              </a:solidFill>
              <a:latin typeface="OpenSans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0F782-26DB-33B7-0C6E-D74C9D2FF9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94FD-2E97-E930-DE7F-5A1AF28F2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369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A0484-5076-1E15-8D5A-AB16557181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543534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5441F3-0DA9-80B1-FFCA-4872D33C3F3B}"/>
              </a:ext>
            </a:extLst>
          </p:cNvPr>
          <p:cNvSpPr txBox="1">
            <a:spLocks/>
          </p:cNvSpPr>
          <p:nvPr/>
        </p:nvSpPr>
        <p:spPr>
          <a:xfrm>
            <a:off x="634206" y="662607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Uitdaging</a:t>
            </a:r>
            <a:r>
              <a:rPr lang="en-GB" dirty="0"/>
              <a:t> </a:t>
            </a:r>
            <a:r>
              <a:rPr lang="en-GB" dirty="0" err="1"/>
              <a:t>kwartaal</a:t>
            </a:r>
            <a:r>
              <a:rPr lang="en-GB" dirty="0"/>
              <a:t> 3: </a:t>
            </a:r>
            <a:r>
              <a:rPr lang="en-GB" dirty="0" err="1"/>
              <a:t>Zicht</a:t>
            </a:r>
            <a:r>
              <a:rPr lang="en-GB" dirty="0"/>
              <a:t> op </a:t>
            </a:r>
            <a:r>
              <a:rPr lang="el-GR" dirty="0"/>
              <a:t>Σ</a:t>
            </a:r>
            <a:r>
              <a:rPr lang="nl-NL" dirty="0"/>
              <a:t> van m</a:t>
            </a:r>
            <a:r>
              <a:rPr lang="en-GB" dirty="0" err="1"/>
              <a:t>igratie</a:t>
            </a:r>
            <a:r>
              <a:rPr lang="en-GB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81443-D7A8-E843-2DE2-5604D1A195BD}"/>
              </a:ext>
            </a:extLst>
          </p:cNvPr>
          <p:cNvSpPr/>
          <p:nvPr/>
        </p:nvSpPr>
        <p:spPr>
          <a:xfrm>
            <a:off x="10895879" y="3532448"/>
            <a:ext cx="461244" cy="9480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EC9E87-73DD-506A-8952-45048DB992BC}"/>
              </a:ext>
            </a:extLst>
          </p:cNvPr>
          <p:cNvSpPr/>
          <p:nvPr/>
        </p:nvSpPr>
        <p:spPr>
          <a:xfrm>
            <a:off x="10877016" y="4500293"/>
            <a:ext cx="491784" cy="225977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2F538B-D74D-AE5E-AB76-3D7BE20A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06" y="3233276"/>
            <a:ext cx="10274521" cy="34869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CE0877-F128-6754-6DFA-0ED360A77BD7}"/>
              </a:ext>
            </a:extLst>
          </p:cNvPr>
          <p:cNvSpPr/>
          <p:nvPr/>
        </p:nvSpPr>
        <p:spPr>
          <a:xfrm>
            <a:off x="4954819" y="3540008"/>
            <a:ext cx="461244" cy="11862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DDFAB6-BFFD-8F4B-F5EB-3CD06AA0FF93}"/>
              </a:ext>
            </a:extLst>
          </p:cNvPr>
          <p:cNvSpPr/>
          <p:nvPr/>
        </p:nvSpPr>
        <p:spPr>
          <a:xfrm>
            <a:off x="8013351" y="3480922"/>
            <a:ext cx="620430" cy="12453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64D14E-60A2-6760-437A-2D94B2034615}"/>
              </a:ext>
            </a:extLst>
          </p:cNvPr>
          <p:cNvSpPr/>
          <p:nvPr/>
        </p:nvSpPr>
        <p:spPr>
          <a:xfrm>
            <a:off x="4945230" y="4749273"/>
            <a:ext cx="1879375" cy="1192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742FE-4E01-803E-68E7-02075A494EAC}"/>
              </a:ext>
            </a:extLst>
          </p:cNvPr>
          <p:cNvSpPr/>
          <p:nvPr/>
        </p:nvSpPr>
        <p:spPr>
          <a:xfrm>
            <a:off x="8007283" y="4753208"/>
            <a:ext cx="620430" cy="1192108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2D8047-E2E9-BCF0-B6E8-CE578129D47F}"/>
              </a:ext>
            </a:extLst>
          </p:cNvPr>
          <p:cNvSpPr/>
          <p:nvPr/>
        </p:nvSpPr>
        <p:spPr>
          <a:xfrm>
            <a:off x="10861936" y="4774580"/>
            <a:ext cx="491785" cy="11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3C5766B-AF35-77F2-7816-E2AB1C0064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794" y="1289996"/>
            <a:ext cx="10923588" cy="1797852"/>
          </a:xfrm>
        </p:spPr>
        <p:txBody>
          <a:bodyPr>
            <a:normAutofit fontScale="85000" lnSpcReduction="20000"/>
          </a:bodyPr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OpenSans"/>
              </a:rPr>
              <a:t>Eigen verantwoordelijkheid bronhouders en eigen databronnen</a:t>
            </a:r>
          </a:p>
          <a:p>
            <a:pPr lvl="1"/>
            <a:r>
              <a:rPr lang="nl-NL" dirty="0">
                <a:solidFill>
                  <a:srgbClr val="000000"/>
                </a:solidFill>
                <a:latin typeface="OpenSans"/>
              </a:rPr>
              <a:t>=&gt;verschil tussen BRO en  DINO inhoud: beter, actueler, completer…?... </a:t>
            </a:r>
          </a:p>
          <a:p>
            <a:pPr lvl="2"/>
            <a:r>
              <a:rPr lang="nl-NL" dirty="0">
                <a:solidFill>
                  <a:srgbClr val="000000"/>
                </a:solidFill>
                <a:latin typeface="OpenSans"/>
              </a:rPr>
              <a:t> B16E0108: Locatie verschil</a:t>
            </a:r>
          </a:p>
          <a:p>
            <a:pPr lvl="2"/>
            <a:r>
              <a:rPr lang="nl-NL" dirty="0">
                <a:solidFill>
                  <a:srgbClr val="000000"/>
                </a:solidFill>
                <a:latin typeface="OpenSans"/>
              </a:rPr>
              <a:t> B17C1734: Klein Locatieverschil en GW Reeks verschil – periode en NAP hoogte </a:t>
            </a:r>
          </a:p>
          <a:p>
            <a:pPr lvl="1"/>
            <a:r>
              <a:rPr lang="nl-NL" b="0" i="0" dirty="0">
                <a:solidFill>
                  <a:srgbClr val="000000"/>
                </a:solidFill>
                <a:effectLst/>
                <a:latin typeface="OpenSans"/>
              </a:rPr>
              <a:t>=&gt; Analyse om DINO putten (en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OpenSans"/>
              </a:rPr>
              <a:t>GWstanden</a:t>
            </a:r>
            <a:r>
              <a:rPr lang="nl-NL" b="0" i="0" dirty="0">
                <a:solidFill>
                  <a:srgbClr val="000000"/>
                </a:solidFill>
                <a:effectLst/>
                <a:latin typeface="OpenSans"/>
              </a:rPr>
              <a:t>) in de BRO ‘te herkennen’</a:t>
            </a:r>
          </a:p>
          <a:p>
            <a:pPr lvl="1"/>
            <a:r>
              <a:rPr lang="nl-NL" dirty="0">
                <a:solidFill>
                  <a:srgbClr val="000000"/>
                </a:solidFill>
                <a:latin typeface="OpenSans"/>
              </a:rPr>
              <a:t>Uiteindelijk doel: zoveel mogelijk Historische Grondwaterstanden in de BRO </a:t>
            </a:r>
            <a:endParaRPr lang="nl-NL" b="0" i="0" dirty="0">
              <a:solidFill>
                <a:srgbClr val="000000"/>
              </a:solidFill>
              <a:effectLst/>
              <a:latin typeface="OpenSans"/>
            </a:endParaRPr>
          </a:p>
          <a:p>
            <a:pPr lvl="1"/>
            <a:endParaRPr lang="nl-NL" b="0" i="0" dirty="0">
              <a:solidFill>
                <a:srgbClr val="000000"/>
              </a:solidFill>
              <a:effectLst/>
              <a:latin typeface="OpenSans"/>
            </a:endParaRP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71030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20CB-0272-3E22-03C4-986ADEB6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1341317"/>
            <a:ext cx="10923588" cy="948047"/>
          </a:xfrm>
        </p:spPr>
        <p:txBody>
          <a:bodyPr>
            <a:normAutofit/>
          </a:bodyPr>
          <a:lstStyle/>
          <a:p>
            <a:r>
              <a:rPr lang="en-GB" sz="1600"/>
              <a:t>B17C734</a:t>
            </a:r>
            <a:br>
              <a:rPr lang="en-GB" sz="1600"/>
            </a:br>
            <a:r>
              <a:rPr lang="en-GB" sz="1600"/>
              <a:t>een put in Hoogeveen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E428A-9FA4-A633-BF78-F43453FA26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4BBE9-6CBB-B109-D149-2998B46D1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AFD76-FA2C-7DCB-E7FB-BEC9858F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36" y="3429000"/>
            <a:ext cx="11008960" cy="3674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C03FA1-AAEA-5B86-0548-4661CDA6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18" y="-278693"/>
            <a:ext cx="9999518" cy="4344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C2561C-A5D9-3F0E-E664-157F8D9F2A15}"/>
              </a:ext>
            </a:extLst>
          </p:cNvPr>
          <p:cNvSpPr txBox="1"/>
          <p:nvPr/>
        </p:nvSpPr>
        <p:spPr>
          <a:xfrm>
            <a:off x="3324472" y="368008"/>
            <a:ext cx="55430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/>
              <a:t>BRO =&gt; geregistreerd door Gem. Hoogeveen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D7701-CDA0-F90D-611E-95C82B6C9E92}"/>
              </a:ext>
            </a:extLst>
          </p:cNvPr>
          <p:cNvSpPr txBox="1"/>
          <p:nvPr/>
        </p:nvSpPr>
        <p:spPr>
          <a:xfrm>
            <a:off x="3254799" y="5914325"/>
            <a:ext cx="3802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/>
              <a:t>DINO =&gt; geregistreerd door ? </a:t>
            </a:r>
          </a:p>
        </p:txBody>
      </p:sp>
    </p:spTree>
    <p:extLst>
      <p:ext uri="{BB962C8B-B14F-4D97-AF65-F5344CB8AC3E}">
        <p14:creationId xmlns:p14="http://schemas.microsoft.com/office/powerpoint/2010/main" val="524596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FDD1-150A-8A39-65AB-83504306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Tenslotte</a:t>
            </a:r>
            <a:r>
              <a:rPr lang="en-GB" dirty="0"/>
              <a:t>…ter </a:t>
            </a:r>
            <a:r>
              <a:rPr lang="en-GB" dirty="0" err="1"/>
              <a:t>relativering</a:t>
            </a:r>
            <a:r>
              <a:rPr lang="en-GB" dirty="0"/>
              <a:t> van de </a:t>
            </a:r>
            <a:r>
              <a:rPr lang="en-GB" dirty="0" err="1"/>
              <a:t>waarde</a:t>
            </a:r>
            <a:r>
              <a:rPr lang="en-GB" dirty="0"/>
              <a:t> van ‘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getallen</a:t>
            </a:r>
            <a:r>
              <a:rPr lang="en-GB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19B9F-E92D-1A94-E35D-6EA79D37A1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1000 </a:t>
            </a:r>
            <a:r>
              <a:rPr lang="en-GB" dirty="0" err="1"/>
              <a:t>grondwaterstanden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reeks van 1946-2000</a:t>
            </a:r>
          </a:p>
          <a:p>
            <a:endParaRPr lang="en-GB" dirty="0"/>
          </a:p>
          <a:p>
            <a:r>
              <a:rPr lang="en-GB" dirty="0"/>
              <a:t>                                       vs.</a:t>
            </a:r>
          </a:p>
          <a:p>
            <a:endParaRPr lang="en-GB" dirty="0"/>
          </a:p>
          <a:p>
            <a:r>
              <a:rPr lang="en-GB" dirty="0"/>
              <a:t>22000 </a:t>
            </a:r>
            <a:r>
              <a:rPr lang="en-GB" dirty="0" err="1"/>
              <a:t>grondwaterstanden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reeks van 2017-2019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B4C7F-D6A4-FA37-DE74-F163755721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A17C-C56C-372D-7642-958C4577D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 2025| Ketendemo Basisregistratie Ondergrond eind kwartaal 2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E3233-720B-A03B-C08F-0C8E7DD5F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4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E13A1-9C22-E35D-E538-4A462EEC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7F2B614-A965-B59A-FE64-36C4298C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A0F6D88-8375-DCBD-9B8B-88EEDB475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DD5FE2-D3F7-779C-D0F1-35A3228C775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2" name="Picture Placeholder 1" descr="παίρνεις ξεκάθαρες απαντήσεις από ...">
            <a:extLst>
              <a:ext uri="{FF2B5EF4-FFF2-40B4-BE49-F238E27FC236}">
                <a16:creationId xmlns:a16="http://schemas.microsoft.com/office/drawing/2014/main" id="{D0355E9B-4259-36D0-2F11-09F0B3D804B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5566"/>
          <a:stretch/>
        </p:blipFill>
        <p:spPr>
          <a:xfrm>
            <a:off x="6468533" y="417609"/>
            <a:ext cx="5723467" cy="6440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2DC05E-D162-B281-3616-E1CB83A00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23768A0-696D-D32B-E798-CCA6A3F37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363" y="6257656"/>
            <a:ext cx="2248743" cy="5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9193-FA6C-47B4-836B-302A516C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Welkom, namens de makers van de BRO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824B8-CC85-4C83-8640-44A79B39F6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C9BF9-117A-4258-A9CB-38649E5E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050" y="5132211"/>
            <a:ext cx="1488206" cy="633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7422A4-485A-4258-B9BC-CE6A03742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2" y="3871404"/>
            <a:ext cx="1825200" cy="91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175CF-69FA-40B4-8958-94020AD3C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382" y="3809244"/>
            <a:ext cx="1488206" cy="867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A3478-327C-F95D-2163-9BB750D5F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255" y="4830224"/>
            <a:ext cx="771200" cy="123750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27949ED-270F-5E10-3817-7880DCB94EAE}"/>
              </a:ext>
            </a:extLst>
          </p:cNvPr>
          <p:cNvSpPr/>
          <p:nvPr/>
        </p:nvSpPr>
        <p:spPr>
          <a:xfrm>
            <a:off x="6553197" y="390433"/>
            <a:ext cx="3644903" cy="803367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1FEF23EF-560A-C4D6-C173-46CE398A98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32" y="457538"/>
            <a:ext cx="2417251" cy="574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CCC99-B29D-BE63-5D5B-59A40AA94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3674" y="3500982"/>
            <a:ext cx="6099175" cy="326245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D909C1-0217-B019-843D-140BC330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860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36AC-CA2B-6E7D-5F18-6CCB478FD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F31DD41-FF4B-DE27-747E-8D255C97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1" y="2114284"/>
            <a:ext cx="5342845" cy="1727200"/>
          </a:xfrm>
        </p:spPr>
        <p:txBody>
          <a:bodyPr>
            <a:noAutofit/>
          </a:bodyPr>
          <a:lstStyle/>
          <a:p>
            <a:r>
              <a:rPr lang="nl-NL" sz="3600" dirty="0"/>
              <a:t>Voortgang oplevering EPL en EPC </a:t>
            </a:r>
            <a:br>
              <a:rPr lang="nl-NL" sz="3600" dirty="0"/>
            </a:br>
            <a:r>
              <a:rPr lang="nl-NL" sz="3600" dirty="0"/>
              <a:t>(domein Mijnbouw)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659E9C-A03D-E507-5EA0-472CBC3BEA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5984DC-F38F-6291-356B-D0D500628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28188-C3AC-BEC1-1E39-D365562C9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B5914-8BE6-AE2A-9611-E2C9694082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41" t="1234" r="4764" b="1667"/>
          <a:stretch/>
        </p:blipFill>
        <p:spPr>
          <a:xfrm>
            <a:off x="6436616" y="2185542"/>
            <a:ext cx="600337" cy="89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Afbeelding 8">
            <a:extLst>
              <a:ext uri="{FF2B5EF4-FFF2-40B4-BE49-F238E27FC236}">
                <a16:creationId xmlns:a16="http://schemas.microsoft.com/office/drawing/2014/main" id="{1AAA8C29-3CAC-A128-855C-4055B750A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064" y="220319"/>
            <a:ext cx="1361160" cy="325610"/>
          </a:xfrm>
          <a:prstGeom prst="rect">
            <a:avLst/>
          </a:prstGeom>
        </p:spPr>
      </p:pic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4293B2E0-379A-D230-5158-D2035E9FA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61" y="2185542"/>
            <a:ext cx="4815548" cy="1189630"/>
          </a:xfrm>
        </p:spPr>
        <p:txBody>
          <a:bodyPr>
            <a:normAutofit/>
          </a:bodyPr>
          <a:lstStyle/>
          <a:p>
            <a:r>
              <a:rPr lang="nl-NL" sz="1700" i="1" dirty="0"/>
              <a:t>Jurrien Dijk</a:t>
            </a:r>
          </a:p>
          <a:p>
            <a:r>
              <a:rPr lang="nl-NL" sz="1700" dirty="0"/>
              <a:t>Informatiemanager Mijnbouw </a:t>
            </a:r>
          </a:p>
          <a:p>
            <a:r>
              <a:rPr lang="nl-NL" sz="1700" dirty="0"/>
              <a:t>TNO Geologische Dienst Nederland</a:t>
            </a:r>
          </a:p>
        </p:txBody>
      </p:sp>
    </p:spTree>
    <p:extLst>
      <p:ext uri="{BB962C8B-B14F-4D97-AF65-F5344CB8AC3E}">
        <p14:creationId xmlns:p14="http://schemas.microsoft.com/office/powerpoint/2010/main" val="337806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736C-A442-BDC3-A60A-E4FA52B04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3B0F-A685-4443-6154-306A780D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76598"/>
            <a:ext cx="10923588" cy="948047"/>
          </a:xfrm>
        </p:spPr>
        <p:txBody>
          <a:bodyPr/>
          <a:lstStyle/>
          <a:p>
            <a:r>
              <a:rPr lang="en-GB" dirty="0" err="1"/>
              <a:t>Domein</a:t>
            </a:r>
            <a:r>
              <a:rPr lang="en-GB" dirty="0"/>
              <a:t> </a:t>
            </a:r>
            <a:r>
              <a:rPr lang="en-GB" dirty="0" err="1"/>
              <a:t>Mijnbouw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38B04-C889-DB4C-47E0-9C46855073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752" y="1538104"/>
            <a:ext cx="7593674" cy="4683309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Omgevingswet aanleiding voor toevoeging als RO in BRO</a:t>
            </a:r>
          </a:p>
          <a:p>
            <a:pPr lvl="1"/>
            <a:r>
              <a:rPr lang="nl-NL" sz="1400" dirty="0"/>
              <a:t>Wat is waar? Verder informatie te vinden op nlog.nl</a:t>
            </a:r>
          </a:p>
          <a:p>
            <a:endParaRPr lang="nl-NL" sz="1800" dirty="0"/>
          </a:p>
          <a:p>
            <a:r>
              <a:rPr lang="nl-NL" sz="1800" dirty="0"/>
              <a:t>EPL – Mijnbouwvergunningen</a:t>
            </a:r>
          </a:p>
          <a:p>
            <a:pPr lvl="1"/>
            <a:r>
              <a:rPr lang="nl-NL" sz="1600" dirty="0"/>
              <a:t>Opsporing en winning</a:t>
            </a:r>
          </a:p>
          <a:p>
            <a:pPr lvl="2"/>
            <a:r>
              <a:rPr lang="nl-NL" sz="1400" dirty="0"/>
              <a:t>Delfstoffen (O&amp;G, zout, kalksteen)</a:t>
            </a:r>
          </a:p>
          <a:p>
            <a:pPr lvl="2"/>
            <a:r>
              <a:rPr lang="nl-NL" sz="1400" dirty="0"/>
              <a:t>Aardwarmte</a:t>
            </a:r>
          </a:p>
          <a:p>
            <a:pPr lvl="1"/>
            <a:r>
              <a:rPr lang="nl-NL" sz="1600" dirty="0"/>
              <a:t>Opslag</a:t>
            </a:r>
          </a:p>
          <a:p>
            <a:pPr lvl="1"/>
            <a:r>
              <a:rPr lang="nl-NL" sz="1600" dirty="0"/>
              <a:t>Bronhouder KGG, data leverancier TNO-GDN</a:t>
            </a:r>
          </a:p>
          <a:p>
            <a:pPr marL="313200" lvl="1" indent="0">
              <a:buNone/>
            </a:pPr>
            <a:endParaRPr lang="nl-NL" dirty="0"/>
          </a:p>
          <a:p>
            <a:r>
              <a:rPr lang="nl-NL" sz="1800" dirty="0"/>
              <a:t>EPC - Mijnbouwconstructies</a:t>
            </a:r>
          </a:p>
          <a:p>
            <a:pPr lvl="1"/>
            <a:r>
              <a:rPr lang="nl-NL" sz="1600" dirty="0"/>
              <a:t>Mijnstelsels (Bronhouder/dataleverancier </a:t>
            </a:r>
            <a:r>
              <a:rPr lang="nl-NL" sz="1600" dirty="0" err="1"/>
              <a:t>Prov</a:t>
            </a:r>
            <a:r>
              <a:rPr lang="nl-NL" sz="1600" dirty="0"/>
              <a:t> Limburg)</a:t>
            </a:r>
          </a:p>
          <a:p>
            <a:pPr lvl="1"/>
            <a:r>
              <a:rPr lang="nl-NL" sz="1600" dirty="0"/>
              <a:t>Zoutcavernes (Bronhouder KGG, dataleverancier TNO-GDN)</a:t>
            </a:r>
          </a:p>
          <a:p>
            <a:pPr lvl="1"/>
            <a:r>
              <a:rPr lang="nl-NL" sz="1600" dirty="0"/>
              <a:t>Boorgaten (Bronhouder KGG, dataleverancier TNO-GDN)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43D07-9B94-AAC5-B016-E2ADB74073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56D7-F1F6-A47E-047E-896D0487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juli 2025| Ketendemo Basisregistratie Ondergrond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B8B27-BB1D-1A5A-F619-8213AA693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C19D670-B539-339E-E913-F9D6F8CE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5930" r="20718" b="7164"/>
          <a:stretch/>
        </p:blipFill>
        <p:spPr bwMode="auto">
          <a:xfrm>
            <a:off x="7613591" y="2057070"/>
            <a:ext cx="3330138" cy="32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59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B8268-3677-75DC-0F8B-25836900E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B0D2-9105-3B6F-4AA4-452ACA08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76598"/>
            <a:ext cx="10923588" cy="948047"/>
          </a:xfrm>
        </p:spPr>
        <p:txBody>
          <a:bodyPr/>
          <a:lstStyle/>
          <a:p>
            <a:r>
              <a:rPr lang="en-GB" dirty="0"/>
              <a:t>Status quo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21849-D32B-50FF-E4A1-D3FDFB1946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752" y="1538104"/>
            <a:ext cx="6955308" cy="4460761"/>
          </a:xfrm>
        </p:spPr>
        <p:txBody>
          <a:bodyPr>
            <a:normAutofit/>
          </a:bodyPr>
          <a:lstStyle/>
          <a:p>
            <a:r>
              <a:rPr lang="nl-NL" sz="1800" dirty="0"/>
              <a:t>EPL - Mijnbouwvergunningen</a:t>
            </a:r>
          </a:p>
          <a:p>
            <a:pPr lvl="1"/>
            <a:r>
              <a:rPr lang="nl-NL" sz="1600" dirty="0"/>
              <a:t>Gefaseerde aanpak</a:t>
            </a:r>
          </a:p>
          <a:p>
            <a:pPr lvl="2"/>
            <a:r>
              <a:rPr lang="nl-NL" sz="1400" dirty="0"/>
              <a:t>Fase I – Historische vergunningen (IMBRO/A) </a:t>
            </a:r>
            <a:r>
              <a:rPr lang="nl-NL" sz="1400" dirty="0">
                <a:sym typeface="Wingdings" panose="05000000000000000000" pitchFamily="2" charset="2"/>
              </a:rPr>
              <a:t> Gereed</a:t>
            </a:r>
          </a:p>
          <a:p>
            <a:pPr lvl="2"/>
            <a:r>
              <a:rPr lang="nl-NL" sz="1400" dirty="0">
                <a:sym typeface="Wingdings" panose="05000000000000000000" pitchFamily="2" charset="2"/>
              </a:rPr>
              <a:t>Fase II – Lopende vergunningen (IMBRO/A)  Onder handen</a:t>
            </a:r>
          </a:p>
          <a:p>
            <a:pPr lvl="2"/>
            <a:r>
              <a:rPr lang="nl-NL" sz="1400" dirty="0">
                <a:sym typeface="Wingdings" panose="05000000000000000000" pitchFamily="2" charset="2"/>
              </a:rPr>
              <a:t>Fase III – Toekomstige vergunningen  Vanaf Q4 t/m ~Q2 2026</a:t>
            </a:r>
            <a:endParaRPr lang="nl-NL" sz="1400" dirty="0"/>
          </a:p>
          <a:p>
            <a:pPr lvl="1"/>
            <a:r>
              <a:rPr lang="nl-NL" sz="1600" dirty="0"/>
              <a:t>Oplevering in BRO ~Q3 2026</a:t>
            </a:r>
          </a:p>
          <a:p>
            <a:endParaRPr lang="nl-NL" dirty="0"/>
          </a:p>
          <a:p>
            <a:r>
              <a:rPr lang="nl-NL" sz="1800" dirty="0"/>
              <a:t>EPC - Mijnbouwconstructies</a:t>
            </a:r>
          </a:p>
          <a:p>
            <a:pPr lvl="1"/>
            <a:r>
              <a:rPr lang="nl-NL" sz="1600" dirty="0"/>
              <a:t>Mijnstelsels; oplevering Q3/Q4 door </a:t>
            </a:r>
            <a:r>
              <a:rPr lang="nl-NL" sz="1600" dirty="0" err="1"/>
              <a:t>Prov</a:t>
            </a:r>
            <a:r>
              <a:rPr lang="nl-NL" sz="1600" dirty="0"/>
              <a:t> Limburg</a:t>
            </a:r>
          </a:p>
          <a:p>
            <a:pPr lvl="1"/>
            <a:r>
              <a:rPr lang="nl-NL" sz="1600" dirty="0"/>
              <a:t>Zoutcavernes; BRO inname gereed, TNO-GDN aanlevering onder handen</a:t>
            </a:r>
          </a:p>
          <a:p>
            <a:pPr lvl="1"/>
            <a:r>
              <a:rPr lang="nl-NL" sz="1600" dirty="0"/>
              <a:t>Boorgaten; zie volgende slide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54524-14AF-80BA-AE34-6A438751A9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76E0D-D0AD-9EBB-FDCC-C3E9C7D5B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juli 2025| Ketendemo Basisregistratie Ondergrond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A70BF-77F5-55D6-9420-61433A494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084DB3-7858-9EBB-0E2D-A8FC3FCBD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5930" r="20718" b="7164"/>
          <a:stretch/>
        </p:blipFill>
        <p:spPr bwMode="auto">
          <a:xfrm>
            <a:off x="7613591" y="2057070"/>
            <a:ext cx="3330138" cy="32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45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56856-FF8C-57EA-1843-A6E1D887A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8D79-7F7A-E8FC-3577-D3F29E9A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76598"/>
            <a:ext cx="10923588" cy="948047"/>
          </a:xfrm>
        </p:spPr>
        <p:txBody>
          <a:bodyPr/>
          <a:lstStyle/>
          <a:p>
            <a:r>
              <a:rPr lang="en-GB" dirty="0"/>
              <a:t>EPC </a:t>
            </a:r>
            <a:r>
              <a:rPr lang="en-GB" dirty="0" err="1"/>
              <a:t>Boorgaten</a:t>
            </a:r>
            <a:r>
              <a:rPr lang="en-GB" dirty="0"/>
              <a:t> </a:t>
            </a:r>
            <a:r>
              <a:rPr lang="en-GB" dirty="0" err="1"/>
              <a:t>mvp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1A8B-FCB6-D088-5EE3-50792E96F3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752" y="1538104"/>
            <a:ext cx="6955308" cy="4460761"/>
          </a:xfrm>
        </p:spPr>
        <p:txBody>
          <a:bodyPr>
            <a:normAutofit/>
          </a:bodyPr>
          <a:lstStyle/>
          <a:p>
            <a:r>
              <a:rPr lang="nl-NL" sz="1800" dirty="0"/>
              <a:t>Boorgaten </a:t>
            </a:r>
            <a:r>
              <a:rPr lang="nl-NL" sz="1800" dirty="0" err="1"/>
              <a:t>mvp</a:t>
            </a:r>
            <a:endParaRPr lang="nl-NL" sz="1800" dirty="0"/>
          </a:p>
          <a:p>
            <a:pPr lvl="1"/>
            <a:r>
              <a:rPr lang="nl-NL" sz="1600" dirty="0"/>
              <a:t>Versnelde oplevering </a:t>
            </a:r>
            <a:r>
              <a:rPr lang="nl-NL" sz="1600" dirty="0" err="1"/>
              <a:t>ivm</a:t>
            </a:r>
            <a:r>
              <a:rPr lang="nl-NL" sz="1600" dirty="0"/>
              <a:t> Omgevingswet</a:t>
            </a:r>
          </a:p>
          <a:p>
            <a:pPr lvl="1"/>
            <a:r>
              <a:rPr lang="nl-NL" sz="1600" dirty="0">
                <a:sym typeface="Wingdings" panose="05000000000000000000" pitchFamily="2" charset="2"/>
              </a:rPr>
              <a:t>Minimum </a:t>
            </a:r>
            <a:r>
              <a:rPr lang="nl-NL" sz="1600" dirty="0" err="1">
                <a:sym typeface="Wingdings" panose="05000000000000000000" pitchFamily="2" charset="2"/>
              </a:rPr>
              <a:t>viable</a:t>
            </a:r>
            <a:r>
              <a:rPr lang="nl-NL" sz="1600" dirty="0">
                <a:sym typeface="Wingdings" panose="05000000000000000000" pitchFamily="2" charset="2"/>
              </a:rPr>
              <a:t> product</a:t>
            </a:r>
            <a:endParaRPr lang="nl-NL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Subset van gegevens over boorgaten</a:t>
            </a:r>
          </a:p>
          <a:p>
            <a:pPr lvl="2"/>
            <a:r>
              <a:rPr lang="nl-NL" sz="1400" dirty="0"/>
              <a:t>Locatie</a:t>
            </a:r>
          </a:p>
          <a:p>
            <a:pPr lvl="2"/>
            <a:r>
              <a:rPr lang="nl-NL" sz="1400" dirty="0"/>
              <a:t>Metagegevens</a:t>
            </a:r>
          </a:p>
          <a:p>
            <a:pPr lvl="2"/>
            <a:r>
              <a:rPr lang="nl-NL" sz="1400" dirty="0"/>
              <a:t>Niet: boortraject</a:t>
            </a:r>
          </a:p>
          <a:p>
            <a:pPr lvl="1"/>
            <a:r>
              <a:rPr lang="nl-NL" sz="1600" dirty="0"/>
              <a:t>Oplevering volledige </a:t>
            </a:r>
            <a:r>
              <a:rPr lang="nl-NL" sz="1600" dirty="0" err="1"/>
              <a:t>gegevensset</a:t>
            </a:r>
            <a:r>
              <a:rPr lang="nl-NL" sz="1600" dirty="0"/>
              <a:t> volgt later</a:t>
            </a:r>
          </a:p>
          <a:p>
            <a:pPr lvl="1"/>
            <a:r>
              <a:rPr lang="nl-NL" sz="1600" dirty="0"/>
              <a:t>Boorgaten nu opgeleverd in acceptatie omgeving</a:t>
            </a:r>
          </a:p>
          <a:p>
            <a:pPr lvl="1"/>
            <a:r>
              <a:rPr lang="nl-NL" sz="1600" dirty="0"/>
              <a:t>Na testen wordt set in productie gezet</a:t>
            </a:r>
          </a:p>
          <a:p>
            <a:pPr lvl="1"/>
            <a:r>
              <a:rPr lang="nl-NL" sz="1600" dirty="0"/>
              <a:t>Demo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3C78D-2E3A-9400-70E8-4088DCB159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F95B-81B1-B465-7142-A8869D9AD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juli 2025| Ketendemo Basisregistratie Ondergrond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E2C00-5D24-A170-4048-3B8B0D22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3D151FC-7B5E-462C-E521-25DAD69A4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5930" r="20718" b="7164"/>
          <a:stretch/>
        </p:blipFill>
        <p:spPr bwMode="auto">
          <a:xfrm>
            <a:off x="7613591" y="2057070"/>
            <a:ext cx="3330138" cy="32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6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4ECB-CEF1-E497-5610-699AB4CB3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ED1E06B4-B736-5ABC-09D2-CAEA1F97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D57BB3EE-72AA-0312-D42F-700717B6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3B1117-AEBA-5485-6DC4-B30624C1DD1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34</a:t>
            </a:fld>
            <a:endParaRPr lang="nl-NL" dirty="0"/>
          </a:p>
        </p:txBody>
      </p:sp>
      <p:pic>
        <p:nvPicPr>
          <p:cNvPr id="2" name="Picture Placeholder 1" descr="παίρνεις ξεκάθαρες απαντήσεις από ...">
            <a:extLst>
              <a:ext uri="{FF2B5EF4-FFF2-40B4-BE49-F238E27FC236}">
                <a16:creationId xmlns:a16="http://schemas.microsoft.com/office/drawing/2014/main" id="{46417976-1C55-3CF6-7A45-1DE506AAE15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5566"/>
          <a:stretch/>
        </p:blipFill>
        <p:spPr>
          <a:xfrm>
            <a:off x="6468533" y="417609"/>
            <a:ext cx="5723467" cy="6440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23BC2-13E8-ADB9-74B3-56FACFBA2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7BD2057-90C5-E976-2DD5-8088A2BB7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363" y="6257656"/>
            <a:ext cx="2248743" cy="5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45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D145F-15EE-C7BB-32DE-4550B289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E0E4F4-89B4-FA8F-1739-3755E066601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D3B9DF-FAD6-AE2B-919E-CA4E2E2D7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Roadmap</a:t>
            </a:r>
            <a:r>
              <a:rPr lang="nl-NL" dirty="0"/>
              <a:t> BRO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grote vijf voor Q3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11E2D19-F878-4E58-4E6B-90A76E8BD6E7}"/>
              </a:ext>
            </a:extLst>
          </p:cNvPr>
          <p:cNvSpPr/>
          <p:nvPr/>
        </p:nvSpPr>
        <p:spPr>
          <a:xfrm>
            <a:off x="6553197" y="390433"/>
            <a:ext cx="3644903" cy="803367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7422A4FC-BBFF-48B8-5E0D-B12183E0C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32" y="457538"/>
            <a:ext cx="2417251" cy="574834"/>
          </a:xfrm>
          <a:prstGeom prst="rect">
            <a:avLst/>
          </a:prstGeom>
        </p:spPr>
      </p:pic>
      <p:sp>
        <p:nvSpPr>
          <p:cNvPr id="7" name="Ondertitel 4">
            <a:extLst>
              <a:ext uri="{FF2B5EF4-FFF2-40B4-BE49-F238E27FC236}">
                <a16:creationId xmlns:a16="http://schemas.microsoft.com/office/drawing/2014/main" id="{5BD0AC45-DACE-4B26-D9B1-7F0EF2CAA511}"/>
              </a:ext>
            </a:extLst>
          </p:cNvPr>
          <p:cNvSpPr txBox="1">
            <a:spLocks/>
          </p:cNvSpPr>
          <p:nvPr/>
        </p:nvSpPr>
        <p:spPr>
          <a:xfrm>
            <a:off x="6235799" y="3429000"/>
            <a:ext cx="5638801" cy="2479431"/>
          </a:xfrm>
          <a:prstGeom prst="rect">
            <a:avLst/>
          </a:prstGeom>
        </p:spPr>
        <p:txBody>
          <a:bodyPr vert="horz" lIns="104400" tIns="90000" rIns="90000" bIns="468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17000"/>
              </a:buClr>
              <a:buSzPct val="80000"/>
              <a:buFont typeface="Verdana" panose="020B060403050404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000"/>
              </a:buClr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E17000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17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17000"/>
              </a:buClr>
              <a:buFont typeface="Verdana" panose="020B0604030504040204" pitchFamily="34" charset="0"/>
              <a:buNone/>
              <a:defRPr sz="1600" kern="1200" baseline="0">
                <a:solidFill>
                  <a:srgbClr val="E17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 baseline="0">
                <a:solidFill>
                  <a:srgbClr val="E17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C098E-7524-676C-47C0-834EF4F57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C74B2-ED80-CA12-4ED4-9AB5B07D331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Bouwsteen 19 | PDCA boek | Regie en roadmap | Empowerment">
            <a:extLst>
              <a:ext uri="{FF2B5EF4-FFF2-40B4-BE49-F238E27FC236}">
                <a16:creationId xmlns:a16="http://schemas.microsoft.com/office/drawing/2014/main" id="{9E280BE3-4C6A-BE1D-E28D-E7946C2EE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r="22290" b="-7"/>
          <a:stretch/>
        </p:blipFill>
        <p:spPr bwMode="auto">
          <a:xfrm>
            <a:off x="-3175" y="10"/>
            <a:ext cx="6099175" cy="685799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61408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46298-633A-6D13-8DB5-DF0CD2855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0D1C-B3A2-09C6-64FA-0BE377EA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76598"/>
            <a:ext cx="10923588" cy="948047"/>
          </a:xfrm>
        </p:spPr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vijf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Q3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9993-DD1B-E50F-E62E-8ECBA00EF8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752" y="1538104"/>
            <a:ext cx="6955308" cy="4460761"/>
          </a:xfrm>
        </p:spPr>
        <p:txBody>
          <a:bodyPr>
            <a:normAutofit/>
          </a:bodyPr>
          <a:lstStyle/>
          <a:p>
            <a:r>
              <a:rPr lang="nl-NL" dirty="0"/>
              <a:t>Bouw GMW 1.1</a:t>
            </a:r>
          </a:p>
          <a:p>
            <a:r>
              <a:rPr lang="nl-NL" dirty="0"/>
              <a:t>Gebruik(</a:t>
            </a:r>
            <a:r>
              <a:rPr lang="nl-NL" dirty="0" err="1"/>
              <a:t>ers</a:t>
            </a:r>
            <a:r>
              <a:rPr lang="nl-NL" dirty="0"/>
              <a:t>) ondersteuning</a:t>
            </a:r>
          </a:p>
          <a:p>
            <a:r>
              <a:rPr lang="nl-NL" dirty="0"/>
              <a:t>SAD leveringen</a:t>
            </a:r>
          </a:p>
          <a:p>
            <a:r>
              <a:rPr lang="nl-NL" dirty="0"/>
              <a:t>Drinkwaterbedrijven</a:t>
            </a:r>
          </a:p>
          <a:p>
            <a:r>
              <a:rPr lang="nl-NL" dirty="0"/>
              <a:t>BHP 2.0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F4E1C-3B08-D2AF-A0BA-84922AB119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15994-D73A-49AB-F613-F305CB5AA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juli 2025| Ketendemo Basisregistratie Ondergrond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8C7B1-1718-8A05-B248-07A4676ED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7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clipart, tekenfilm&#10;&#10;Automatisch gegenereerde beschrijving">
            <a:extLst>
              <a:ext uri="{FF2B5EF4-FFF2-40B4-BE49-F238E27FC236}">
                <a16:creationId xmlns:a16="http://schemas.microsoft.com/office/drawing/2014/main" id="{2617EF49-935C-486E-86CA-E723BA62479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r="5532"/>
          <a:stretch>
            <a:fillRect/>
          </a:stretch>
        </p:blipFill>
        <p:spPr/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910EF6-1D6E-2CBD-F37D-352889C60D7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0CFBE44-76C2-FE65-FEE6-12BB88CA8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10" name="Afbeelding 9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32E149F9-BD53-CE56-CF29-DA364B593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32" y="457538"/>
            <a:ext cx="2417251" cy="57483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7A7D9F5-327B-28C7-8FA3-85B65DDBB56A}"/>
              </a:ext>
            </a:extLst>
          </p:cNvPr>
          <p:cNvSpPr/>
          <p:nvPr/>
        </p:nvSpPr>
        <p:spPr>
          <a:xfrm>
            <a:off x="6553197" y="390433"/>
            <a:ext cx="3644903" cy="803367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DB0A1BDB-2AC8-CAFF-042E-403D14EDE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32" y="609938"/>
            <a:ext cx="2417251" cy="5748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58C9AF-B0E1-D6AD-1729-90056D38B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2305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F2F076-9F41-8F5E-6BE4-49A543CE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 nieuws en reminders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6146E-9E23-7BAB-4B24-29D6036AE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3DC3-958D-6D0A-265F-F44E1E5D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02FECBE-FE7C-6796-DC25-3F22F41DC180}"/>
              </a:ext>
            </a:extLst>
          </p:cNvPr>
          <p:cNvSpPr txBox="1">
            <a:spLocks/>
          </p:cNvSpPr>
          <p:nvPr/>
        </p:nvSpPr>
        <p:spPr>
          <a:xfrm>
            <a:off x="635000" y="2138517"/>
            <a:ext cx="9029262" cy="3944938"/>
          </a:xfrm>
          <a:prstGeom prst="rect">
            <a:avLst/>
          </a:prstGeom>
        </p:spPr>
        <p:txBody>
          <a:bodyPr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17000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000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E17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17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17000"/>
              </a:buClr>
              <a:buFont typeface="Verdana" panose="020B0604030504040204" pitchFamily="34" charset="0"/>
              <a:buChar char="–"/>
              <a:defRPr sz="1600" kern="1200" baseline="0">
                <a:solidFill>
                  <a:srgbClr val="E17000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 baseline="0">
                <a:solidFill>
                  <a:srgbClr val="E17000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BRO’tje</a:t>
            </a:r>
            <a:r>
              <a:rPr lang="nl-NL" dirty="0"/>
              <a:t>: HTO project TU Delft 11 september 2025</a:t>
            </a:r>
          </a:p>
          <a:p>
            <a:r>
              <a:rPr lang="nl-NL" dirty="0"/>
              <a:t>BRO-</a:t>
            </a:r>
            <a:r>
              <a:rPr lang="nl-NL" dirty="0" err="1"/>
              <a:t>Coördinatorendag</a:t>
            </a:r>
            <a:r>
              <a:rPr lang="nl-NL" dirty="0"/>
              <a:t> 9 oktober </a:t>
            </a:r>
          </a:p>
          <a:p>
            <a:r>
              <a:rPr lang="nl-NL" dirty="0" err="1"/>
              <a:t>BRO’tje</a:t>
            </a:r>
            <a:r>
              <a:rPr lang="nl-NL" dirty="0"/>
              <a:t>: </a:t>
            </a:r>
            <a:r>
              <a:rPr lang="nl-NL" dirty="0" err="1"/>
              <a:t>Grondwatermontoring</a:t>
            </a:r>
            <a:r>
              <a:rPr lang="nl-NL" dirty="0"/>
              <a:t> automatisch ophalen 30 oktober 2025</a:t>
            </a:r>
          </a:p>
          <a:p>
            <a:r>
              <a:rPr lang="nl-NL" dirty="0"/>
              <a:t>Schrijf je in voor de nieuwsbrief! (Actueel&gt;aanmelden nieuwsbrief)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7C3EAE-4B05-7336-5B10-C963E67C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088" y="3902230"/>
            <a:ext cx="2200275" cy="21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6CD5F-1825-9D1E-54F9-3EE693E3F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4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E2CFD0F-5724-45FE-8EDA-E632000B66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/>
          <a:p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ketendemo</a:t>
            </a:r>
            <a:r>
              <a:rPr lang="en-US" dirty="0"/>
              <a:t>: </a:t>
            </a:r>
          </a:p>
          <a:p>
            <a:r>
              <a:rPr lang="en-US" dirty="0"/>
              <a:t>2 </a:t>
            </a:r>
            <a:r>
              <a:rPr lang="en-US" dirty="0" err="1"/>
              <a:t>oktober</a:t>
            </a:r>
            <a:r>
              <a:rPr lang="en-US" dirty="0"/>
              <a:t> 2025, 9.00 </a:t>
            </a:r>
            <a:r>
              <a:rPr lang="en-US" dirty="0" err="1"/>
              <a:t>uur</a:t>
            </a:r>
            <a:r>
              <a:rPr lang="en-US" dirty="0"/>
              <a:t> online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F29B96EC-2784-7D4D-1B79-CBD1296F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/>
          <a:p>
            <a:r>
              <a:rPr lang="en-US" dirty="0"/>
              <a:t>Dank </a:t>
            </a:r>
            <a:r>
              <a:rPr lang="en-US" dirty="0" err="1"/>
              <a:t>en</a:t>
            </a:r>
            <a:r>
              <a:rPr lang="en-US" dirty="0"/>
              <a:t> tot </a:t>
            </a:r>
            <a:r>
              <a:rPr lang="en-US" dirty="0" err="1"/>
              <a:t>ziens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E5105A9-6C22-73A2-ECC7-3C15CC8262E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BD757-E565-3D18-034C-36B879E9C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3 juli 2025| Ketendemo Basisregistratie Ondergrond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4987F-87B3-BC25-191F-C8079D51B9CF}"/>
              </a:ext>
            </a:extLst>
          </p:cNvPr>
          <p:cNvSpPr/>
          <p:nvPr/>
        </p:nvSpPr>
        <p:spPr>
          <a:xfrm>
            <a:off x="6400800" y="-2381"/>
            <a:ext cx="1295400" cy="51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10C77-446D-6C25-4E19-C46746BB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98" y="984797"/>
            <a:ext cx="5823857" cy="57198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5B8965-7BFA-1976-9482-AF028861E6D8}"/>
              </a:ext>
            </a:extLst>
          </p:cNvPr>
          <p:cNvSpPr/>
          <p:nvPr/>
        </p:nvSpPr>
        <p:spPr>
          <a:xfrm>
            <a:off x="6259287" y="931307"/>
            <a:ext cx="1436914" cy="429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479B2-1D35-54DB-A6C5-D05983AC17C1}"/>
              </a:ext>
            </a:extLst>
          </p:cNvPr>
          <p:cNvSpPr/>
          <p:nvPr/>
        </p:nvSpPr>
        <p:spPr>
          <a:xfrm>
            <a:off x="6257698" y="931306"/>
            <a:ext cx="1436914" cy="4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3FA25-6F27-CCFD-56F7-DAF2F21BD0D0}"/>
              </a:ext>
            </a:extLst>
          </p:cNvPr>
          <p:cNvSpPr/>
          <p:nvPr/>
        </p:nvSpPr>
        <p:spPr>
          <a:xfrm>
            <a:off x="7694612" y="931306"/>
            <a:ext cx="371702" cy="32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483E0-BDA3-9C6F-8DB8-3EDBF55EA12B}"/>
              </a:ext>
            </a:extLst>
          </p:cNvPr>
          <p:cNvSpPr/>
          <p:nvPr/>
        </p:nvSpPr>
        <p:spPr>
          <a:xfrm>
            <a:off x="6257698" y="2383971"/>
            <a:ext cx="293916" cy="32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96D72-F370-5948-DD9F-512DD5F26D23}"/>
              </a:ext>
            </a:extLst>
          </p:cNvPr>
          <p:cNvSpPr/>
          <p:nvPr/>
        </p:nvSpPr>
        <p:spPr>
          <a:xfrm>
            <a:off x="6257698" y="4855029"/>
            <a:ext cx="14310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0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rots, steen&#10;&#10;Automatisch gegenereerde beschrijving">
            <a:extLst>
              <a:ext uri="{FF2B5EF4-FFF2-40B4-BE49-F238E27FC236}">
                <a16:creationId xmlns:a16="http://schemas.microsoft.com/office/drawing/2014/main" id="{BEBB7E33-114F-39C5-1988-8E5A11FCC07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13732"/>
          <a:stretch>
            <a:fillRect/>
          </a:stretch>
        </p:blipFill>
        <p:spPr/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96CEE2-7B45-CCAF-58CB-9C22BCC52E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F35EF3E-F675-02BF-A1FC-100BEBA5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197" y="1860067"/>
            <a:ext cx="5004000" cy="2336400"/>
          </a:xfrm>
        </p:spPr>
        <p:txBody>
          <a:bodyPr/>
          <a:lstStyle/>
          <a:p>
            <a:r>
              <a:rPr lang="nl-NL" dirty="0"/>
              <a:t>Vandaag in de BRO Ketendemo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034BEB9-0CD4-D20A-0DDD-4CE5D094AF36}"/>
              </a:ext>
            </a:extLst>
          </p:cNvPr>
          <p:cNvSpPr/>
          <p:nvPr/>
        </p:nvSpPr>
        <p:spPr>
          <a:xfrm>
            <a:off x="6553197" y="390433"/>
            <a:ext cx="3644903" cy="803367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409CE54B-500B-A379-0EB0-2A64B696E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32" y="457538"/>
            <a:ext cx="2417251" cy="574834"/>
          </a:xfrm>
          <a:prstGeom prst="rect">
            <a:avLst/>
          </a:prstGeom>
        </p:spPr>
      </p:pic>
      <p:sp>
        <p:nvSpPr>
          <p:cNvPr id="7" name="Ondertitel 4">
            <a:extLst>
              <a:ext uri="{FF2B5EF4-FFF2-40B4-BE49-F238E27FC236}">
                <a16:creationId xmlns:a16="http://schemas.microsoft.com/office/drawing/2014/main" id="{655055D0-9E14-6BD2-5F41-0A116F553077}"/>
              </a:ext>
            </a:extLst>
          </p:cNvPr>
          <p:cNvSpPr txBox="1">
            <a:spLocks/>
          </p:cNvSpPr>
          <p:nvPr/>
        </p:nvSpPr>
        <p:spPr>
          <a:xfrm>
            <a:off x="6235799" y="3429000"/>
            <a:ext cx="5638801" cy="2479431"/>
          </a:xfrm>
          <a:prstGeom prst="rect">
            <a:avLst/>
          </a:prstGeom>
        </p:spPr>
        <p:txBody>
          <a:bodyPr vert="horz" lIns="104400" tIns="90000" rIns="90000" bIns="4680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17000"/>
              </a:buClr>
              <a:buSzPct val="80000"/>
              <a:buFont typeface="Verdana" panose="020B060403050404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000"/>
              </a:buClr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E17000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17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17000"/>
              </a:buClr>
              <a:buFont typeface="Verdana" panose="020B0604030504040204" pitchFamily="34" charset="0"/>
              <a:buNone/>
              <a:defRPr sz="1600" kern="1200" baseline="0">
                <a:solidFill>
                  <a:srgbClr val="E17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 baseline="0">
                <a:solidFill>
                  <a:srgbClr val="E17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dirty="0"/>
              <a:t>Domein Milieukwaliteit, wettelijke ingang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dirty="0"/>
              <a:t>Overheidsbesluit bodemkwaliteit (SLD): visualisatie, resultaten ketentest en afronding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dirty="0"/>
              <a:t>Domein Grondwatermonitoring: migratie van DINO naar </a:t>
            </a:r>
            <a:r>
              <a:rPr lang="nl-NL" dirty="0">
                <a:sym typeface="Wingdings" panose="05000000000000000000" pitchFamily="2" charset="2"/>
              </a:rPr>
              <a:t>BRO</a:t>
            </a:r>
            <a:endParaRPr lang="nl-NL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dirty="0"/>
              <a:t>Domein Mijnbouw: voortgang migratie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dirty="0" err="1"/>
              <a:t>Roadmap</a:t>
            </a:r>
            <a:r>
              <a:rPr lang="nl-NL" dirty="0"/>
              <a:t> BRO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39579-D258-030C-DBE3-541F139D8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27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057F-D2B0-2ACC-3B67-35F4A3D5D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ACD3294-146A-8307-4415-91A4428D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1" y="2114284"/>
            <a:ext cx="5342845" cy="1727200"/>
          </a:xfrm>
        </p:spPr>
        <p:txBody>
          <a:bodyPr>
            <a:noAutofit/>
          </a:bodyPr>
          <a:lstStyle/>
          <a:p>
            <a:r>
              <a:rPr lang="nl-NL" sz="3600" dirty="0"/>
              <a:t>Milieukwaliteit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31287B2-D3C5-284E-6A0B-3653FEB85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6285" y="2331469"/>
            <a:ext cx="5721959" cy="691884"/>
          </a:xfrm>
        </p:spPr>
        <p:txBody>
          <a:bodyPr>
            <a:noAutofit/>
          </a:bodyPr>
          <a:lstStyle/>
          <a:p>
            <a:r>
              <a:rPr lang="nl-NL" sz="1700" i="1" dirty="0"/>
              <a:t>Ruud Boot </a:t>
            </a:r>
          </a:p>
          <a:p>
            <a:r>
              <a:rPr lang="nl-NL" sz="1700" dirty="0"/>
              <a:t>Programmamanager BRO Milieukwaliteit</a:t>
            </a:r>
          </a:p>
          <a:p>
            <a:r>
              <a:rPr lang="nl-NL" sz="1700" dirty="0"/>
              <a:t>Ministerie van VRO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F3E6E1-634B-0544-AF74-346DCAE9E5C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1EBAA9-A6FB-5CA1-2A7F-46C1E0DB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A5D153-A4E6-8A0C-7264-BE4F9D927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1026" name="Picture 2" descr="Ruud Boot">
            <a:extLst>
              <a:ext uri="{FF2B5EF4-FFF2-40B4-BE49-F238E27FC236}">
                <a16:creationId xmlns:a16="http://schemas.microsoft.com/office/drawing/2014/main" id="{28BACF62-631C-0995-6AB9-15C7AE7D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85" y="2185542"/>
            <a:ext cx="892800" cy="89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8">
            <a:extLst>
              <a:ext uri="{FF2B5EF4-FFF2-40B4-BE49-F238E27FC236}">
                <a16:creationId xmlns:a16="http://schemas.microsoft.com/office/drawing/2014/main" id="{B65F0D8A-50BC-72F4-121C-0EF66F9A7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064" y="220319"/>
            <a:ext cx="1361160" cy="32561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6C86DAE-9CB2-791C-D7E6-325EB893B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2AD8FAC-A0DF-9465-0F1D-7EF039AB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E7E281A-F7B2-39A3-E162-2B28D8048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A9792-6B52-1D1A-DF41-E08E5C5829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2" r="44756"/>
          <a:stretch/>
        </p:blipFill>
        <p:spPr>
          <a:xfrm>
            <a:off x="7597061" y="3484800"/>
            <a:ext cx="3240849" cy="33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536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1E13-E204-2272-0EF0-E17A470A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C578-70AD-AD70-A34E-93CCEFF0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76598"/>
            <a:ext cx="10923588" cy="948047"/>
          </a:xfrm>
        </p:spPr>
        <p:txBody>
          <a:bodyPr/>
          <a:lstStyle/>
          <a:p>
            <a:r>
              <a:rPr lang="en-GB" dirty="0"/>
              <a:t>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3A67F-D7AE-254F-0069-98BE9D1DFB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C610A-3284-DC24-E3CD-9AC06BD90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juli 2025| Ketendemo Basisregistratie Ondergrond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2398F-9626-F552-7BA3-58828FD0E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10" name="Afbeelding 9" descr="Afbeelding met kleding, person, persoon, schoeisel&#10;&#10;Door AI gegenereerde inhoud is mogelijk onjuist.">
            <a:extLst>
              <a:ext uri="{FF2B5EF4-FFF2-40B4-BE49-F238E27FC236}">
                <a16:creationId xmlns:a16="http://schemas.microsoft.com/office/drawing/2014/main" id="{BA57C3D8-687D-5EEA-043F-03BC3EC54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96" y="1411999"/>
            <a:ext cx="4446768" cy="4719948"/>
          </a:xfrm>
          <a:prstGeom prst="rect">
            <a:avLst/>
          </a:prstGeom>
        </p:spPr>
      </p:pic>
      <p:pic>
        <p:nvPicPr>
          <p:cNvPr id="13" name="Afbeelding 12" descr="Afbeelding met voedsel, nagerecht, bakwaren, Zoetigheid&#10;&#10;Door AI gegenereerde inhoud is mogelijk onjuist.">
            <a:extLst>
              <a:ext uri="{FF2B5EF4-FFF2-40B4-BE49-F238E27FC236}">
                <a16:creationId xmlns:a16="http://schemas.microsoft.com/office/drawing/2014/main" id="{797890E4-B1E9-159F-2E79-A49087178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1" y="1411999"/>
            <a:ext cx="5010554" cy="3350340"/>
          </a:xfrm>
          <a:prstGeom prst="rect">
            <a:avLst/>
          </a:prstGeom>
        </p:spPr>
      </p:pic>
      <p:pic>
        <p:nvPicPr>
          <p:cNvPr id="3" name="Picture 10" descr="Bacon Fat Cookies with Ginger - BENSA Bacon Lovers Society">
            <a:extLst>
              <a:ext uri="{FF2B5EF4-FFF2-40B4-BE49-F238E27FC236}">
                <a16:creationId xmlns:a16="http://schemas.microsoft.com/office/drawing/2014/main" id="{84F2BD58-21DE-73E9-0C01-543CDC27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4" y="4547724"/>
            <a:ext cx="1918907" cy="19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9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3389-3A88-70DA-1252-B5F39C346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0EED2-4814-7F80-C96E-AD62E714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Inwerkingtreding SAD per 1-7-2025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0FB4B-FBB7-1505-BCB1-CD7E3F92E1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 30 juni: </a:t>
            </a:r>
          </a:p>
          <a:p>
            <a:r>
              <a:rPr lang="nl-NL" dirty="0"/>
              <a:t>Bekendmaking besluit in Staatsblad</a:t>
            </a:r>
          </a:p>
          <a:p>
            <a:r>
              <a:rPr lang="nl-NL" dirty="0"/>
              <a:t>Bekendmaking regeling (catalogus) in Staatscourant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F9AA0C-E9D8-A1DD-7D72-103F188C47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0372FD-41EA-E762-D3D4-3088455C0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4BF69-4ADA-4B50-756A-284ECECCC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B24CF-4233-B33E-0087-34154E5F2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F6A3A-7F17-4339-EF41-432D3255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Inwerkingtreding SLD naar 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C1B1A-E649-B427-4E46-086C158148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" y="1897380"/>
            <a:ext cx="11446510" cy="4324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Aanleiding: samenloop BRO SLD en BRK-PB.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Voorstel van programmabureau BRO door programmastuurgroep aangenomen: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Inwerkingtreding SAD op 1-7-2025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Inwerkingtreding SLD op 1-1-2026 (huidig ontwerp)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Stelseloplossing voor relatie BRO-SLD en BRK-PB.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/>
              <a:t>Onder aansturing van één stuurgroep/ regieraad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Monitoring verschillen brondocumenten BRO-SLD en BRK-PB.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Afstemmen met de gebruikersgroep BRK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/>
              <a:t> Input meenemen bij stelseloplossing.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EFEFBA-C720-33FC-13D6-0F64C605C7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782F72-BF62-8CC9-F170-E7DDD52CC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A6AC0-FAA3-BAC5-4367-D055CFE21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655A-1F26-BD98-43AF-D0BEF330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61CC61D9-6E2D-660B-1007-BCE09A9A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46A77CE-E707-0EFF-6BA1-812EF2038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3 juli 2025| Ketendemo Basisregistratie Ondergrond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03F29C-902A-C90C-0869-325A7AC520F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2" name="Picture Placeholder 1" descr="παίρνεις ξεκάθαρες απαντήσεις από ...">
            <a:extLst>
              <a:ext uri="{FF2B5EF4-FFF2-40B4-BE49-F238E27FC236}">
                <a16:creationId xmlns:a16="http://schemas.microsoft.com/office/drawing/2014/main" id="{0FF8D824-71E6-E864-A948-0F134DE2E40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5566"/>
          <a:stretch/>
        </p:blipFill>
        <p:spPr>
          <a:xfrm>
            <a:off x="6468533" y="417609"/>
            <a:ext cx="5723467" cy="6440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0E7613-B555-89CA-268C-6C924A8D5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9" y="0"/>
            <a:ext cx="3063155" cy="7662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BC46255-181B-E8E5-305F-608C3DADF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363" y="6257656"/>
            <a:ext cx="2248743" cy="5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8987"/>
      </p:ext>
    </p:extLst>
  </p:cSld>
  <p:clrMapOvr>
    <a:masterClrMapping/>
  </p:clrMapOvr>
</p:sld>
</file>

<file path=ppt/theme/theme1.xml><?xml version="1.0" encoding="utf-8"?>
<a:theme xmlns:a="http://schemas.openxmlformats.org/drawingml/2006/main" name="VRO - Nederlands - Oranje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2.xml><?xml version="1.0" encoding="utf-8"?>
<a:theme xmlns:a="http://schemas.openxmlformats.org/drawingml/2006/main" name="VRO - Nederlands - Mintgroen">
  <a:themeElements>
    <a:clrScheme name="Rijks Mintgroen">
      <a:dk1>
        <a:srgbClr val="000000"/>
      </a:dk1>
      <a:lt1>
        <a:srgbClr val="FFFFFF"/>
      </a:lt1>
      <a:dk2>
        <a:srgbClr val="75D1B5"/>
      </a:dk2>
      <a:lt2>
        <a:srgbClr val="D6F1E8"/>
      </a:lt2>
      <a:accent1>
        <a:srgbClr val="38870D"/>
      </a:accent1>
      <a:accent2>
        <a:srgbClr val="F9E11E"/>
      </a:accent2>
      <a:accent3>
        <a:srgbClr val="42145F"/>
      </a:accent3>
      <a:accent4>
        <a:srgbClr val="00689A"/>
      </a:accent4>
      <a:accent5>
        <a:srgbClr val="663227"/>
      </a:accent5>
      <a:accent6>
        <a:srgbClr val="A90061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8" id="{A8095B55-B3C1-5946-BE88-9A370BA62730}" vid="{99C96B25-AAF6-5346-927E-8E5FFB74CB78}"/>
    </a:ext>
  </a:extLst>
</a:theme>
</file>

<file path=ppt/theme/theme3.xml><?xml version="1.0" encoding="utf-8"?>
<a:theme xmlns:a="http://schemas.openxmlformats.org/drawingml/2006/main" name="VRO - Engels - Oranje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4.xml><?xml version="1.0" encoding="utf-8"?>
<a:theme xmlns:a="http://schemas.openxmlformats.org/drawingml/2006/main" name="VRO - Engels - Mintgroen">
  <a:themeElements>
    <a:clrScheme name="Rijks Mintgroen">
      <a:dk1>
        <a:srgbClr val="000000"/>
      </a:dk1>
      <a:lt1>
        <a:srgbClr val="FFFFFF"/>
      </a:lt1>
      <a:dk2>
        <a:srgbClr val="75D1B5"/>
      </a:dk2>
      <a:lt2>
        <a:srgbClr val="D6F1E8"/>
      </a:lt2>
      <a:accent1>
        <a:srgbClr val="38870D"/>
      </a:accent1>
      <a:accent2>
        <a:srgbClr val="F9E11E"/>
      </a:accent2>
      <a:accent3>
        <a:srgbClr val="42145F"/>
      </a:accent3>
      <a:accent4>
        <a:srgbClr val="00689A"/>
      </a:accent4>
      <a:accent5>
        <a:srgbClr val="663227"/>
      </a:accent5>
      <a:accent6>
        <a:srgbClr val="A90061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8" id="{A8095B55-B3C1-5946-BE88-9A370BA62730}" vid="{99C96B25-AAF6-5346-927E-8E5FFB74CB78}"/>
    </a:ext>
  </a:extLst>
</a:theme>
</file>

<file path=ppt/theme/theme5.xml><?xml version="1.0" encoding="utf-8"?>
<a:theme xmlns:a="http://schemas.openxmlformats.org/drawingml/2006/main" name="VRO - Nederlands - Oranje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BZK Presentatie - P-Direkt</Template>
  <TotalTime>1308</TotalTime>
  <Words>1415</Words>
  <Application>Microsoft Office PowerPoint</Application>
  <PresentationFormat>Widescreen</PresentationFormat>
  <Paragraphs>292</Paragraphs>
  <Slides>39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OpenSans</vt:lpstr>
      <vt:lpstr>Verdana</vt:lpstr>
      <vt:lpstr>Wingdings</vt:lpstr>
      <vt:lpstr>VRO - Nederlands - Oranje</vt:lpstr>
      <vt:lpstr>VRO - Nederlands - Mintgroen</vt:lpstr>
      <vt:lpstr>VRO - Engels - Oranje</vt:lpstr>
      <vt:lpstr>VRO - Engels - Mintgroen</vt:lpstr>
      <vt:lpstr>VRO - Nederlands - Oranje</vt:lpstr>
      <vt:lpstr>Ketendemo BRO  kwartaal 2 2025</vt:lpstr>
      <vt:lpstr>Programma </vt:lpstr>
      <vt:lpstr>Welkom, namens de makers van de BRO</vt:lpstr>
      <vt:lpstr>Vandaag in de BRO Ketendemo</vt:lpstr>
      <vt:lpstr>Milieukwaliteit </vt:lpstr>
      <vt:lpstr>YES!</vt:lpstr>
      <vt:lpstr>Inwerkingtreding SAD per 1-7-2025</vt:lpstr>
      <vt:lpstr>Inwerkingtreding SLD naar 2026</vt:lpstr>
      <vt:lpstr>Vragen</vt:lpstr>
      <vt:lpstr> SLD ketentest &amp; SAD visualisatie</vt:lpstr>
      <vt:lpstr>Milieukwaliteit</vt:lpstr>
      <vt:lpstr>SLD ketentest</vt:lpstr>
      <vt:lpstr>BRO keten</vt:lpstr>
      <vt:lpstr>Ketentest</vt:lpstr>
      <vt:lpstr>PowerPoint Presentation</vt:lpstr>
      <vt:lpstr>SAD</vt:lpstr>
      <vt:lpstr>PowerPoint Presentation</vt:lpstr>
      <vt:lpstr>Vragen</vt:lpstr>
      <vt:lpstr>Datamigratie grondwaterputten  &amp;-standen  van DINO naar BRO</vt:lpstr>
      <vt:lpstr>DINO inhoud</vt:lpstr>
      <vt:lpstr>Vorige ketendemo </vt:lpstr>
      <vt:lpstr>Stand van Zaken =&gt; na Kwartaal 2</vt:lpstr>
      <vt:lpstr>PowerPoint Presentation</vt:lpstr>
      <vt:lpstr>PowerPoint Presentation</vt:lpstr>
      <vt:lpstr>Voorbeelden putgegevens van Bronhouder Ministerie van BZK</vt:lpstr>
      <vt:lpstr>PowerPoint Presentation</vt:lpstr>
      <vt:lpstr>B17C734 een put in Hoogeveen</vt:lpstr>
      <vt:lpstr>Tenslotte…ter relativering van de waarde van ‘grote getallen’</vt:lpstr>
      <vt:lpstr>Vragen</vt:lpstr>
      <vt:lpstr>Voortgang oplevering EPL en EPC  (domein Mijnbouw) </vt:lpstr>
      <vt:lpstr>Domein Mijnbouw</vt:lpstr>
      <vt:lpstr>Status quo</vt:lpstr>
      <vt:lpstr>EPC Boorgaten mvp</vt:lpstr>
      <vt:lpstr>Vragen</vt:lpstr>
      <vt:lpstr>Roadmap BRO  De grote vijf voor Q3</vt:lpstr>
      <vt:lpstr>De grote vijf voor Q3</vt:lpstr>
      <vt:lpstr>Vragen?</vt:lpstr>
      <vt:lpstr>BRO nieuws en reminders</vt:lpstr>
      <vt:lpstr>Dank en tot ziens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Mutsaers, R.J.M. (Ruud)</dc:creator>
  <cp:keywords/>
  <dc:description/>
  <cp:lastModifiedBy>Vliet, F. (Feline) van</cp:lastModifiedBy>
  <cp:revision>5</cp:revision>
  <dcterms:created xsi:type="dcterms:W3CDTF">2024-08-20T13:34:11Z</dcterms:created>
  <dcterms:modified xsi:type="dcterms:W3CDTF">2025-07-04T08:18:19Z</dcterms:modified>
  <cp:category/>
</cp:coreProperties>
</file>